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187" r:id="rId2"/>
    <p:sldId id="1106" r:id="rId3"/>
    <p:sldId id="1188" r:id="rId4"/>
    <p:sldId id="1107" r:id="rId5"/>
    <p:sldId id="1181" r:id="rId6"/>
    <p:sldId id="1180" r:id="rId7"/>
    <p:sldId id="1189" r:id="rId8"/>
    <p:sldId id="1190" r:id="rId9"/>
    <p:sldId id="1191" r:id="rId10"/>
    <p:sldId id="1193" r:id="rId11"/>
    <p:sldId id="1200" r:id="rId12"/>
    <p:sldId id="1192" r:id="rId13"/>
    <p:sldId id="1184" r:id="rId14"/>
    <p:sldId id="1197" r:id="rId15"/>
    <p:sldId id="1199" r:id="rId16"/>
    <p:sldId id="1196" r:id="rId17"/>
    <p:sldId id="1198" r:id="rId18"/>
    <p:sldId id="1185" r:id="rId19"/>
    <p:sldId id="1186" r:id="rId20"/>
    <p:sldId id="1201" r:id="rId21"/>
    <p:sldId id="1195" r:id="rId22"/>
    <p:sldId id="1003" r:id="rId23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612">
          <p15:clr>
            <a:srgbClr val="A4A3A4"/>
          </p15:clr>
        </p15:guide>
        <p15:guide id="4" pos="-1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0000"/>
    <a:srgbClr val="FF00FF"/>
    <a:srgbClr val="B60000"/>
    <a:srgbClr val="FFFFFF"/>
    <a:srgbClr val="99FF99"/>
    <a:srgbClr val="FFCC00"/>
    <a:srgbClr val="C60412"/>
    <a:srgbClr val="3BF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780" y="-80"/>
      </p:cViewPr>
      <p:guideLst>
        <p:guide orient="horz" pos="236"/>
        <p:guide orient="horz" pos="663"/>
        <p:guide orient="horz" pos="612"/>
        <p:guide pos="-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092"/>
    </p:cViewPr>
  </p:sorterViewPr>
  <p:notesViewPr>
    <p:cSldViewPr snapToObjects="1">
      <p:cViewPr varScale="1">
        <p:scale>
          <a:sx n="54" d="100"/>
          <a:sy n="54" d="100"/>
        </p:scale>
        <p:origin x="-2592" y="-7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Arial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Arial" pitchFamily="34" charset="0"/>
              </a:defRPr>
            </a:lvl1pPr>
          </a:lstStyle>
          <a:p>
            <a:fld id="{075FE4D0-8D14-424C-AD64-73BECA6C5AE8}" type="datetime1">
              <a:rPr lang="pt-BR"/>
              <a:pPr/>
              <a:t>10/06/2016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Arial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Arial" pitchFamily="34" charset="0"/>
              </a:defRPr>
            </a:lvl1pPr>
          </a:lstStyle>
          <a:p>
            <a:fld id="{2B741811-A317-46B0-94D0-033D653821F1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34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0B5B95E7-2833-4D0C-A527-EB7549D99871}" type="datetime1">
              <a:rPr lang="pt-BR"/>
              <a:pPr/>
              <a:t>10/06/2016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8DC2D6AF-A6BC-43F0-996D-732156504A7F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7465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18671F3E-2B13-4943-83BF-71526863C479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/>
              <a:t>1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1138" y="785813"/>
            <a:ext cx="5170487" cy="3876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3180" y="4911136"/>
            <a:ext cx="6508854" cy="465321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fld id="{837CC276-CFFD-4FA3-9A21-1414EBB866D9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2725" y="785813"/>
            <a:ext cx="5168900" cy="3876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3180" y="4911136"/>
            <a:ext cx="6508854" cy="465321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18671F3E-2B13-4943-83BF-71526863C479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/>
              <a:t>7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1138" y="785813"/>
            <a:ext cx="5170487" cy="3876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3180" y="4911136"/>
            <a:ext cx="6508854" cy="465321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903D710D-6AC6-43D8-92C0-152B20789DF6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/>
              <a:t>13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2725" y="785813"/>
            <a:ext cx="5168900" cy="3876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3180" y="4911136"/>
            <a:ext cx="6508854" cy="465321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2499B4B0-E438-4CA9-B3C1-F7524729CCE6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/>
              <a:t>18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2725" y="785813"/>
            <a:ext cx="5168900" cy="3876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3180" y="4911136"/>
            <a:ext cx="6508854" cy="465321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BED9DC3B-ADD9-4789-AA76-854A73F18CCB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/>
              <a:t>19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2725" y="785813"/>
            <a:ext cx="5168900" cy="3876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3180" y="4911136"/>
            <a:ext cx="6508854" cy="465321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HOPER_Capa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4" descr="HOPER_Marca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38"/>
            <a:ext cx="42799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fx azul + lin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 descr="HOPER_Barra azu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reto 8"/>
          <p:cNvCxnSpPr/>
          <p:nvPr userDrawn="1"/>
        </p:nvCxnSpPr>
        <p:spPr>
          <a:xfrm>
            <a:off x="1230313" y="1028700"/>
            <a:ext cx="7923212" cy="1588"/>
          </a:xfrm>
          <a:prstGeom prst="line">
            <a:avLst/>
          </a:prstGeom>
          <a:ln w="12700">
            <a:solidFill>
              <a:srgbClr val="BA2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179388" y="6356350"/>
            <a:ext cx="500062" cy="365125"/>
          </a:xfrm>
        </p:spPr>
        <p:txBody>
          <a:bodyPr/>
          <a:lstStyle>
            <a:lvl1pPr algn="l">
              <a:defRPr>
                <a:solidFill>
                  <a:srgbClr val="253D51"/>
                </a:solidFill>
              </a:defRPr>
            </a:lvl1pPr>
          </a:lstStyle>
          <a:p>
            <a:fld id="{632FD229-FCA6-41B0-9C51-BAC0C488D1C9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Administrador\Desktop\Logo_Leblon_Horiz_HiRe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0" y="6407150"/>
            <a:ext cx="18208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4" descr="nova_tarja-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"/>
            <a:ext cx="9144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Administrador\Desktop\Logo_Leblon_Horiz_HiRe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0" y="6407150"/>
            <a:ext cx="18208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4" descr="nova_tarja-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"/>
            <a:ext cx="9144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Administrador\Desktop\Logo_Leblon_Horiz_HiRe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0" y="6407150"/>
            <a:ext cx="18208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4" descr="nova_tarja-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"/>
            <a:ext cx="9144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Administrador\Desktop\Logo_Leblon_Horiz_HiRe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0" y="6407150"/>
            <a:ext cx="18208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4" descr="nova_tarja-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"/>
            <a:ext cx="9144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HO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5"/>
          <p:cNvCxnSpPr/>
          <p:nvPr userDrawn="1"/>
        </p:nvCxnSpPr>
        <p:spPr>
          <a:xfrm>
            <a:off x="1187450" y="1341438"/>
            <a:ext cx="7956550" cy="15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33"/>
          <p:cNvCxnSpPr/>
          <p:nvPr userDrawn="1"/>
        </p:nvCxnSpPr>
        <p:spPr>
          <a:xfrm>
            <a:off x="1187450" y="1341438"/>
            <a:ext cx="7956550" cy="15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6" descr="HOPER_GROUP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34963"/>
            <a:ext cx="19113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179388" y="6356350"/>
            <a:ext cx="500062" cy="365125"/>
          </a:xfrm>
        </p:spPr>
        <p:txBody>
          <a:bodyPr/>
          <a:lstStyle>
            <a:lvl1pPr algn="l">
              <a:defRPr>
                <a:solidFill>
                  <a:srgbClr val="253D51"/>
                </a:solidFill>
              </a:defRPr>
            </a:lvl1pPr>
          </a:lstStyle>
          <a:p>
            <a:fld id="{52BBABE7-996D-4BB5-9D32-694085851E3D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3E65DA-DBE4-49A0-8CB4-1FDB5D82D494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175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515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768752" cy="5040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r">
              <a:defRPr lang="pt-BR" dirty="0">
                <a:solidFill>
                  <a:srgbClr val="395F97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006799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2048-C909-4552-8F28-16087EC6E0B5}" type="datetimeFigureOut">
              <a:rPr lang="pt-BR"/>
              <a:pPr>
                <a:defRPr/>
              </a:pPr>
              <a:t>10/06/2016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B5BA3-4D30-4271-8571-D0B6A44F69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71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Estudos de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HOPER_Consultori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A852C-55CC-46DD-A9F3-9086D51156F0}" type="datetimeFigureOut">
              <a:rPr lang="pt-BR"/>
              <a:pPr>
                <a:defRPr/>
              </a:pPr>
              <a:t>10/06/2016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8CC81-24B8-4F0F-94C6-ABF97209DF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02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PER Estudos de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2" descr="HOPER_Barra azu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10" descr="HOPER_Grafism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reto 13"/>
          <p:cNvCxnSpPr/>
          <p:nvPr userDrawn="1"/>
        </p:nvCxnSpPr>
        <p:spPr>
          <a:xfrm>
            <a:off x="1230313" y="1028700"/>
            <a:ext cx="7923212" cy="1588"/>
          </a:xfrm>
          <a:prstGeom prst="line">
            <a:avLst/>
          </a:prstGeom>
          <a:ln w="12700">
            <a:solidFill>
              <a:srgbClr val="BA2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6" descr="HOPER_Consultoria_Marca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5438"/>
            <a:ext cx="19177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179388" y="6356350"/>
            <a:ext cx="500062" cy="365125"/>
          </a:xfrm>
        </p:spPr>
        <p:txBody>
          <a:bodyPr/>
          <a:lstStyle>
            <a:lvl1pPr algn="l">
              <a:defRPr>
                <a:solidFill>
                  <a:srgbClr val="253D51"/>
                </a:solidFill>
              </a:defRPr>
            </a:lvl1pPr>
          </a:lstStyle>
          <a:p>
            <a:fld id="{6746D720-B846-41E3-AE3E-37BF4A9B82E5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PER GROUP+Grafis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PER GROUP + fd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 D'Agua + Fund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fx azul + linha + grafis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fx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HOPER_Barra azu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179388" y="6356350"/>
            <a:ext cx="500062" cy="365125"/>
          </a:xfrm>
        </p:spPr>
        <p:txBody>
          <a:bodyPr/>
          <a:lstStyle>
            <a:lvl1pPr algn="l">
              <a:defRPr>
                <a:solidFill>
                  <a:srgbClr val="253D51"/>
                </a:solidFill>
              </a:defRPr>
            </a:lvl1pPr>
          </a:lstStyle>
          <a:p>
            <a:fld id="{EA7DFB94-1D68-465B-9F5D-4368AB434E58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fx azul + grafis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OPER_Barra azu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 descr="HOPER_Grafism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179388" y="6356350"/>
            <a:ext cx="500062" cy="365125"/>
          </a:xfrm>
        </p:spPr>
        <p:txBody>
          <a:bodyPr/>
          <a:lstStyle>
            <a:lvl1pPr algn="l">
              <a:defRPr>
                <a:solidFill>
                  <a:srgbClr val="253D51"/>
                </a:solidFill>
              </a:defRPr>
            </a:lvl1pPr>
          </a:lstStyle>
          <a:p>
            <a:fld id="{A3BB2825-FA2B-46C3-924B-2C697C5BB00B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Frutiger55Roman" charset="0"/>
              </a:defRPr>
            </a:lvl1pPr>
          </a:lstStyle>
          <a:p>
            <a:fld id="{C5264778-1F70-4D5C-AE5F-5DD654C50B8D}" type="datetime1">
              <a:rPr lang="pt-BR"/>
              <a:pPr/>
              <a:t>10/06/2016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Frutiger55Roman" charset="0"/>
              </a:defRPr>
            </a:lvl1pPr>
          </a:lstStyle>
          <a:p>
            <a:r>
              <a:rPr lang="pt-BR" dirty="0"/>
              <a:t>01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Frutiger55Roman" charset="0"/>
              </a:defRPr>
            </a:lvl1pPr>
          </a:lstStyle>
          <a:p>
            <a:fld id="{85C8B0E5-5A10-4355-B0E3-D811B891F090}" type="slidenum">
              <a:rPr lang="pt-BR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4" r:id="rId13"/>
    <p:sldLayoutId id="2147483825" r:id="rId14"/>
    <p:sldLayoutId id="2147483826" r:id="rId15"/>
    <p:sldLayoutId id="2147483833" r:id="rId16"/>
    <p:sldLayoutId id="2147483834" r:id="rId17"/>
    <p:sldLayoutId id="2147483836" r:id="rId18"/>
    <p:sldLayoutId id="2147483837" r:id="rId19"/>
    <p:sldLayoutId id="2147483838" r:id="rId2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55Roman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55Roman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55Roman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55Roman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55Roman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55Roman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55Roman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55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b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pn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5.em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923928" y="1261356"/>
            <a:ext cx="5112867" cy="159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altLang="pt-BR" sz="1000" b="1" i="1" dirty="0">
              <a:solidFill>
                <a:srgbClr val="000000"/>
              </a:solidFill>
              <a:latin typeface="Calibri" charset="0"/>
            </a:endParaRP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t-BR" altLang="pt-BR" sz="4400" b="1" i="1" dirty="0" smtClean="0">
                <a:solidFill>
                  <a:srgbClr val="000000"/>
                </a:solidFill>
                <a:latin typeface="Calibri" charset="0"/>
              </a:rPr>
              <a:t>Mudanças no perfil do aluno </a:t>
            </a:r>
            <a:r>
              <a:rPr lang="pt-BR" altLang="pt-BR" sz="4400" b="1" i="1" dirty="0" smtClean="0">
                <a:solidFill>
                  <a:srgbClr val="000000"/>
                </a:solidFill>
                <a:latin typeface="Calibri" charset="0"/>
              </a:rPr>
              <a:t>EaD</a:t>
            </a:r>
            <a:endParaRPr lang="pt-BR" altLang="pt-BR" sz="4400" b="1" i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131840" cy="417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851920" y="3717032"/>
            <a:ext cx="4878543" cy="224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altLang="pt-BR" sz="3600" b="1" i="1" dirty="0" smtClean="0">
                <a:solidFill>
                  <a:srgbClr val="000000"/>
                </a:solidFill>
                <a:latin typeface="Calibri" charset="0"/>
              </a:rPr>
              <a:t>Redução na faixa etária 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altLang="pt-BR" sz="3600" b="1" i="1" dirty="0" smtClean="0">
                <a:solidFill>
                  <a:srgbClr val="000000"/>
                </a:solidFill>
                <a:latin typeface="Calibri" charset="0"/>
              </a:rPr>
              <a:t>e </a:t>
            </a:r>
            <a:r>
              <a:rPr lang="pt-BR" altLang="pt-BR" sz="3600" b="1" i="1" dirty="0" smtClean="0">
                <a:solidFill>
                  <a:srgbClr val="000000"/>
                </a:solidFill>
                <a:latin typeface="Calibri" charset="0"/>
              </a:rPr>
              <a:t>desafios para aprendizagem </a:t>
            </a:r>
            <a:r>
              <a:rPr lang="pt-BR" altLang="pt-BR" sz="3600" b="1" i="1" dirty="0" smtClean="0">
                <a:solidFill>
                  <a:srgbClr val="000000"/>
                </a:solidFill>
                <a:latin typeface="Calibri" charset="0"/>
              </a:rPr>
              <a:t>online</a:t>
            </a:r>
            <a:endParaRPr lang="pt-BR" altLang="pt-BR" sz="3600" b="1" i="1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pt-BR" altLang="pt-BR" sz="3200" b="1" i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37626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10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455623" cy="494482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87624" y="5486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/>
              <a:t>A base de oferta na EaD não é a mesma do  Presencial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18848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647108"/>
              </p:ext>
            </p:extLst>
          </p:nvPr>
        </p:nvGraphicFramePr>
        <p:xfrm>
          <a:off x="885825" y="2565400"/>
          <a:ext cx="7161213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Planilha" r:id="rId3" imgW="5302064" imgH="1778092" progId="Excel.Sheet.12">
                  <p:embed/>
                </p:oleObj>
              </mc:Choice>
              <mc:Fallback>
                <p:oleObj name="Planilha" r:id="rId3" imgW="5302064" imgH="17780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5825" y="2565400"/>
                        <a:ext cx="7161213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06425" y="686599"/>
            <a:ext cx="7998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O </a:t>
            </a:r>
            <a:r>
              <a:rPr lang="pt-BR" sz="2000" b="1" dirty="0" err="1" smtClean="0"/>
              <a:t>Mkt</a:t>
            </a:r>
            <a:r>
              <a:rPr lang="pt-BR" sz="2000" b="1" dirty="0" smtClean="0"/>
              <a:t> Share da EaD muda radicalmente</a:t>
            </a:r>
          </a:p>
          <a:p>
            <a:r>
              <a:rPr lang="pt-BR" sz="2000" b="1" dirty="0" smtClean="0"/>
              <a:t>Basta considerar a mesma base de cursos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1893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182979"/>
              </p:ext>
            </p:extLst>
          </p:nvPr>
        </p:nvGraphicFramePr>
        <p:xfrm>
          <a:off x="534988" y="1920875"/>
          <a:ext cx="9677400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o" r:id="rId3" imgW="5542259" imgH="1489892" progId="Word.Document.12">
                  <p:embed/>
                </p:oleObj>
              </mc:Choice>
              <mc:Fallback>
                <p:oleObj name="Documento" r:id="rId3" imgW="5542259" imgH="14898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988" y="1920875"/>
                        <a:ext cx="9677400" cy="258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06425" y="332656"/>
            <a:ext cx="799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O </a:t>
            </a:r>
            <a:r>
              <a:rPr lang="pt-BR" sz="2000" b="1" dirty="0" err="1" smtClean="0"/>
              <a:t>Mkt</a:t>
            </a:r>
            <a:r>
              <a:rPr lang="pt-BR" sz="2000" b="1" dirty="0" smtClean="0"/>
              <a:t> Share da EaD cresce ainda mais no setor privado: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401444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62" y="1556792"/>
            <a:ext cx="6667500" cy="331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275410" y="1773238"/>
            <a:ext cx="1782365" cy="431800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900113" y="981075"/>
            <a:ext cx="6667500" cy="39865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altLang="pt-BR" sz="2000" b="1" dirty="0" smtClean="0">
                <a:solidFill>
                  <a:srgbClr val="FFFFFF"/>
                </a:solidFill>
                <a:latin typeface="Calibri" charset="0"/>
              </a:rPr>
              <a:t>Os alunos da EaD estão cada vez mais jovens</a:t>
            </a:r>
            <a:endParaRPr lang="pt-BR" altLang="pt-BR" sz="2000" b="1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07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204992"/>
              </p:ext>
            </p:extLst>
          </p:nvPr>
        </p:nvGraphicFramePr>
        <p:xfrm>
          <a:off x="490316" y="5013176"/>
          <a:ext cx="7872809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Planilha" r:id="rId3" imgW="5873798" imgH="609739" progId="Excel.Sheet.12">
                  <p:embed/>
                </p:oleObj>
              </mc:Choice>
              <mc:Fallback>
                <p:oleObj name="Planilha" r:id="rId3" imgW="5873798" imgH="6097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316" y="5013176"/>
                        <a:ext cx="7872809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90317" y="498158"/>
            <a:ext cx="7872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Os dados do INEP com a mudança na média de idade na EaD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9" y="1175265"/>
            <a:ext cx="7882437" cy="35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5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828201"/>
              </p:ext>
            </p:extLst>
          </p:nvPr>
        </p:nvGraphicFramePr>
        <p:xfrm>
          <a:off x="490316" y="5013176"/>
          <a:ext cx="7872809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Planilha" r:id="rId3" imgW="5873798" imgH="609739" progId="Excel.Sheet.12">
                  <p:embed/>
                </p:oleObj>
              </mc:Choice>
              <mc:Fallback>
                <p:oleObj name="Planilha" r:id="rId3" imgW="5873798" imgH="6097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316" y="5013176"/>
                        <a:ext cx="7872809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25533" y="498158"/>
            <a:ext cx="7918876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/>
              <a:t>A Demografia do aluno EaD em 2014</a:t>
            </a:r>
            <a:endParaRPr lang="pt-BR" sz="18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2" y="980728"/>
            <a:ext cx="7918876" cy="39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5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 descr="tela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aixaDeTexto 4"/>
          <p:cNvSpPr txBox="1">
            <a:spLocks noChangeArrowheads="1"/>
          </p:cNvSpPr>
          <p:nvPr/>
        </p:nvSpPr>
        <p:spPr bwMode="auto">
          <a:xfrm>
            <a:off x="251520" y="4221088"/>
            <a:ext cx="3816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pt-BR" sz="3000" dirty="0" smtClean="0">
                <a:solidFill>
                  <a:schemeClr val="bg1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Queda na média de idade na EaD</a:t>
            </a:r>
            <a:endParaRPr lang="pt-BR" sz="3000" dirty="0">
              <a:solidFill>
                <a:schemeClr val="bg1"/>
              </a:solidFill>
              <a:latin typeface="Verdana" pitchFamily="32" charset="0"/>
              <a:ea typeface="Verdana" pitchFamily="32" charset="0"/>
              <a:cs typeface="Verdana" pitchFamily="3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3" y="476672"/>
            <a:ext cx="2784252" cy="143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055298" cy="450686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54457" y="2513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/>
              <a:t>Queda na média de idade dos alunos a distância</a:t>
            </a:r>
            <a:endParaRPr lang="pt-BR" sz="1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3501412" cy="6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2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"/>
            <a:ext cx="9144000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738187" y="981075"/>
            <a:ext cx="7997429" cy="6756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pt-BR" altLang="pt-BR" sz="2200" b="1" dirty="0" smtClean="0">
                <a:solidFill>
                  <a:srgbClr val="FFFFFF"/>
                </a:solidFill>
                <a:latin typeface="Calibri" charset="0"/>
              </a:rPr>
              <a:t>Cenário Demográfico do Ensino Médio x Ensino Superior</a:t>
            </a:r>
            <a:endParaRPr lang="pt-BR" altLang="pt-BR" sz="2200" b="1" dirty="0">
              <a:solidFill>
                <a:srgbClr val="FFFFFF"/>
              </a:solidFill>
              <a:latin typeface="Calibri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pt-BR" altLang="pt-BR" b="1" dirty="0">
                <a:solidFill>
                  <a:srgbClr val="FFFFFF"/>
                </a:solidFill>
                <a:latin typeface="Calibri" charset="0"/>
              </a:rPr>
              <a:t>- Ciclo de 2003 a 2014 - </a:t>
            </a:r>
          </a:p>
        </p:txBody>
      </p:sp>
    </p:spTree>
    <p:extLst>
      <p:ext uri="{BB962C8B-B14F-4D97-AF65-F5344CB8AC3E}">
        <p14:creationId xmlns:p14="http://schemas.microsoft.com/office/powerpoint/2010/main" val="3009028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"/>
            <a:ext cx="9144000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738187" y="981075"/>
            <a:ext cx="7997429" cy="6756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pt-BR" altLang="pt-BR" sz="2200" b="1" i="1" dirty="0" smtClean="0">
                <a:solidFill>
                  <a:srgbClr val="FFFFFF"/>
                </a:solidFill>
                <a:latin typeface="Calibri" charset="0"/>
              </a:rPr>
              <a:t>Ciclo Demográfico do Ensino Médio x Ensino Superior</a:t>
            </a:r>
            <a:endParaRPr lang="pt-BR" altLang="pt-BR" sz="2200" b="1" i="1" dirty="0">
              <a:solidFill>
                <a:srgbClr val="FFFFFF"/>
              </a:solidFill>
              <a:latin typeface="Calibri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pt-BR" altLang="pt-BR" b="1" i="1" dirty="0">
                <a:solidFill>
                  <a:srgbClr val="FFFFFF"/>
                </a:solidFill>
                <a:latin typeface="Calibri" charset="0"/>
              </a:rPr>
              <a:t> Ciclo de 2003 a 2014 - </a:t>
            </a:r>
          </a:p>
        </p:txBody>
      </p:sp>
      <p:sp>
        <p:nvSpPr>
          <p:cNvPr id="32772" name="Oval 3"/>
          <p:cNvSpPr>
            <a:spLocks noChangeArrowheads="1"/>
          </p:cNvSpPr>
          <p:nvPr/>
        </p:nvSpPr>
        <p:spPr bwMode="auto">
          <a:xfrm>
            <a:off x="6948488" y="1917701"/>
            <a:ext cx="685800" cy="1871663"/>
          </a:xfrm>
          <a:prstGeom prst="ellipse">
            <a:avLst/>
          </a:prstGeom>
          <a:solidFill>
            <a:srgbClr val="4F81BD">
              <a:alpha val="18039"/>
            </a:srgbClr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32773" name="AutoShape 4"/>
          <p:cNvSpPr>
            <a:spLocks noChangeArrowheads="1"/>
          </p:cNvSpPr>
          <p:nvPr/>
        </p:nvSpPr>
        <p:spPr bwMode="auto">
          <a:xfrm>
            <a:off x="6030516" y="1927225"/>
            <a:ext cx="733425" cy="484188"/>
          </a:xfrm>
          <a:prstGeom prst="rightArrow">
            <a:avLst>
              <a:gd name="adj1" fmla="val 50000"/>
              <a:gd name="adj2" fmla="val 50492"/>
            </a:avLst>
          </a:prstGeom>
          <a:solidFill>
            <a:srgbClr val="FF0000"/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 altLang="pt-BR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5220072" y="3856038"/>
            <a:ext cx="3600400" cy="8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723900" algn="l"/>
                <a:tab pos="1447800" algn="l"/>
                <a:tab pos="2171700" algn="l"/>
              </a:tabLst>
            </a:pPr>
            <a:r>
              <a:rPr lang="pt-BR" altLang="pt-BR" sz="1700" b="1" dirty="0" smtClean="0">
                <a:solidFill>
                  <a:srgbClr val="002060"/>
                </a:solidFill>
                <a:latin typeface="Calibri" charset="0"/>
              </a:rPr>
              <a:t>A inversão no gráfico é matematicamente </a:t>
            </a:r>
            <a:r>
              <a:rPr lang="pt-BR" altLang="pt-BR" sz="1700" b="1" dirty="0" smtClean="0">
                <a:solidFill>
                  <a:srgbClr val="002060"/>
                </a:solidFill>
                <a:latin typeface="Calibri" charset="0"/>
              </a:rPr>
              <a:t>impossível. </a:t>
            </a: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723900" algn="l"/>
                <a:tab pos="1447800" algn="l"/>
                <a:tab pos="2171700" algn="l"/>
              </a:tabLst>
            </a:pPr>
            <a:r>
              <a:rPr lang="pt-BR" altLang="pt-BR" sz="1700" b="1" dirty="0" smtClean="0">
                <a:solidFill>
                  <a:srgbClr val="000000"/>
                </a:solidFill>
                <a:latin typeface="Calibri" charset="0"/>
              </a:rPr>
              <a:t>Teremos alunos cada vez mais jovens</a:t>
            </a:r>
            <a:r>
              <a:rPr lang="pt-BR" altLang="pt-BR" b="1" dirty="0" smtClean="0">
                <a:solidFill>
                  <a:srgbClr val="000000"/>
                </a:solidFill>
                <a:latin typeface="Calibri" charset="0"/>
              </a:rPr>
              <a:t>.</a:t>
            </a:r>
            <a:endParaRPr lang="pt-BR" altLang="pt-BR" b="1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85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4" y="908720"/>
            <a:ext cx="7682508" cy="466093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17884" y="332656"/>
            <a:ext cx="761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 retrato do MEC para a graduação a distância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7084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5" descr="tela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aixaDeTexto 6"/>
          <p:cNvSpPr txBox="1">
            <a:spLocks noChangeArrowheads="1"/>
          </p:cNvSpPr>
          <p:nvPr/>
        </p:nvSpPr>
        <p:spPr bwMode="auto">
          <a:xfrm>
            <a:off x="323528" y="548680"/>
            <a:ext cx="3744416" cy="15696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pt-BR" sz="2400" b="1" dirty="0" smtClean="0">
                <a:solidFill>
                  <a:srgbClr val="002060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Será que vem aí uma aproximação radical entre presencial e EaD?</a:t>
            </a:r>
            <a:endParaRPr lang="pt-BR" sz="2400" b="1" dirty="0">
              <a:solidFill>
                <a:srgbClr val="002060"/>
              </a:solidFill>
              <a:latin typeface="Verdana" pitchFamily="32" charset="0"/>
              <a:ea typeface="Verdana" pitchFamily="32" charset="0"/>
              <a:cs typeface="Verdana" pitchFamily="3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05348" y="3284984"/>
            <a:ext cx="26425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Hábitos da nova geração de alunos:</a:t>
            </a:r>
          </a:p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t-B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Migração acelerada para modelos de Aprendizagem Online</a:t>
            </a:r>
            <a:endParaRPr lang="pt-BR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78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1700808"/>
            <a:ext cx="8496945" cy="347787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endParaRPr lang="pt-BR" b="1" dirty="0" smtClean="0"/>
          </a:p>
          <a:p>
            <a:r>
              <a:rPr lang="pt-BR" sz="1700" b="1" dirty="0" smtClean="0"/>
              <a:t>A</a:t>
            </a:r>
            <a:r>
              <a:rPr lang="pt-BR" sz="1700" dirty="0" smtClean="0"/>
              <a:t> – Como lidar com universitários ‘nativos digitais’?</a:t>
            </a:r>
          </a:p>
          <a:p>
            <a:endParaRPr lang="pt-BR" sz="1700" dirty="0"/>
          </a:p>
          <a:p>
            <a:r>
              <a:rPr lang="pt-BR" sz="1700" b="1" dirty="0" smtClean="0">
                <a:solidFill>
                  <a:srgbClr val="B60000"/>
                </a:solidFill>
              </a:rPr>
              <a:t>B</a:t>
            </a:r>
            <a:r>
              <a:rPr lang="pt-BR" sz="1700" dirty="0" smtClean="0">
                <a:solidFill>
                  <a:srgbClr val="B60000"/>
                </a:solidFill>
              </a:rPr>
              <a:t> – Como atrair alunos mais jovens na graduação e na pós?</a:t>
            </a:r>
          </a:p>
          <a:p>
            <a:endParaRPr lang="pt-BR" sz="1700" dirty="0"/>
          </a:p>
          <a:p>
            <a:r>
              <a:rPr lang="pt-BR" sz="1700" b="1" dirty="0" smtClean="0">
                <a:solidFill>
                  <a:srgbClr val="002060"/>
                </a:solidFill>
              </a:rPr>
              <a:t>C</a:t>
            </a:r>
            <a:r>
              <a:rPr lang="pt-BR" sz="1700" dirty="0" smtClean="0">
                <a:solidFill>
                  <a:srgbClr val="002060"/>
                </a:solidFill>
              </a:rPr>
              <a:t> – Como utilizar as novas tecnologias &amp; estratégias para marketing digital?</a:t>
            </a:r>
          </a:p>
          <a:p>
            <a:endParaRPr lang="pt-BR" sz="1700" dirty="0" smtClean="0"/>
          </a:p>
          <a:p>
            <a:r>
              <a:rPr lang="pt-BR" sz="1700" b="1" dirty="0" smtClean="0">
                <a:solidFill>
                  <a:srgbClr val="B60000"/>
                </a:solidFill>
              </a:rPr>
              <a:t>D</a:t>
            </a:r>
            <a:r>
              <a:rPr lang="pt-BR" sz="1700" dirty="0" smtClean="0">
                <a:solidFill>
                  <a:srgbClr val="B60000"/>
                </a:solidFill>
              </a:rPr>
              <a:t> – Como adaptar o funcionamento dos polos ‘semipresenciais’ ao novo cenário?</a:t>
            </a:r>
          </a:p>
          <a:p>
            <a:endParaRPr lang="pt-BR" sz="1700" dirty="0"/>
          </a:p>
          <a:p>
            <a:r>
              <a:rPr lang="pt-BR" sz="1700" b="1" dirty="0">
                <a:solidFill>
                  <a:srgbClr val="3F1E03"/>
                </a:solidFill>
              </a:rPr>
              <a:t>E</a:t>
            </a:r>
            <a:r>
              <a:rPr lang="pt-BR" sz="1700" dirty="0">
                <a:solidFill>
                  <a:srgbClr val="3F1E03"/>
                </a:solidFill>
              </a:rPr>
              <a:t> – Como sobreviver na guerra de preços </a:t>
            </a:r>
            <a:r>
              <a:rPr lang="pt-BR" sz="1700" dirty="0" smtClean="0">
                <a:solidFill>
                  <a:srgbClr val="3F1E03"/>
                </a:solidFill>
              </a:rPr>
              <a:t>e multiplicidade de produtos?</a:t>
            </a:r>
            <a:endParaRPr lang="pt-BR" sz="1700" dirty="0">
              <a:solidFill>
                <a:srgbClr val="3F1E03"/>
              </a:solidFill>
            </a:endParaRPr>
          </a:p>
          <a:p>
            <a:endParaRPr lang="pt-BR" sz="1700" dirty="0" smtClean="0"/>
          </a:p>
          <a:p>
            <a:r>
              <a:rPr lang="pt-BR" sz="1700" b="1" dirty="0" smtClean="0">
                <a:solidFill>
                  <a:srgbClr val="B60000"/>
                </a:solidFill>
              </a:rPr>
              <a:t>F</a:t>
            </a:r>
            <a:r>
              <a:rPr lang="pt-BR" sz="1700" dirty="0" smtClean="0">
                <a:solidFill>
                  <a:srgbClr val="B60000"/>
                </a:solidFill>
              </a:rPr>
              <a:t> – Como ajustar os modelos de oferta ao cenário do Triplo Canal de Entrega?</a:t>
            </a:r>
          </a:p>
          <a:p>
            <a:endParaRPr lang="pt-BR" sz="1700" dirty="0">
              <a:solidFill>
                <a:srgbClr val="B6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485383"/>
            <a:ext cx="5083443" cy="400110"/>
          </a:xfrm>
          <a:prstGeom prst="rect">
            <a:avLst/>
          </a:prstGeom>
          <a:solidFill>
            <a:srgbClr val="FFFF66"/>
          </a:solidFill>
          <a:ln w="28575">
            <a:solidFill>
              <a:srgbClr val="FFCC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Como lidar com os alunos mais jovens?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3106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CaixaDeTexto 3"/>
          <p:cNvSpPr txBox="1">
            <a:spLocks noChangeArrowheads="1"/>
          </p:cNvSpPr>
          <p:nvPr/>
        </p:nvSpPr>
        <p:spPr bwMode="auto">
          <a:xfrm>
            <a:off x="76200" y="1257300"/>
            <a:ext cx="89154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endParaRPr lang="pt-BR" sz="4400" dirty="0">
              <a:solidFill>
                <a:srgbClr val="BA253E"/>
              </a:solidFill>
            </a:endParaRPr>
          </a:p>
          <a:p>
            <a:pPr algn="ctr"/>
            <a:endParaRPr lang="en-US" sz="4400" dirty="0">
              <a:solidFill>
                <a:srgbClr val="BA253E"/>
              </a:solidFill>
            </a:endParaRPr>
          </a:p>
          <a:p>
            <a:pPr algn="ctr"/>
            <a:endParaRPr lang="pt-BR" sz="4400" dirty="0">
              <a:solidFill>
                <a:srgbClr val="BA253E"/>
              </a:solidFill>
            </a:endParaRP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3979863" y="4014788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800" b="1" dirty="0">
                <a:solidFill>
                  <a:srgbClr val="800000"/>
                </a:solidFill>
                <a:latin typeface="Helvetica" pitchFamily="-110" charset="0"/>
                <a:cs typeface="Helvetica" pitchFamily="-110" charset="0"/>
              </a:rPr>
              <a:t>Obrigado.</a:t>
            </a:r>
          </a:p>
        </p:txBody>
      </p:sp>
      <p:sp>
        <p:nvSpPr>
          <p:cNvPr id="71686" name="TextBox 5"/>
          <p:cNvSpPr txBox="1">
            <a:spLocks noChangeArrowheads="1"/>
          </p:cNvSpPr>
          <p:nvPr/>
        </p:nvSpPr>
        <p:spPr bwMode="auto">
          <a:xfrm>
            <a:off x="5033963" y="4421188"/>
            <a:ext cx="238135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GB" sz="1500" b="1" i="1" dirty="0" smtClean="0">
                <a:solidFill>
                  <a:srgbClr val="000000"/>
                </a:solidFill>
                <a:latin typeface="Helvetica" pitchFamily="-110" charset="0"/>
                <a:cs typeface="Helvetica" pitchFamily="-110" charset="0"/>
              </a:rPr>
              <a:t>vianney@hoper.com.br</a:t>
            </a:r>
            <a:endParaRPr lang="pt-BR" sz="1500" i="1" dirty="0">
              <a:latin typeface="Helvetica" pitchFamily="-110" charset="0"/>
              <a:cs typeface="Helvetica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4" y="1432962"/>
            <a:ext cx="6458372" cy="413669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17884" y="332656"/>
            <a:ext cx="761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 retrato do MEC para a graduação a distância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20272" y="980728"/>
            <a:ext cx="1872208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 de idade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20272" y="2188895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33 anos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092280" y="357301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26 anos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0221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08" y="1268760"/>
            <a:ext cx="6159730" cy="404191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11104" y="532711"/>
            <a:ext cx="7257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Distribuição de ingressantes: Ensino Presencial x EaD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17311" y="3693337"/>
            <a:ext cx="821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76,6%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24328" y="2310517"/>
            <a:ext cx="128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23,4%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443936" y="1268760"/>
            <a:ext cx="13681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solidFill>
                  <a:srgbClr val="002060"/>
                </a:solidFill>
              </a:rPr>
              <a:t>Mkt</a:t>
            </a:r>
            <a:endParaRPr lang="pt-BR" b="1" dirty="0" smtClean="0">
              <a:solidFill>
                <a:srgbClr val="002060"/>
              </a:solidFill>
            </a:endParaRPr>
          </a:p>
          <a:p>
            <a:pPr algn="ctr"/>
            <a:r>
              <a:rPr lang="pt-BR" b="1" dirty="0" smtClean="0">
                <a:solidFill>
                  <a:srgbClr val="002060"/>
                </a:solidFill>
              </a:rPr>
              <a:t>Share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277541" y="44451"/>
            <a:ext cx="6696075" cy="1223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4" y="892175"/>
            <a:ext cx="7344966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45344" y="5661025"/>
            <a:ext cx="6534150" cy="59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altLang="pt-BR" sz="1100" dirty="0">
                <a:solidFill>
                  <a:srgbClr val="000000"/>
                </a:solidFill>
                <a:latin typeface="Calibri" pitchFamily="34" charset="0"/>
              </a:rPr>
              <a:t>¹Valores </a:t>
            </a:r>
            <a:r>
              <a:rPr lang="pt-BR" altLang="pt-BR" sz="1100" dirty="0" smtClean="0">
                <a:solidFill>
                  <a:srgbClr val="000000"/>
                </a:solidFill>
                <a:latin typeface="Calibri" pitchFamily="34" charset="0"/>
              </a:rPr>
              <a:t>corrigidos pelo Índice de Preços ao Consumidor IPCA</a:t>
            </a:r>
            <a:endParaRPr lang="pt-BR" altLang="pt-BR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altLang="pt-BR" sz="1100" dirty="0" smtClean="0">
                <a:solidFill>
                  <a:srgbClr val="000000"/>
                </a:solidFill>
                <a:latin typeface="Calibri" pitchFamily="34" charset="0"/>
              </a:rPr>
              <a:t>O valor de Cada ano se refere à Mediana dos preços praticados, considerados todos os cursos.</a:t>
            </a:r>
            <a:r>
              <a:rPr lang="pt-BR" altLang="pt-BR" sz="1100" dirty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altLang="pt-BR" sz="1100" dirty="0" smtClean="0">
                <a:solidFill>
                  <a:srgbClr val="000000"/>
                </a:solidFill>
                <a:latin typeface="Calibri" pitchFamily="34" charset="0"/>
              </a:rPr>
              <a:t>Fonte</a:t>
            </a:r>
            <a:r>
              <a:rPr lang="pt-BR" altLang="pt-BR" sz="1100" dirty="0">
                <a:solidFill>
                  <a:srgbClr val="000000"/>
                </a:solidFill>
                <a:latin typeface="Calibri" pitchFamily="34" charset="0"/>
              </a:rPr>
              <a:t>: Estudos de Sistema Educativo Hoper Educação	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007269" y="774701"/>
            <a:ext cx="7128272" cy="7778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t-BR" altLang="pt-BR" sz="2400" b="1" dirty="0" smtClean="0">
                <a:solidFill>
                  <a:schemeClr val="bg1"/>
                </a:solidFill>
              </a:rPr>
              <a:t>Curso de Graduação Presenciais</a:t>
            </a:r>
            <a:endParaRPr lang="pt-BR" altLang="pt-BR" sz="2400" dirty="0">
              <a:solidFill>
                <a:schemeClr val="bg1"/>
              </a:solidFill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t-BR" altLang="pt-BR" sz="2200" b="1" dirty="0" smtClean="0">
                <a:solidFill>
                  <a:srgbClr val="FFFF00"/>
                </a:solidFill>
              </a:rPr>
              <a:t>Evolução do valor médio das mensalidades</a:t>
            </a:r>
            <a:endParaRPr lang="pt-BR" altLang="pt-BR" sz="2200" b="1" dirty="0">
              <a:solidFill>
                <a:srgbClr val="FFFF00"/>
              </a:solidFill>
            </a:endParaRPr>
          </a:p>
        </p:txBody>
      </p:sp>
      <p:sp>
        <p:nvSpPr>
          <p:cNvPr id="19462" name="Seta para a direita 2"/>
          <p:cNvSpPr>
            <a:spLocks noChangeArrowheads="1"/>
          </p:cNvSpPr>
          <p:nvPr/>
        </p:nvSpPr>
        <p:spPr bwMode="auto">
          <a:xfrm rot="10800000">
            <a:off x="7812882" y="1844675"/>
            <a:ext cx="1241822" cy="1054100"/>
          </a:xfrm>
          <a:prstGeom prst="rightArrow">
            <a:avLst>
              <a:gd name="adj1" fmla="val 50000"/>
              <a:gd name="adj2" fmla="val 4997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19463" name="CaixaDeTexto 3"/>
          <p:cNvSpPr txBox="1">
            <a:spLocks noChangeArrowheads="1"/>
          </p:cNvSpPr>
          <p:nvPr/>
        </p:nvSpPr>
        <p:spPr bwMode="auto">
          <a:xfrm>
            <a:off x="7973616" y="2220914"/>
            <a:ext cx="1081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b="1" dirty="0"/>
              <a:t>180</a:t>
            </a:r>
            <a:r>
              <a:rPr lang="pt-BR" altLang="pt-BR" dirty="0"/>
              <a:t> U$D</a:t>
            </a:r>
          </a:p>
        </p:txBody>
      </p:sp>
    </p:spTree>
    <p:extLst>
      <p:ext uri="{BB962C8B-B14F-4D97-AF65-F5344CB8AC3E}">
        <p14:creationId xmlns:p14="http://schemas.microsoft.com/office/powerpoint/2010/main" val="1763772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277542" y="44451"/>
            <a:ext cx="6697265" cy="122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403747" y="5732464"/>
            <a:ext cx="55626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pt-BR" sz="1100"/>
              <a:t>Fonte: Estudos de Sistema Educativo Hoper Educação	</a:t>
            </a:r>
          </a:p>
        </p:txBody>
      </p:sp>
      <p:sp>
        <p:nvSpPr>
          <p:cNvPr id="20484" name="CaixaDeTexto 4"/>
          <p:cNvSpPr txBox="1">
            <a:spLocks noChangeArrowheads="1"/>
          </p:cNvSpPr>
          <p:nvPr/>
        </p:nvSpPr>
        <p:spPr bwMode="auto">
          <a:xfrm>
            <a:off x="521494" y="947738"/>
            <a:ext cx="7722394" cy="77946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Cursos de Graduação a Distância</a:t>
            </a:r>
            <a:endParaRPr lang="pt-BR" altLang="pt-BR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2400" b="1" dirty="0" smtClean="0">
                <a:solidFill>
                  <a:schemeClr val="bg1"/>
                </a:solidFill>
                <a:latin typeface="Calibri" pitchFamily="34" charset="0"/>
              </a:rPr>
              <a:t>Evolução do valor das mensalidades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pic>
        <p:nvPicPr>
          <p:cNvPr id="20485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1916113"/>
            <a:ext cx="5563791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CaixaDeTexto 1"/>
          <p:cNvSpPr txBox="1">
            <a:spLocks noChangeArrowheads="1"/>
          </p:cNvSpPr>
          <p:nvPr/>
        </p:nvSpPr>
        <p:spPr bwMode="auto">
          <a:xfrm>
            <a:off x="1403747" y="1916113"/>
            <a:ext cx="5436394" cy="4365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altLang="pt-BR" sz="2400" b="1" dirty="0" err="1" smtClean="0">
                <a:solidFill>
                  <a:schemeClr val="bg1"/>
                </a:solidFill>
              </a:rPr>
              <a:t>Carreiras</a:t>
            </a:r>
            <a:r>
              <a:rPr lang="es-ES" altLang="pt-BR" sz="2400" b="1" dirty="0" smtClean="0">
                <a:solidFill>
                  <a:schemeClr val="bg1"/>
                </a:solidFill>
              </a:rPr>
              <a:t> de </a:t>
            </a:r>
            <a:r>
              <a:rPr lang="es-ES" altLang="pt-BR" sz="2400" b="1" dirty="0" err="1" smtClean="0">
                <a:solidFill>
                  <a:schemeClr val="bg1"/>
                </a:solidFill>
              </a:rPr>
              <a:t>Graduação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  <p:sp>
        <p:nvSpPr>
          <p:cNvPr id="20487" name="Seta para a direita 7"/>
          <p:cNvSpPr>
            <a:spLocks noChangeArrowheads="1"/>
          </p:cNvSpPr>
          <p:nvPr/>
        </p:nvSpPr>
        <p:spPr bwMode="auto">
          <a:xfrm rot="-9186559">
            <a:off x="3314700" y="4911725"/>
            <a:ext cx="2101454" cy="1239838"/>
          </a:xfrm>
          <a:prstGeom prst="rightArrow">
            <a:avLst>
              <a:gd name="adj1" fmla="val 50000"/>
              <a:gd name="adj2" fmla="val 4993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20488" name="CaixaDeTexto 1"/>
          <p:cNvSpPr txBox="1">
            <a:spLocks noChangeArrowheads="1"/>
          </p:cNvSpPr>
          <p:nvPr/>
        </p:nvSpPr>
        <p:spPr bwMode="auto">
          <a:xfrm rot="1544874">
            <a:off x="3699273" y="5694155"/>
            <a:ext cx="2483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 </a:t>
            </a:r>
            <a:r>
              <a:rPr lang="pt-BR" altLang="pt-BR" b="1"/>
              <a:t>76</a:t>
            </a:r>
            <a:r>
              <a:rPr lang="pt-BR" altLang="pt-BR"/>
              <a:t> U$D</a:t>
            </a:r>
          </a:p>
        </p:txBody>
      </p:sp>
    </p:spTree>
    <p:extLst>
      <p:ext uri="{BB962C8B-B14F-4D97-AF65-F5344CB8AC3E}">
        <p14:creationId xmlns:p14="http://schemas.microsoft.com/office/powerpoint/2010/main" val="1763732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51520" y="476672"/>
            <a:ext cx="8290171" cy="79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altLang="pt-BR" sz="1000" b="1" i="1" dirty="0">
              <a:solidFill>
                <a:srgbClr val="000000"/>
              </a:solidFill>
              <a:latin typeface="Calibri" charset="0"/>
            </a:endParaRP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t-BR" altLang="pt-BR" sz="3600" b="1" i="1" dirty="0" smtClean="0">
                <a:solidFill>
                  <a:srgbClr val="000000"/>
                </a:solidFill>
                <a:latin typeface="Calibri" charset="0"/>
              </a:rPr>
              <a:t>Onde estão os problemas nestes números?</a:t>
            </a:r>
            <a:endParaRPr lang="pt-BR" altLang="pt-BR" sz="3600" b="1" i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1" y="3717032"/>
            <a:ext cx="2385516" cy="266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441981" cy="2088232"/>
          </a:xfrm>
          <a:prstGeom prst="rect">
            <a:avLst/>
          </a:prstGeom>
        </p:spPr>
      </p:pic>
      <p:pic>
        <p:nvPicPr>
          <p:cNvPr id="7" name="Imagem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861048"/>
            <a:ext cx="463856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032448" cy="208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158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08" y="1268760"/>
            <a:ext cx="6159730" cy="404191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11104" y="532711"/>
            <a:ext cx="7257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 MEC misturou ‘</a:t>
            </a:r>
            <a:r>
              <a:rPr lang="pt-BR" sz="2200" b="1" dirty="0" err="1" smtClean="0"/>
              <a:t>lé</a:t>
            </a:r>
            <a:r>
              <a:rPr lang="pt-BR" sz="2000" b="1" dirty="0" smtClean="0"/>
              <a:t>’ com ‘</a:t>
            </a:r>
            <a:r>
              <a:rPr lang="pt-BR" sz="2200" b="1" dirty="0" smtClean="0"/>
              <a:t>cré</a:t>
            </a:r>
            <a:r>
              <a:rPr lang="pt-BR" sz="2000" b="1" dirty="0" smtClean="0"/>
              <a:t>’ nos dados do Censo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17311" y="3693337"/>
            <a:ext cx="821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76,6%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24328" y="2310517"/>
            <a:ext cx="128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23,4%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443936" y="1268760"/>
            <a:ext cx="13681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solidFill>
                  <a:srgbClr val="002060"/>
                </a:solidFill>
              </a:rPr>
              <a:t>Mkt</a:t>
            </a:r>
            <a:endParaRPr lang="pt-BR" b="1" dirty="0" smtClean="0">
              <a:solidFill>
                <a:srgbClr val="002060"/>
              </a:solidFill>
            </a:endParaRPr>
          </a:p>
          <a:p>
            <a:pPr algn="ctr"/>
            <a:r>
              <a:rPr lang="pt-BR" b="1" dirty="0" smtClean="0">
                <a:solidFill>
                  <a:srgbClr val="002060"/>
                </a:solidFill>
              </a:rPr>
              <a:t>Share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410532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69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Frutiger55Roman"/>
        <a:ea typeface=""/>
        <a:cs typeface=""/>
      </a:majorFont>
      <a:minorFont>
        <a:latin typeface="Frutiger55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41879</TotalTime>
  <Words>396</Words>
  <Application>Microsoft Office PowerPoint</Application>
  <PresentationFormat>Apresentação na tela (4:3)</PresentationFormat>
  <Paragraphs>73</Paragraphs>
  <Slides>22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Tema do Office</vt:lpstr>
      <vt:lpstr>Planilha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Verdi - Criação 5</dc:creator>
  <cp:lastModifiedBy>João</cp:lastModifiedBy>
  <cp:revision>1097</cp:revision>
  <dcterms:created xsi:type="dcterms:W3CDTF">2012-03-20T12:16:39Z</dcterms:created>
  <dcterms:modified xsi:type="dcterms:W3CDTF">2016-06-10T16:34:35Z</dcterms:modified>
</cp:coreProperties>
</file>