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5" r:id="rId17"/>
    <p:sldId id="270" r:id="rId18"/>
    <p:sldId id="273" r:id="rId19"/>
    <p:sldId id="278" r:id="rId20"/>
    <p:sldId id="277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683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dc8966a8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43dc8966a8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dc8966a8_0_2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43dc8966a8_0_2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dc8966a8_0_2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43dc8966a8_0_2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3dc8966a8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43dc8966a8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dc8966a8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43dc8966a8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dc8966a8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43dc8966a8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dc8966a8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43dc8966a8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3dc8966a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g43dc8966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43dc8966a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43dc8966a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3dc8966a8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43dc8966a8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dc8966a8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43dc8966a8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384"/>
            <a:ext cx="9144000" cy="134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384"/>
            <a:ext cx="9144000" cy="1346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3/3b/Asana_logo.svg/2000px-Asana_logo.svg.png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395536" y="2348880"/>
            <a:ext cx="8280920" cy="954107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SCRUM: USO DE METODOLOGIAS ÁGEIS NA GESTÃO DE EQUIPES DE APOIO À EDUCAÇÃO A DISTÂNCIA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251527" y="4437094"/>
            <a:ext cx="8280900" cy="21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Ricardo Werlang - UCEFF - ricardowerlang@uceff.edu.br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Silviane Lawall Soares - UCEFF - silviane@uceff.edu.br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Jhon Lenon Ozório Alves - UCEFF - jhon@uceff.edu.br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Beatriz Moesch - UCEFF - beatriz.nead@uceff.edu.br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Matheus Martins Holscher - UCEFF - matheus.nead@uceff.edu.br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1 - ESCOLHA DAS FERRAMENTAS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2" descr="https://upload.wikimedia.org/wikipedia/commons/thumb/3/3b/Asana_logo.svg/2000px-Asana_logo.svg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250" y="2273800"/>
            <a:ext cx="2787624" cy="18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800" y="3725950"/>
            <a:ext cx="3632575" cy="36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9900" y="4566550"/>
            <a:ext cx="1951350" cy="19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7625" y="4747575"/>
            <a:ext cx="1841000" cy="18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76208" y="2473279"/>
            <a:ext cx="1951350" cy="83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2 - CONFIGURAÇÕES (Parte 1)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73" y="2347248"/>
            <a:ext cx="5797550" cy="29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4416450" y="4128300"/>
            <a:ext cx="4383600" cy="4389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Projetos fixos de contextos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4416450" y="4567200"/>
            <a:ext cx="4383600" cy="19233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>
                <a:solidFill>
                  <a:schemeClr val="dk1"/>
                </a:solidFill>
                <a:highlight>
                  <a:srgbClr val="FEFFFF"/>
                </a:highlight>
              </a:rPr>
              <a:t>Tipo: </a:t>
            </a:r>
            <a:r>
              <a:rPr lang="pt-BR" sz="1800">
                <a:solidFill>
                  <a:schemeClr val="dk1"/>
                </a:solidFill>
                <a:highlight>
                  <a:srgbClr val="FEFFFF"/>
                </a:highlight>
              </a:rPr>
              <a:t>Lista (</a:t>
            </a:r>
            <a:r>
              <a:rPr lang="pt-BR" sz="1800" i="1">
                <a:solidFill>
                  <a:schemeClr val="dk1"/>
                </a:solidFill>
                <a:highlight>
                  <a:srgbClr val="FEFFFF"/>
                </a:highlight>
              </a:rPr>
              <a:t>Product Backlog)</a:t>
            </a:r>
            <a:endParaRPr sz="1800" i="1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>
                <a:solidFill>
                  <a:schemeClr val="dk1"/>
                </a:solidFill>
                <a:highlight>
                  <a:srgbClr val="FEFFFF"/>
                </a:highlight>
              </a:rPr>
              <a:t>Objetivos:</a:t>
            </a:r>
            <a:r>
              <a:rPr lang="pt-BR" sz="1800">
                <a:solidFill>
                  <a:schemeClr val="dk1"/>
                </a:solidFill>
                <a:highlight>
                  <a:srgbClr val="FEFFFF"/>
                </a:highlight>
              </a:rPr>
              <a:t> Organizar, classificar e priorizar as demandas que forem surgindo ao longo das Sprints.</a:t>
            </a:r>
            <a:endParaRPr sz="1800">
              <a:solidFill>
                <a:schemeClr val="dk1"/>
              </a:solidFill>
              <a:highlight>
                <a:srgbClr val="FE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2 - CONFIGURAÇÕES (Parte 2)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726775" y="2141350"/>
            <a:ext cx="3237900" cy="4389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Classificação de atividades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5726775" y="2564375"/>
            <a:ext cx="3237900" cy="427775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 dirty="0">
                <a:solidFill>
                  <a:schemeClr val="dk1"/>
                </a:solidFill>
                <a:highlight>
                  <a:srgbClr val="FEFFFF"/>
                </a:highlight>
              </a:rPr>
              <a:t>Tipos de atividades: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História; 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Tarefa; e 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Problema. 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 dirty="0">
                <a:solidFill>
                  <a:schemeClr val="dk1"/>
                </a:solidFill>
                <a:highlight>
                  <a:srgbClr val="FEFFFF"/>
                </a:highlight>
              </a:rPr>
              <a:t>Tipos de prioridades: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Muito Alta; 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Alta; 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Média;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Baixa; e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Muito Baixa.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25" y="3121523"/>
            <a:ext cx="5101776" cy="1099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625" y="4997100"/>
            <a:ext cx="5101775" cy="8739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2 - CONFIGURAÇÕES (Parte 3)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58475" y="4479850"/>
            <a:ext cx="8739900" cy="22194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 dirty="0">
                <a:solidFill>
                  <a:schemeClr val="dk1"/>
                </a:solidFill>
                <a:highlight>
                  <a:srgbClr val="FEFFFF"/>
                </a:highlight>
              </a:rPr>
              <a:t>Tipo: </a:t>
            </a: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Quadro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 dirty="0">
                <a:solidFill>
                  <a:schemeClr val="dk1"/>
                </a:solidFill>
                <a:highlight>
                  <a:srgbClr val="FEFFFF"/>
                </a:highlight>
              </a:rPr>
              <a:t>Objetivo:</a:t>
            </a: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 Organizar, por prioridade, o </a:t>
            </a:r>
            <a:r>
              <a:rPr lang="pt-BR" sz="1800" i="1" dirty="0">
                <a:solidFill>
                  <a:schemeClr val="dk1"/>
                </a:solidFill>
                <a:highlight>
                  <a:srgbClr val="FEFFFF"/>
                </a:highlight>
              </a:rPr>
              <a:t>Sprint </a:t>
            </a:r>
            <a:r>
              <a:rPr lang="pt-BR" sz="1800" i="1" dirty="0" err="1">
                <a:solidFill>
                  <a:schemeClr val="dk1"/>
                </a:solidFill>
                <a:highlight>
                  <a:srgbClr val="FEFFFF"/>
                </a:highlight>
              </a:rPr>
              <a:t>Backlog</a:t>
            </a: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. </a:t>
            </a:r>
            <a:endParaRPr sz="1800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 dirty="0">
                <a:solidFill>
                  <a:schemeClr val="dk1"/>
                </a:solidFill>
                <a:highlight>
                  <a:srgbClr val="FEFFFF"/>
                </a:highlight>
              </a:rPr>
              <a:t>Colunas do quadro:</a:t>
            </a:r>
            <a:endParaRPr sz="1800" b="1" dirty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 dirty="0">
                <a:solidFill>
                  <a:schemeClr val="dk1"/>
                </a:solidFill>
                <a:highlight>
                  <a:srgbClr val="FEFFFF"/>
                </a:highlight>
              </a:rPr>
              <a:t>Para Fazer; Pendente; Em Progresso; Para Validação; Para Refazer; e Concluído.</a:t>
            </a:r>
            <a:endParaRPr sz="1800" dirty="0"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90" y="2155353"/>
            <a:ext cx="8739835" cy="1719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p15"/>
          <p:cNvSpPr txBox="1"/>
          <p:nvPr/>
        </p:nvSpPr>
        <p:spPr>
          <a:xfrm>
            <a:off x="158475" y="4040950"/>
            <a:ext cx="8739900" cy="4389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Criação do projeto da Sprint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r-IN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CRIA</a:t>
            </a: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ÇÃO DOS ARTEFATOS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0;p15"/>
          <p:cNvSpPr txBox="1"/>
          <p:nvPr/>
        </p:nvSpPr>
        <p:spPr>
          <a:xfrm>
            <a:off x="174349" y="2749475"/>
            <a:ext cx="5667651" cy="266390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Planilha para planejamento da Sprint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Gr</a:t>
            </a: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áfico Burndown</a:t>
            </a:r>
            <a:endParaRPr lang="x-none" sz="2000" dirty="0" smtClean="0">
              <a:solidFill>
                <a:schemeClr val="dk1"/>
              </a:solidFill>
              <a:highlight>
                <a:srgbClr val="FEFFFF"/>
              </a:highlight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Ata de reuni</a:t>
            </a: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ão de retrospectiva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Ata de reunião de planejamento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x-none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Configuração do Drive de Equipe</a:t>
            </a:r>
            <a:endParaRPr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25" y="3184071"/>
            <a:ext cx="2349499" cy="1678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r-IN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CRIA</a:t>
            </a: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ÇÃO DOS ARTEFATOS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99" y="2238375"/>
            <a:ext cx="8714175" cy="21380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49;p19"/>
          <p:cNvPicPr preferRelativeResize="0"/>
          <p:nvPr/>
        </p:nvPicPr>
        <p:blipFill rotWithShape="1">
          <a:blip r:embed="rId4">
            <a:alphaModFix/>
          </a:blip>
          <a:srcRect l="6820" t="12064"/>
          <a:stretch/>
        </p:blipFill>
        <p:spPr>
          <a:xfrm>
            <a:off x="212925" y="4572525"/>
            <a:ext cx="8724700" cy="20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73252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pt-B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CAPACITAÇÃO E COMUNICAÇÃO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0" y="2691600"/>
            <a:ext cx="4427087" cy="29534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1875" y="4050170"/>
            <a:ext cx="4127500" cy="250225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16"/>
          <p:cNvSpPr txBox="1"/>
          <p:nvPr/>
        </p:nvSpPr>
        <p:spPr>
          <a:xfrm>
            <a:off x="4817975" y="3611275"/>
            <a:ext cx="4146600" cy="4389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Comunicação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237250" y="2252700"/>
            <a:ext cx="4427100" cy="4389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Capacitação</a:t>
            </a:r>
            <a:endParaRPr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2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PRÁTICAS DIÁRIAS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`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1228"/>
            <a:ext cx="8806200" cy="45268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0;p15"/>
          <p:cNvSpPr txBox="1"/>
          <p:nvPr/>
        </p:nvSpPr>
        <p:spPr>
          <a:xfrm>
            <a:off x="174349" y="2206626"/>
            <a:ext cx="8779151" cy="4270374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Acompanhamento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em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tempo 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real;</a:t>
            </a:r>
          </a:p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Ampliação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do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nível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de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gestão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nos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projetos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;</a:t>
            </a:r>
          </a:p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Trabalho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conjunto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de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equipes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localizadas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em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diferentes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cidades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;</a:t>
            </a:r>
          </a:p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Facilidade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de </a:t>
            </a: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comunicação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;</a:t>
            </a:r>
          </a:p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Evolução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profissional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da </a:t>
            </a: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equipe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;</a:t>
            </a:r>
          </a:p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Autonomia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da </a:t>
            </a: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equipe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;</a:t>
            </a:r>
          </a:p>
          <a:p>
            <a:pPr marL="457200" lvl="0" indent="-342900" algn="just">
              <a:lnSpc>
                <a:spcPct val="150000"/>
              </a:lnSpc>
              <a:buClr>
                <a:schemeClr val="dk1"/>
              </a:buClr>
              <a:buSzPts val="1800"/>
              <a:buChar char="●"/>
            </a:pPr>
            <a:r>
              <a:rPr lang="en-US" sz="2000" dirty="0" err="1" smtClean="0">
                <a:solidFill>
                  <a:schemeClr val="dk1"/>
                </a:solidFill>
                <a:highlight>
                  <a:srgbClr val="FEFFFF"/>
                </a:highlight>
              </a:rPr>
              <a:t>Revisão</a:t>
            </a:r>
            <a:r>
              <a:rPr lang="en-US" sz="2000" dirty="0" smtClean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e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melhoramento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EFFFF"/>
                </a:highlight>
              </a:rPr>
              <a:t>contínuo</a:t>
            </a:r>
            <a:r>
              <a:rPr lang="en-US" sz="2000" dirty="0">
                <a:solidFill>
                  <a:schemeClr val="dk1"/>
                </a:solidFill>
                <a:highlight>
                  <a:srgbClr val="FEFFFF"/>
                </a:highlight>
              </a:rPr>
              <a:t>.</a:t>
            </a:r>
            <a:endParaRPr sz="2000" dirty="0"/>
          </a:p>
        </p:txBody>
      </p:sp>
      <p:pic>
        <p:nvPicPr>
          <p:cNvPr id="5" name="Picture 4" descr="como-ter-uma-equipe-uni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8" y="4079875"/>
            <a:ext cx="3279422" cy="2108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IMG-20180822-WA0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3572" y="630049"/>
            <a:ext cx="4528166" cy="74499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9057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 A UCEFF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" descr="https://lh6.googleusercontent.com/bpc20I4yNmN1tR9ymsTuvG87XWK-6gm6r4QO7tIMK_hXTuLqkjAFNgGc_KsECEaNdnXJ_YGujnZ0iZidryyMP2EHXU4J0OqNWJaFE_EBxu__0OkPGAcaCp-DTHbNIF31wcG8TG-l20U"/>
          <p:cNvPicPr preferRelativeResize="0"/>
          <p:nvPr/>
        </p:nvPicPr>
        <p:blipFill rotWithShape="1">
          <a:blip r:embed="rId3">
            <a:alphaModFix/>
          </a:blip>
          <a:srcRect t="17441" b="-1"/>
          <a:stretch/>
        </p:blipFill>
        <p:spPr>
          <a:xfrm>
            <a:off x="168975" y="4735500"/>
            <a:ext cx="2814601" cy="1744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" name="Google Shape;21;p4" descr="https://lh6.googleusercontent.com/Ez_0cYz0IJ-yd6b45Kaw-pge58nMOQr2MHKvTTGuDHLQFsrdGVGDOKlMt_RkXKYEBr1MknAd_j9mOiJ3tSPweEVrSNWZx_2zVt1Vj8vp59pf7O8HcWFskKIpvINFSpGoHWNh4RWx84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6586" y="4736424"/>
            <a:ext cx="3098486" cy="17428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" name="Google Shape;22;p4" descr="https://lh4.googleusercontent.com/FtntJH3FinUCDAz45Jf6XNawdUhnIMRjJCG6L90al-e1QP9GDo37XqYKlLqmrnMyf7ci86l53BH4BRIzmuw16taaqN1IKqCI4hERvWQoFi5jJ1J7MIzjaTXH1I_0mriEv0ws_Myjzls"/>
          <p:cNvPicPr preferRelativeResize="0"/>
          <p:nvPr/>
        </p:nvPicPr>
        <p:blipFill rotWithShape="1">
          <a:blip r:embed="rId5">
            <a:alphaModFix/>
          </a:blip>
          <a:srcRect b="8980"/>
          <a:stretch/>
        </p:blipFill>
        <p:spPr>
          <a:xfrm>
            <a:off x="3081938" y="4736425"/>
            <a:ext cx="2722912" cy="174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6">
            <a:alphaModFix/>
          </a:blip>
          <a:srcRect t="31154" b="36809"/>
          <a:stretch/>
        </p:blipFill>
        <p:spPr>
          <a:xfrm>
            <a:off x="168925" y="2096275"/>
            <a:ext cx="8806122" cy="15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168975" y="4071075"/>
            <a:ext cx="2814600" cy="6906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Campus Palmital - Chapecó - SC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055350" y="4062500"/>
            <a:ext cx="2749500" cy="6906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Unidade Central - Chapecó - SC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5876625" y="4062500"/>
            <a:ext cx="3098400" cy="6906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FFFF"/>
                </a:solidFill>
              </a:rPr>
              <a:t>Centro Universitário - Itapiranga - SC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970" y="2090045"/>
            <a:ext cx="2013675" cy="1879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5379" y="2014509"/>
            <a:ext cx="1097824" cy="19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395536" y="2348880"/>
            <a:ext cx="8280920" cy="954107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SCRUM: USO DE METODOLOGIAS ÁGEIS NA GESTÃO DE EQUIPES DE APOIO À EDUCAÇÃO A DISTÂNCIA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251527" y="4437094"/>
            <a:ext cx="8280900" cy="21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Ricardo Werlang - UCEFF - ricardowerlang@uceff.edu.br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Silviane Lawall Soares - UCEFF - silviane@uceff.edu.br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Jhon Lenon Ozório Alves - UCEFF - jhon@uceff.edu.br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Beatriz Moesch - UCEFF - beatriz.nead@uceff.edu.br</a:t>
            </a:r>
            <a:endParaRPr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Matheus Martins Holscher - UCEFF - matheus.nead@uceff.edu.br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42474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UCEFF E A EAD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t="26152" b="9637"/>
          <a:stretch/>
        </p:blipFill>
        <p:spPr>
          <a:xfrm>
            <a:off x="158375" y="2548350"/>
            <a:ext cx="8806203" cy="317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425" y="5188475"/>
            <a:ext cx="888574" cy="15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EQUIPE NEAD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235775" y="2051450"/>
            <a:ext cx="3418800" cy="39357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>
                <a:solidFill>
                  <a:srgbClr val="585657"/>
                </a:solidFill>
                <a:latin typeface="Montserrat"/>
                <a:ea typeface="Montserrat"/>
                <a:cs typeface="Montserrat"/>
                <a:sym typeface="Montserrat"/>
              </a:rPr>
              <a:t>CHAPECÓ/ITAPIRANGA:  20 pessoas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1 Diretora de Ensino a Distância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1 Gerente de Tecnologia da Informação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1 Gerente de Projetos EdTech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2 Produtores de  audiovisual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1 Revisor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5 Designers  educacionais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4  Assistentes de TI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777777"/>
                </a:solidFill>
              </a:rPr>
              <a:t>5 Programadores  de Sistemas</a:t>
            </a:r>
            <a:endParaRPr b="1">
              <a:solidFill>
                <a:srgbClr val="77777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777777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750" y="2080252"/>
            <a:ext cx="5140826" cy="385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975" y="2025490"/>
            <a:ext cx="6395827" cy="48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EQUIPE NEAD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000" y="2214150"/>
            <a:ext cx="8256263" cy="46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DEMANDAS NEAD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PRODUÇÃO DE CONTEÚDOS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62300" y="2192600"/>
            <a:ext cx="3592200" cy="34839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777777"/>
                </a:solidFill>
                <a:highlight>
                  <a:srgbClr val="FFFFFF"/>
                </a:highlight>
              </a:rPr>
              <a:t>Etapas:</a:t>
            </a:r>
            <a:endParaRPr sz="1800" b="1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800"/>
              <a:buChar char="●"/>
            </a:pPr>
            <a:r>
              <a:rPr lang="pt-BR" sz="1800" b="1">
                <a:solidFill>
                  <a:srgbClr val="777777"/>
                </a:solidFill>
                <a:highlight>
                  <a:srgbClr val="FFFFFF"/>
                </a:highlight>
              </a:rPr>
              <a:t>Planejamento</a:t>
            </a:r>
            <a:endParaRPr sz="1800" b="1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800"/>
              <a:buChar char="●"/>
            </a:pPr>
            <a:r>
              <a:rPr lang="pt-BR" sz="1800" b="1">
                <a:solidFill>
                  <a:srgbClr val="777777"/>
                </a:solidFill>
                <a:highlight>
                  <a:srgbClr val="FFFFFF"/>
                </a:highlight>
              </a:rPr>
              <a:t>Produção</a:t>
            </a:r>
            <a:endParaRPr sz="1800" b="1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800"/>
              <a:buChar char="●"/>
            </a:pPr>
            <a:r>
              <a:rPr lang="pt-BR" sz="1800" b="1">
                <a:solidFill>
                  <a:srgbClr val="777777"/>
                </a:solidFill>
                <a:highlight>
                  <a:srgbClr val="FFFFFF"/>
                </a:highlight>
              </a:rPr>
              <a:t>Acompanhamento e controle.</a:t>
            </a:r>
            <a:endParaRPr sz="1800" b="1">
              <a:solidFill>
                <a:srgbClr val="777777"/>
              </a:solidFill>
              <a:highlight>
                <a:srgbClr val="FFFFFF"/>
              </a:highlight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1800"/>
              <a:buChar char="●"/>
            </a:pPr>
            <a:r>
              <a:rPr lang="pt-BR" sz="1800" b="1">
                <a:solidFill>
                  <a:srgbClr val="777777"/>
                </a:solidFill>
                <a:highlight>
                  <a:srgbClr val="FFFFFF"/>
                </a:highlight>
              </a:rPr>
              <a:t>Entrega e distribuição dos materiais didáticos.</a:t>
            </a:r>
            <a:endParaRPr sz="1800" b="1"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825" y="2192602"/>
            <a:ext cx="5250749" cy="46140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METODOLOGIA ÁGIL SCRUM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l="1849" r="1839"/>
          <a:stretch/>
        </p:blipFill>
        <p:spPr>
          <a:xfrm>
            <a:off x="158375" y="2471950"/>
            <a:ext cx="8806200" cy="3747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158370" y="1465620"/>
            <a:ext cx="8806200" cy="523200"/>
          </a:xfrm>
          <a:prstGeom prst="rect">
            <a:avLst/>
          </a:prstGeom>
          <a:solidFill>
            <a:srgbClr val="A23C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 DE IMPLANTAÇÃO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11"/>
          <p:cNvGrpSpPr/>
          <p:nvPr/>
        </p:nvGrpSpPr>
        <p:grpSpPr>
          <a:xfrm>
            <a:off x="363524" y="2895600"/>
            <a:ext cx="2726286" cy="2547000"/>
            <a:chOff x="363524" y="1258050"/>
            <a:chExt cx="2726286" cy="2547000"/>
          </a:xfrm>
        </p:grpSpPr>
        <p:sp>
          <p:nvSpPr>
            <p:cNvPr id="74" name="Google Shape;74;p11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802017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80201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1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Escolha das ferramentas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1"/>
            <p:cNvSpPr txBox="1"/>
            <p:nvPr/>
          </p:nvSpPr>
          <p:spPr>
            <a:xfrm rot="-2700000">
              <a:off x="102949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8" name="Google Shape;78;p11"/>
          <p:cNvGrpSpPr/>
          <p:nvPr/>
        </p:nvGrpSpPr>
        <p:grpSpPr>
          <a:xfrm>
            <a:off x="4193764" y="2895600"/>
            <a:ext cx="2726286" cy="2547000"/>
            <a:chOff x="4193764" y="1258050"/>
            <a:chExt cx="2726286" cy="2547000"/>
          </a:xfrm>
        </p:grpSpPr>
        <p:sp>
          <p:nvSpPr>
            <p:cNvPr id="79" name="Google Shape;79;p11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B02C2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11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t-BR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Criação dos </a:t>
              </a:r>
              <a:r>
                <a:rPr lang="pt-BR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artefatos</a:t>
              </a:r>
              <a:endParaRPr lang="pt-BR"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1"/>
            <p:cNvSpPr txBox="1"/>
            <p:nvPr/>
          </p:nvSpPr>
          <p:spPr>
            <a:xfrm rot="-2700000">
              <a:off x="485973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11"/>
          <p:cNvGrpSpPr/>
          <p:nvPr/>
        </p:nvGrpSpPr>
        <p:grpSpPr>
          <a:xfrm>
            <a:off x="2273746" y="2895600"/>
            <a:ext cx="2726286" cy="2547000"/>
            <a:chOff x="2273746" y="1258050"/>
            <a:chExt cx="2726286" cy="2547000"/>
          </a:xfrm>
        </p:grpSpPr>
        <p:sp>
          <p:nvSpPr>
            <p:cNvPr id="84" name="Google Shape;84;p11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1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Configurações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1"/>
            <p:cNvSpPr txBox="1"/>
            <p:nvPr/>
          </p:nvSpPr>
          <p:spPr>
            <a:xfrm rot="-2700000">
              <a:off x="2939718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" name="Google Shape;78;p11"/>
          <p:cNvGrpSpPr/>
          <p:nvPr/>
        </p:nvGrpSpPr>
        <p:grpSpPr>
          <a:xfrm>
            <a:off x="6171789" y="2905125"/>
            <a:ext cx="2726286" cy="2547000"/>
            <a:chOff x="4193764" y="1258050"/>
            <a:chExt cx="2726286" cy="2547000"/>
          </a:xfrm>
        </p:grpSpPr>
        <p:sp>
          <p:nvSpPr>
            <p:cNvPr id="19" name="Google Shape;79;p11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;p11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dirty="0">
                  <a:solidFill>
                    <a:srgbClr val="B02C2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 dirty="0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81;p11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pt-BR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Capacitação e comunicação</a:t>
              </a:r>
              <a:endParaRPr lang="pt-BR"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82;p11"/>
            <p:cNvSpPr txBox="1"/>
            <p:nvPr/>
          </p:nvSpPr>
          <p:spPr>
            <a:xfrm rot="-2700000">
              <a:off x="4859736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438</Words>
  <Application>Microsoft Macintosh PowerPoint</Application>
  <PresentationFormat>On-screen Show (4:3)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Roboto</vt:lpstr>
      <vt:lpstr>Montserrat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Ricardo Werlang</cp:lastModifiedBy>
  <cp:revision>3</cp:revision>
  <dcterms:modified xsi:type="dcterms:W3CDTF">2018-10-06T13:19:23Z</dcterms:modified>
</cp:coreProperties>
</file>