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8" r:id="rId3"/>
    <p:sldId id="270" r:id="rId4"/>
    <p:sldId id="271" r:id="rId5"/>
    <p:sldId id="273" r:id="rId6"/>
    <p:sldId id="272" r:id="rId7"/>
    <p:sldId id="277" r:id="rId8"/>
    <p:sldId id="264" r:id="rId9"/>
    <p:sldId id="274" r:id="rId10"/>
    <p:sldId id="275" r:id="rId11"/>
    <p:sldId id="27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E5AF-5456-462C-907B-922D5BDE89DB}" type="datetimeFigureOut">
              <a:rPr lang="pt-BR" smtClean="0"/>
              <a:t>05/10/2018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0BDF8-8E84-4DD8-998B-49ACE75CE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77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50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36CA0A-8440-4CE4-B9AC-DBC9EF91B9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34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38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rtl="0"/>
            <a:fld id="{C2D030EE-0086-4DBE-941D-5372F9EFE774}" type="datetime1">
              <a:rPr lang="pt-BR" noProof="0" smtClean="0"/>
              <a:t>05/10/2018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rtl="0"/>
            <a:fld id="{401CF334-2D5C-4859-84A6-CA7E6E43FAE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707999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rtl="0"/>
            <a:fld id="{C2D030EE-0086-4DBE-941D-5372F9EFE774}" type="datetime1">
              <a:rPr lang="pt-BR" noProof="0" smtClean="0"/>
              <a:t>05/10/2018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pt-BR" noProof="0" smtClean="0"/>
              <a:t>Adicionar um rodapé</a:t>
            </a:r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rtl="0"/>
            <a:fld id="{401CF334-2D5C-4859-84A6-CA7E6E43FAE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955551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F0FB6A3-6E68-4D7E-938A-A53AC50A78D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34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8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259" y="1700808"/>
            <a:ext cx="8458200" cy="2294201"/>
          </a:xfrm>
        </p:spPr>
        <p:txBody>
          <a:bodyPr rtlCol="0">
            <a:normAutofit fontScale="90000"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ESTRATÉGIAS DE FOMENTO INSTITUCIONAL PARA OFERTA </a:t>
            </a:r>
            <a:r>
              <a:rPr lang="pt-BR" b="1" dirty="0" smtClean="0">
                <a:solidFill>
                  <a:srgbClr val="002060"/>
                </a:solidFill>
              </a:rPr>
              <a:t>DE CURSOS </a:t>
            </a:r>
            <a:r>
              <a:rPr lang="pt-BR" b="1" dirty="0">
                <a:solidFill>
                  <a:srgbClr val="002060"/>
                </a:solidFill>
              </a:rPr>
              <a:t>A DISTÂNCIA NA EXTENSÃO DA UNICAMP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4452513"/>
            <a:ext cx="7067550" cy="1784799"/>
          </a:xfrm>
        </p:spPr>
        <p:txBody>
          <a:bodyPr rtlCol="0">
            <a:normAutofit fontScale="85000" lnSpcReduction="20000"/>
          </a:bodyPr>
          <a:lstStyle/>
          <a:p>
            <a:r>
              <a:rPr lang="pt-BR" b="1" dirty="0" smtClean="0"/>
              <a:t>EDILENE </a:t>
            </a:r>
            <a:r>
              <a:rPr lang="pt-BR" b="1" dirty="0"/>
              <a:t>APARECIDA ROPOLI - UNICAMP - edilene@unicamp.br</a:t>
            </a:r>
          </a:p>
          <a:p>
            <a:r>
              <a:rPr lang="pt-BR" b="1" dirty="0"/>
              <a:t>GLÁUCIA BEATRIZ DE FREITAS LORENZETTI - UNICAMP - glaucia@extecamp.unicamp.br</a:t>
            </a:r>
          </a:p>
          <a:p>
            <a:r>
              <a:rPr lang="pt-BR" b="1" dirty="0"/>
              <a:t>PEDRO EMERSON DE CARVALHO - UNICAMP - pedro@extecamp.unicamp.br</a:t>
            </a:r>
          </a:p>
          <a:p>
            <a:endParaRPr lang="pt-BR" b="1" dirty="0"/>
          </a:p>
          <a:p>
            <a:r>
              <a:rPr lang="pt-BR" b="1" dirty="0" smtClean="0"/>
              <a:t>Tipo</a:t>
            </a:r>
            <a:r>
              <a:rPr lang="pt-BR" b="1" dirty="0"/>
              <a:t>: Relato de Experiência Inovadora (EI)</a:t>
            </a:r>
          </a:p>
          <a:p>
            <a:r>
              <a:rPr lang="pt-BR" b="1" dirty="0"/>
              <a:t>Categoria: Estratégias e Políticas</a:t>
            </a:r>
          </a:p>
          <a:p>
            <a:r>
              <a:rPr lang="pt-BR" b="1" dirty="0"/>
              <a:t>Setor Educacional: EDUCAÇÃO CONTINUADA EM GERAL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228184" y="6237312"/>
            <a:ext cx="282429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50" b="1" dirty="0"/>
              <a:t>Florianópolis-SC 06 de outubro/2018</a:t>
            </a:r>
          </a:p>
        </p:txBody>
      </p:sp>
    </p:spTree>
    <p:extLst>
      <p:ext uri="{BB962C8B-B14F-4D97-AF65-F5344CB8AC3E}">
        <p14:creationId xmlns:p14="http://schemas.microsoft.com/office/powerpoint/2010/main" val="59603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1480" y="2134366"/>
            <a:ext cx="4968552" cy="4393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t-BR" sz="2800" b="1" dirty="0" smtClean="0">
                <a:solidFill>
                  <a:srgbClr val="002060"/>
                </a:solidFill>
              </a:rPr>
              <a:t>PONTOS A MELHORAR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28633" y="2780928"/>
            <a:ext cx="898912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Aumentar o número de inscritos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Fazer uma divulgação mais direcionada para o público alvo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Rever os valores dos cursos e oferecer mais bolsas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Heterogeneidade dos alunos </a:t>
            </a:r>
          </a:p>
          <a:p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03272" y="1474489"/>
            <a:ext cx="7886700" cy="43204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solidFill>
                  <a:srgbClr val="002060"/>
                </a:solidFill>
              </a:rPr>
              <a:t>Avaliação dos cursos - consolidado...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369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272" y="1474489"/>
            <a:ext cx="7886700" cy="432048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2060"/>
                </a:solidFill>
              </a:rPr>
              <a:t>Avaliação dos cursos  - consolidado...</a:t>
            </a:r>
            <a:endParaRPr lang="pt-BR" sz="20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2984" y="1906537"/>
            <a:ext cx="7886700" cy="4393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00" b="1" dirty="0" smtClean="0">
                <a:solidFill>
                  <a:srgbClr val="002060"/>
                </a:solidFill>
              </a:rPr>
              <a:t>PONTOS NEGATIVOS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2984" y="2492896"/>
            <a:ext cx="85035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Dificuldade para produção de </a:t>
            </a:r>
            <a:r>
              <a:rPr lang="pt-BR" sz="2600" dirty="0" err="1" smtClean="0"/>
              <a:t>videoaulas</a:t>
            </a:r>
            <a:r>
              <a:rPr lang="pt-BR" sz="2600" dirty="0" smtClean="0"/>
              <a:t> internamente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Dificuldade execução do cronograma – replanejamento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Dificuldades técnicas com sistema da </a:t>
            </a:r>
            <a:r>
              <a:rPr lang="pt-BR" sz="2600" dirty="0" err="1" smtClean="0"/>
              <a:t>Extecamp</a:t>
            </a:r>
            <a:endParaRPr lang="pt-BR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Dificuldades técnicas para configuração e utilização do </a:t>
            </a:r>
            <a:r>
              <a:rPr lang="pt-BR" sz="2600" dirty="0" err="1" smtClean="0"/>
              <a:t>Moodle</a:t>
            </a:r>
            <a:endParaRPr lang="pt-BR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Dificuldades para execução do orçamento</a:t>
            </a:r>
          </a:p>
          <a:p>
            <a:pPr lvl="1"/>
            <a:r>
              <a:rPr lang="pt-BR" sz="2600" dirty="0" smtClean="0"/>
              <a:t>- Contratação de empresas =&gt; recurso orçamentário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 smtClean="0"/>
              <a:t>Problemas de acessibilidade:  </a:t>
            </a:r>
          </a:p>
          <a:p>
            <a:pPr lvl="1"/>
            <a:r>
              <a:rPr lang="pt-BR" sz="2600" dirty="0" smtClean="0"/>
              <a:t>- site da Extecamp para alunos com deficiência visual</a:t>
            </a:r>
          </a:p>
          <a:p>
            <a:pPr lvl="1"/>
            <a:r>
              <a:rPr lang="pt-BR" sz="2600" dirty="0" smtClean="0"/>
              <a:t>- alguns recursos do </a:t>
            </a:r>
            <a:r>
              <a:rPr lang="pt-BR" sz="2600" dirty="0" err="1" smtClean="0"/>
              <a:t>Moodle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2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1" y="1268760"/>
            <a:ext cx="903922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340768"/>
            <a:ext cx="7886700" cy="504056"/>
          </a:xfrm>
        </p:spPr>
        <p:txBody>
          <a:bodyPr>
            <a:normAutofit fontScale="90000"/>
          </a:bodyPr>
          <a:lstStyle/>
          <a:p>
            <a:pPr algn="l"/>
            <a:r>
              <a:rPr lang="pt-BR" sz="2800" b="1" dirty="0">
                <a:solidFill>
                  <a:srgbClr val="002060"/>
                </a:solidFill>
              </a:rPr>
              <a:t>CONSIDERAÇÕES </a:t>
            </a:r>
            <a:r>
              <a:rPr lang="pt-BR" sz="2800" b="1" dirty="0" smtClean="0">
                <a:solidFill>
                  <a:srgbClr val="002060"/>
                </a:solidFill>
              </a:rPr>
              <a:t>FINAIS:</a:t>
            </a:r>
            <a:endParaRPr lang="pt-BR" sz="28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200" b="1" dirty="0" smtClean="0"/>
              <a:t>Aumentar abrangência dos cursos:  </a:t>
            </a:r>
          </a:p>
          <a:p>
            <a:pPr marL="457200" lvl="1" indent="0">
              <a:buNone/>
            </a:pPr>
            <a:r>
              <a:rPr lang="pt-BR" sz="1800" dirty="0" smtClean="0"/>
              <a:t>Tornar </a:t>
            </a:r>
            <a:r>
              <a:rPr lang="pt-BR" sz="1800" dirty="0"/>
              <a:t>o critério de número de alunos / abrangência como um item relevante na seleção dos </a:t>
            </a:r>
            <a:r>
              <a:rPr lang="pt-BR" sz="1800" dirty="0" smtClean="0"/>
              <a:t>projetos.</a:t>
            </a:r>
            <a:endParaRPr lang="pt-BR" sz="1800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 dirty="0" smtClean="0"/>
              <a:t>Possibilidade </a:t>
            </a:r>
            <a:r>
              <a:rPr lang="pt-BR" sz="1800" dirty="0"/>
              <a:t>de reprodutibilidade do </a:t>
            </a:r>
            <a:r>
              <a:rPr lang="pt-BR" sz="1800" dirty="0" smtClean="0"/>
              <a:t>curso:  </a:t>
            </a:r>
            <a:r>
              <a:rPr lang="pt-BR" sz="1800" dirty="0"/>
              <a:t>oferecimento de novas </a:t>
            </a:r>
            <a:r>
              <a:rPr lang="pt-BR" sz="1800" dirty="0" smtClean="0"/>
              <a:t>turmas</a:t>
            </a:r>
            <a:r>
              <a:rPr lang="pt-BR" sz="1400" dirty="0"/>
              <a:t>.</a:t>
            </a:r>
            <a:r>
              <a:rPr lang="pt-BR" sz="14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 smtClean="0"/>
              <a:t>Avaliar </a:t>
            </a:r>
            <a:r>
              <a:rPr lang="pt-BR" sz="2200" b="1" dirty="0"/>
              <a:t>a qualidade dos materiais produzidos e sugerir algumas normas e procedimentos para elaboração de vídeos institucionais. </a:t>
            </a:r>
            <a:endParaRPr lang="pt-BR" sz="2200" b="1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pt-BR" sz="1800" dirty="0" smtClean="0"/>
              <a:t>Foram </a:t>
            </a:r>
            <a:r>
              <a:rPr lang="pt-BR" sz="1800" dirty="0"/>
              <a:t>utilizados recursos da própria Universidade (CDC, RTV, FCM) e também foram terceirizados. </a:t>
            </a:r>
            <a:endParaRPr lang="pt-BR" sz="18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200" b="1" dirty="0" smtClean="0"/>
              <a:t>Reformular instrumento </a:t>
            </a:r>
            <a:r>
              <a:rPr lang="pt-BR" sz="2200" b="1" dirty="0"/>
              <a:t>de avaliação </a:t>
            </a:r>
            <a:r>
              <a:rPr lang="pt-BR" sz="2200" b="1" dirty="0" smtClean="0"/>
              <a:t>do curso pelos alunos =&gt; Elementos para melhoria do curso.</a:t>
            </a:r>
            <a:endParaRPr lang="pt-BR" sz="22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200" b="1" dirty="0" smtClean="0"/>
              <a:t>Alinhamento conceitual da Comissão Julgadora =&gt; prévio ao julgamento.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b="1" dirty="0" smtClean="0"/>
              <a:t>Padronização dos Relatórios Finais.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6559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3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323528" y="1988840"/>
            <a:ext cx="8568952" cy="47525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1997 – Início </a:t>
            </a:r>
            <a:r>
              <a:rPr lang="pt-BR" sz="1700" b="1" dirty="0" err="1" smtClean="0"/>
              <a:t>TelEduc</a:t>
            </a:r>
            <a:r>
              <a:rPr lang="pt-BR" sz="1700" b="1" dirty="0" smtClean="0"/>
              <a:t> – Criado pelo NIED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1999 – 1º GT-EAD – Grupo de Trabalho em Educação a Distância 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2000 -  Instituída Equipe de Apoio a EAD no CCUEC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2000 – 2º GT-EAD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2002 – 3º GT-EAD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2002 – Criação do Ensino Aberto – EA (espaço virtual das disciplinas de graduação)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2004 – PLANES UNICAMP – Programa Educação a Distância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2004 – FE - Instalação Sala de Videoconferências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2006 - FCM – Instituída </a:t>
            </a:r>
            <a:r>
              <a:rPr lang="pt-BR" sz="1700" b="1" dirty="0" err="1" smtClean="0"/>
              <a:t>CEaD</a:t>
            </a:r>
            <a:r>
              <a:rPr lang="pt-BR" sz="1700" b="1" dirty="0" smtClean="0"/>
              <a:t> – Comissão de Ensino a Distância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2007 – FCM – Criação área Suporte Didático e Divulgação Técnico Científica – Videoconferência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2007 – </a:t>
            </a:r>
            <a:r>
              <a:rPr lang="pt-BR" sz="1700" b="1" dirty="0" err="1" smtClean="0"/>
              <a:t>ConTIC</a:t>
            </a:r>
            <a:r>
              <a:rPr lang="pt-BR" sz="1700" b="1" dirty="0" smtClean="0"/>
              <a:t> recomenda a criação de um Comitê Permanente para Assuntos de EAD (</a:t>
            </a:r>
            <a:r>
              <a:rPr lang="pt-BR" sz="1700" b="1" dirty="0" err="1" smtClean="0"/>
              <a:t>CPEaD</a:t>
            </a:r>
            <a:r>
              <a:rPr lang="pt-BR" sz="1700" b="1" dirty="0" smtClean="0"/>
              <a:t>)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2007 – 4º GT-EAD</a:t>
            </a:r>
            <a:endParaRPr lang="pt-BR" sz="17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1464966"/>
            <a:ext cx="8229600" cy="3276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b="1" dirty="0" smtClean="0"/>
              <a:t>Histórico sobre EAD na Unicamp (Resumo) (1/2)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9822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67544" y="2060848"/>
            <a:ext cx="8496944" cy="44644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2008 – Criação GGEAD – Grupo Gestor de Educação a Distância (precursor do GGTE) ligado ao Gabinete do Reitor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2008 – PLANES UNICAMP – Programa Educação a Distância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2009 – Criação GGTE – Grupo Gestor de Tecnologias na Educação ligado à PRG e à PRPG</a:t>
            </a:r>
            <a:endParaRPr lang="pt-BR" sz="1700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2010 – Criação GGTE – Grupo Gestor de Tecnologias Educacionais ligado à PRG e à PRPG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2011 – Criação do Portal </a:t>
            </a:r>
            <a:r>
              <a:rPr lang="pt-BR" sz="1700" b="1" dirty="0" err="1" smtClean="0"/>
              <a:t>OpenCourseWare</a:t>
            </a:r>
            <a:r>
              <a:rPr lang="pt-BR" sz="1700" b="1" dirty="0" smtClean="0"/>
              <a:t> Unicamp - OCW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1700" b="1" dirty="0" smtClean="0"/>
              <a:t>2012 – PLANES UNICAMP - 7º acompanhamento  - 3 subprojetos com resultados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1700" b="1" dirty="0" smtClean="0"/>
              <a:t>2013 - PLANES UNICAMP - 8º acompanhamento  -  resultados  não informados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2013 – Lançamento 1º MOOC Unicamp – FEEC – Plataforma própria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pt-BR" sz="1700" b="1" dirty="0" smtClean="0"/>
              <a:t>2014 - Parceria UNICAMP – </a:t>
            </a:r>
            <a:r>
              <a:rPr lang="pt-BR" sz="1700" b="1" dirty="0" err="1" smtClean="0"/>
              <a:t>Coursera</a:t>
            </a:r>
            <a:r>
              <a:rPr lang="pt-BR" sz="1700" b="1" dirty="0" smtClean="0"/>
              <a:t> para produção de </a:t>
            </a:r>
            <a:r>
              <a:rPr lang="pt-BR" sz="1700" b="1" dirty="0" err="1" smtClean="0"/>
              <a:t>MOOCs</a:t>
            </a:r>
            <a:endParaRPr lang="pt-BR" sz="17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1700" b="1" dirty="0" smtClean="0"/>
              <a:t>2015 – Lançamento primeiros </a:t>
            </a:r>
            <a:r>
              <a:rPr lang="pt-BR" sz="1700" b="1" dirty="0" err="1" smtClean="0"/>
              <a:t>MOOCs</a:t>
            </a:r>
            <a:r>
              <a:rPr lang="pt-BR" sz="1700" b="1" dirty="0" smtClean="0"/>
              <a:t> Unicamp pela parceria </a:t>
            </a:r>
            <a:r>
              <a:rPr lang="pt-BR" sz="1700" b="1" dirty="0" err="1" smtClean="0"/>
              <a:t>Coursera</a:t>
            </a:r>
            <a:endParaRPr lang="pt-BR" sz="17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1700" b="1" dirty="0" smtClean="0"/>
              <a:t>2016 – Lançamento Edital PREAC-EAD 01/2016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1700" b="1" dirty="0" smtClean="0"/>
              <a:t>2018 – Parceria UNICAMP com UNIVESP</a:t>
            </a:r>
            <a:endParaRPr lang="pt-BR" sz="1700" b="1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7544" y="1549797"/>
            <a:ext cx="82296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b="1" dirty="0" smtClean="0"/>
              <a:t>Histórico sobre EAD na Unicamp (Resumo) (2/2)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1956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0524" y="1484784"/>
            <a:ext cx="825817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100" b="1" dirty="0">
                <a:solidFill>
                  <a:srgbClr val="002060"/>
                </a:solidFill>
                <a:latin typeface="Helvetica" panose="020B0504020202030204" pitchFamily="34" charset="0"/>
              </a:rPr>
              <a:t>Edital PREAC-EAD 01/2016 para apresentação de projetos para desenvolvimento e oferecimento de Cursos de Extensão</a:t>
            </a:r>
          </a:p>
          <a:p>
            <a:pPr algn="ctr"/>
            <a:r>
              <a:rPr lang="pt-BR" sz="2100" b="1" dirty="0">
                <a:solidFill>
                  <a:srgbClr val="002060"/>
                </a:solidFill>
                <a:latin typeface="Helvetica" panose="020B0504020202030204" pitchFamily="34" charset="0"/>
              </a:rPr>
              <a:t>em EAD (UNICAMP, 2016)</a:t>
            </a:r>
            <a:endParaRPr lang="pt-BR" sz="2100" b="1" dirty="0">
              <a:solidFill>
                <a:srgbClr val="002060"/>
              </a:solidFill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2546613"/>
            <a:ext cx="8928991" cy="4266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Verba Orçamentária – R$ 200.000 para: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 smtClean="0"/>
              <a:t>Aquisição de materiais e equipamentos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 smtClean="0"/>
              <a:t>Pagamento de prestação de serviços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 smtClean="0"/>
              <a:t>Pagamento de bolsas de monitoria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33 projetos submetidos – diferentes modalidades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12 projetos selecionados nas áreas de Biomédicas e Humanas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Valor máximo por projeto = R</a:t>
            </a:r>
            <a:r>
              <a:rPr lang="pt-BR" sz="2400" dirty="0"/>
              <a:t>$  </a:t>
            </a:r>
            <a:r>
              <a:rPr lang="pt-BR" sz="2400" dirty="0" smtClean="0"/>
              <a:t>20.000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Valor médio por projeto = R$ 16.874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 smtClean="0"/>
              <a:t>07 relatórios objeto de análise (até maio/2018)</a:t>
            </a:r>
          </a:p>
        </p:txBody>
      </p:sp>
    </p:spTree>
    <p:extLst>
      <p:ext uri="{BB962C8B-B14F-4D97-AF65-F5344CB8AC3E}">
        <p14:creationId xmlns:p14="http://schemas.microsoft.com/office/powerpoint/2010/main" val="32143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628800"/>
            <a:ext cx="8500334" cy="4727029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796136" y="6407617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/>
              <a:t>Situação em maio/2018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2574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135943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 </a:t>
            </a:r>
            <a:r>
              <a:rPr lang="pt-BR" b="1" dirty="0" smtClean="0">
                <a:latin typeface="+mj-lt"/>
              </a:rPr>
              <a:t>Alunos</a:t>
            </a:r>
            <a:r>
              <a:rPr lang="pt-BR" b="1" dirty="0" smtClean="0"/>
              <a:t> – Extensão C2 a C10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9512" y="6309320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Situação em junho/2018</a:t>
            </a:r>
            <a:endParaRPr lang="pt-BR" sz="16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3712158"/>
            <a:ext cx="5248275" cy="31623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44" y="1706816"/>
            <a:ext cx="46863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0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83568" y="1844824"/>
            <a:ext cx="8352928" cy="417646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rgbClr val="002060"/>
                </a:solidFill>
              </a:rPr>
              <a:t>Metodologia</a:t>
            </a:r>
          </a:p>
          <a:p>
            <a:pPr algn="l"/>
            <a:r>
              <a:rPr lang="pt-BR" b="1" dirty="0" smtClean="0">
                <a:solidFill>
                  <a:srgbClr val="002060"/>
                </a:solidFill>
              </a:rPr>
              <a:t/>
            </a:r>
            <a:br>
              <a:rPr lang="pt-BR" b="1" dirty="0" smtClean="0">
                <a:solidFill>
                  <a:srgbClr val="002060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</a:rPr>
              <a:t>Análise qualitativa da avaliação dos cursos, por meio de Relatórios e Depoimentos dos Coordenadores dos cursos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81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932" y="1347387"/>
            <a:ext cx="7992888" cy="659010"/>
          </a:xfrm>
        </p:spPr>
        <p:txBody>
          <a:bodyPr>
            <a:noAutofit/>
          </a:bodyPr>
          <a:lstStyle/>
          <a:p>
            <a:pPr algn="l"/>
            <a:r>
              <a:rPr lang="pt-BR" sz="4000" b="1" dirty="0" smtClean="0">
                <a:solidFill>
                  <a:srgbClr val="002060"/>
                </a:solidFill>
              </a:rPr>
              <a:t>Avaliação dos cursos - consolidado</a:t>
            </a:r>
            <a:endParaRPr lang="pt-BR" sz="40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33932" y="2000653"/>
            <a:ext cx="7886700" cy="4393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t-BR" sz="2800" b="1" dirty="0" smtClean="0">
                <a:solidFill>
                  <a:srgbClr val="002060"/>
                </a:solidFill>
              </a:rPr>
              <a:t>PONTOS POSITIVOS</a:t>
            </a:r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33932" y="2439993"/>
            <a:ext cx="87745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/>
              <a:t>Monitores Bolsistas de Graduação e Pós-Graduação: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Preparação material didático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Apoio logístico na produção das </a:t>
            </a:r>
            <a:r>
              <a:rPr lang="pt-BR" sz="2200" dirty="0" err="1" smtClean="0"/>
              <a:t>videoaulas</a:t>
            </a:r>
            <a:endParaRPr lang="pt-BR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Esclarecimento dúvidas dos alunos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/>
              <a:t>Qualidade dos materiais produzidos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/>
              <a:t>Didática dos docentes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/>
              <a:t>Interação professor-aluno</a:t>
            </a:r>
            <a:r>
              <a:rPr lang="pt-BR" sz="2200" dirty="0" smtClean="0"/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Fóruns de Discussão e esclarecimento de dúvidas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Fórum “Café” – confraternização e networking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Big Blue Button (BBB) – sistema de videoconferências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pt-BR" sz="2200" dirty="0" smtClean="0"/>
              <a:t>Elaboração de trabalhos coletivos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b="1" dirty="0" smtClean="0"/>
              <a:t>Manual para bom aproveitamento do curso e com orientações sobre utilização ferramentas do AVA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639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722</Words>
  <Application>Microsoft Office PowerPoint</Application>
  <PresentationFormat>Apresentação na tela (4:3)</PresentationFormat>
  <Paragraphs>92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Helvetica</vt:lpstr>
      <vt:lpstr>Wingdings</vt:lpstr>
      <vt:lpstr>Tema do Office</vt:lpstr>
      <vt:lpstr>ESTRATÉGIAS DE FOMENTO INSTITUCIONAL PARA OFERTA DE CURSOS A DISTÂNCIA NA EXTENSÃO DA UNICAMP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Avaliação dos cursos - consolidado</vt:lpstr>
      <vt:lpstr>Apresentação do PowerPoint</vt:lpstr>
      <vt:lpstr>Avaliação dos cursos  - consolidado...</vt:lpstr>
      <vt:lpstr>Apresentação do PowerPoint</vt:lpstr>
      <vt:lpstr>CONSIDERAÇÕES FINAIS: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Dragon</dc:creator>
  <cp:lastModifiedBy>Administrador</cp:lastModifiedBy>
  <cp:revision>37</cp:revision>
  <dcterms:created xsi:type="dcterms:W3CDTF">2014-07-31T15:12:21Z</dcterms:created>
  <dcterms:modified xsi:type="dcterms:W3CDTF">2018-10-05T21:23:18Z</dcterms:modified>
</cp:coreProperties>
</file>