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2" r:id="rId5"/>
    <p:sldId id="261" r:id="rId6"/>
    <p:sldId id="259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1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A336CA0A-8440-4CE4-B9AC-DBC9EF91B93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1346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380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7F0FB6A3-6E68-4D7E-938A-A53AC50A78D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1346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288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87E7CA30-B5D5-4EC6-952F-CFA91F11CDCC}"/>
              </a:ext>
            </a:extLst>
          </p:cNvPr>
          <p:cNvSpPr txBox="1"/>
          <p:nvPr/>
        </p:nvSpPr>
        <p:spPr>
          <a:xfrm>
            <a:off x="0" y="1628800"/>
            <a:ext cx="91256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b="1" dirty="0"/>
              <a:t>ATIVIDADE PRÁTICA NO EAD ATRAVÉS DE LABORATÓRIO VIRTUAL: UMA ANÁLISE EXPLORATÓRIA NA DISCIPLINA DE FÍSICA MECÂNICA</a:t>
            </a:r>
            <a:endParaRPr lang="pt-BR" sz="3600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A157E7A1-8B84-4983-89CD-D442DBF7704E}"/>
              </a:ext>
            </a:extLst>
          </p:cNvPr>
          <p:cNvSpPr txBox="1"/>
          <p:nvPr/>
        </p:nvSpPr>
        <p:spPr>
          <a:xfrm>
            <a:off x="3991972" y="3668831"/>
            <a:ext cx="50313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sz="2400" dirty="0"/>
              <a:t>Cristiane Adriana </a:t>
            </a:r>
            <a:r>
              <a:rPr lang="pt-BR" sz="2400" dirty="0" err="1"/>
              <a:t>Ripka</a:t>
            </a:r>
            <a:endParaRPr lang="pt-BR" sz="2400" dirty="0"/>
          </a:p>
          <a:p>
            <a:pPr algn="r"/>
            <a:r>
              <a:rPr lang="pt-BR" sz="2400" dirty="0"/>
              <a:t> (A) Jéssika Alvares Coppi Arruda Gayer</a:t>
            </a:r>
          </a:p>
          <a:p>
            <a:pPr algn="r"/>
            <a:r>
              <a:rPr lang="pt-BR" sz="2400" dirty="0" err="1"/>
              <a:t>Kellen</a:t>
            </a:r>
            <a:r>
              <a:rPr lang="pt-BR" sz="2400" dirty="0"/>
              <a:t> Coelho dos Santos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5019AB83-031A-4B6D-A46D-4B5A13B24089}"/>
              </a:ext>
            </a:extLst>
          </p:cNvPr>
          <p:cNvSpPr txBox="1"/>
          <p:nvPr/>
        </p:nvSpPr>
        <p:spPr>
          <a:xfrm>
            <a:off x="31910" y="5013176"/>
            <a:ext cx="90937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(A) Especialista em Formação de Tutores na Modalidade de Educação a Distância pela Faculdade </a:t>
            </a:r>
            <a:r>
              <a:rPr lang="pt-BR" dirty="0" err="1"/>
              <a:t>Bagozzi</a:t>
            </a:r>
            <a:r>
              <a:rPr lang="pt-BR" dirty="0"/>
              <a:t> (2017). Membro do Grupo de Pesquisa de Gestão em Inovação e Sustentabilidade da UNINTER (2017). Tutora/Professora do curso Engenharia de Produção - </a:t>
            </a:r>
            <a:r>
              <a:rPr lang="pt-BR" dirty="0" err="1"/>
              <a:t>Uninter</a:t>
            </a:r>
            <a:r>
              <a:rPr lang="pt-BR" dirty="0"/>
              <a:t> (2015). Graduada em Engenharia de Produção pela Universidade Positivo (2015). Possui formação no Curso Superior Sequencial em Química Ambiental Aplicada à Indústria pela Pontifícia Universidade Católica do Paraná (2009).</a:t>
            </a:r>
          </a:p>
        </p:txBody>
      </p:sp>
    </p:spTree>
    <p:extLst>
      <p:ext uri="{BB962C8B-B14F-4D97-AF65-F5344CB8AC3E}">
        <p14:creationId xmlns:p14="http://schemas.microsoft.com/office/powerpoint/2010/main" val="32816211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A0860270-A0F2-4C1B-8456-324CFB4B81EB}"/>
              </a:ext>
            </a:extLst>
          </p:cNvPr>
          <p:cNvSpPr txBox="1"/>
          <p:nvPr/>
        </p:nvSpPr>
        <p:spPr>
          <a:xfrm>
            <a:off x="2436863" y="1412776"/>
            <a:ext cx="42702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/>
              <a:t>Resultados e Discussões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D4D4DB43-2D28-4A28-9DEA-2409CB23252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630" y="2348880"/>
            <a:ext cx="8632739" cy="3816424"/>
          </a:xfrm>
          <a:prstGeom prst="rect">
            <a:avLst/>
          </a:prstGeom>
          <a:noFill/>
        </p:spPr>
      </p:pic>
      <p:sp>
        <p:nvSpPr>
          <p:cNvPr id="4" name="Balão de Fala: Retângulo 3">
            <a:extLst>
              <a:ext uri="{FF2B5EF4-FFF2-40B4-BE49-F238E27FC236}">
                <a16:creationId xmlns:a16="http://schemas.microsoft.com/office/drawing/2014/main" id="{3C6A7189-A27D-4D06-ACAF-4E0DC1804139}"/>
              </a:ext>
            </a:extLst>
          </p:cNvPr>
          <p:cNvSpPr/>
          <p:nvPr/>
        </p:nvSpPr>
        <p:spPr>
          <a:xfrm>
            <a:off x="755576" y="1997550"/>
            <a:ext cx="1440160" cy="656227"/>
          </a:xfrm>
          <a:prstGeom prst="wedgeRectCallout">
            <a:avLst>
              <a:gd name="adj1" fmla="val 34844"/>
              <a:gd name="adj2" fmla="val 160022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Queda de 38,94%</a:t>
            </a:r>
          </a:p>
        </p:txBody>
      </p:sp>
      <p:sp>
        <p:nvSpPr>
          <p:cNvPr id="9" name="Balão de Fala: Retângulo 8">
            <a:extLst>
              <a:ext uri="{FF2B5EF4-FFF2-40B4-BE49-F238E27FC236}">
                <a16:creationId xmlns:a16="http://schemas.microsoft.com/office/drawing/2014/main" id="{B4BDDEA0-3142-4665-BDE5-E5271EF39DEF}"/>
              </a:ext>
            </a:extLst>
          </p:cNvPr>
          <p:cNvSpPr/>
          <p:nvPr/>
        </p:nvSpPr>
        <p:spPr>
          <a:xfrm>
            <a:off x="6588224" y="2492896"/>
            <a:ext cx="1440160" cy="656227"/>
          </a:xfrm>
          <a:prstGeom prst="wedgeRectCallout">
            <a:avLst>
              <a:gd name="adj1" fmla="val 25076"/>
              <a:gd name="adj2" fmla="val 166453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Aumento</a:t>
            </a:r>
          </a:p>
          <a:p>
            <a:pPr algn="ctr"/>
            <a:r>
              <a:rPr lang="pt-BR" dirty="0">
                <a:solidFill>
                  <a:schemeClr val="tx1"/>
                </a:solidFill>
              </a:rPr>
              <a:t>33,08% </a:t>
            </a:r>
          </a:p>
        </p:txBody>
      </p:sp>
    </p:spTree>
    <p:extLst>
      <p:ext uri="{BB962C8B-B14F-4D97-AF65-F5344CB8AC3E}">
        <p14:creationId xmlns:p14="http://schemas.microsoft.com/office/powerpoint/2010/main" val="40190642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A0860270-A0F2-4C1B-8456-324CFB4B81EB}"/>
              </a:ext>
            </a:extLst>
          </p:cNvPr>
          <p:cNvSpPr txBox="1"/>
          <p:nvPr/>
        </p:nvSpPr>
        <p:spPr>
          <a:xfrm>
            <a:off x="2436863" y="1412776"/>
            <a:ext cx="42702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/>
              <a:t>Resultados e Discussões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8F13925A-CFFF-4FF4-8537-3CEA33092AB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324571"/>
            <a:ext cx="8851775" cy="3912741"/>
          </a:xfrm>
          <a:prstGeom prst="rect">
            <a:avLst/>
          </a:prstGeom>
          <a:noFill/>
        </p:spPr>
      </p:pic>
      <p:sp>
        <p:nvSpPr>
          <p:cNvPr id="7" name="Balão de Fala: Retângulo 6">
            <a:extLst>
              <a:ext uri="{FF2B5EF4-FFF2-40B4-BE49-F238E27FC236}">
                <a16:creationId xmlns:a16="http://schemas.microsoft.com/office/drawing/2014/main" id="{F1F28556-C5B5-4898-9544-373F68C742DE}"/>
              </a:ext>
            </a:extLst>
          </p:cNvPr>
          <p:cNvSpPr/>
          <p:nvPr/>
        </p:nvSpPr>
        <p:spPr>
          <a:xfrm>
            <a:off x="755576" y="2636912"/>
            <a:ext cx="1440160" cy="656227"/>
          </a:xfrm>
          <a:prstGeom prst="wedgeRectCallout">
            <a:avLst>
              <a:gd name="adj1" fmla="val 34844"/>
              <a:gd name="adj2" fmla="val 160022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Aumento de 19,92% </a:t>
            </a:r>
          </a:p>
        </p:txBody>
      </p:sp>
      <p:sp>
        <p:nvSpPr>
          <p:cNvPr id="8" name="Balão de Fala: Retângulo 7">
            <a:extLst>
              <a:ext uri="{FF2B5EF4-FFF2-40B4-BE49-F238E27FC236}">
                <a16:creationId xmlns:a16="http://schemas.microsoft.com/office/drawing/2014/main" id="{0EC0E258-6F27-4AD3-A012-03A8B9C75E19}"/>
              </a:ext>
            </a:extLst>
          </p:cNvPr>
          <p:cNvSpPr/>
          <p:nvPr/>
        </p:nvSpPr>
        <p:spPr>
          <a:xfrm>
            <a:off x="6804248" y="1668344"/>
            <a:ext cx="1440160" cy="656227"/>
          </a:xfrm>
          <a:prstGeom prst="wedgeRectCallout">
            <a:avLst>
              <a:gd name="adj1" fmla="val 25076"/>
              <a:gd name="adj2" fmla="val 166453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Redução de 33,41%.</a:t>
            </a:r>
          </a:p>
        </p:txBody>
      </p:sp>
    </p:spTree>
    <p:extLst>
      <p:ext uri="{BB962C8B-B14F-4D97-AF65-F5344CB8AC3E}">
        <p14:creationId xmlns:p14="http://schemas.microsoft.com/office/powerpoint/2010/main" val="211692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A0860270-A0F2-4C1B-8456-324CFB4B81EB}"/>
              </a:ext>
            </a:extLst>
          </p:cNvPr>
          <p:cNvSpPr txBox="1"/>
          <p:nvPr/>
        </p:nvSpPr>
        <p:spPr>
          <a:xfrm>
            <a:off x="2711321" y="1411682"/>
            <a:ext cx="36441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/>
              <a:t>Considerações finais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08EBB17B-E4F4-4AB1-853B-FCDD7179E715}"/>
              </a:ext>
            </a:extLst>
          </p:cNvPr>
          <p:cNvSpPr txBox="1"/>
          <p:nvPr/>
        </p:nvSpPr>
        <p:spPr>
          <a:xfrm>
            <a:off x="251520" y="2636912"/>
            <a:ext cx="864095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just">
              <a:defRPr sz="2800"/>
            </a:lvl1pPr>
          </a:lstStyle>
          <a:p>
            <a:r>
              <a:rPr lang="pt-BR" dirty="0"/>
              <a:t>O intuito do estudo era de estratificar os dados de duas turmas de física mecânica, a fim de avaliar se existia algum um impacto na inserção de uma interface interativa na disciplina, a partir de uma comparação entre turmas do </a:t>
            </a:r>
            <a:r>
              <a:rPr lang="pt-BR" dirty="0" err="1"/>
              <a:t>EaD</a:t>
            </a:r>
            <a:r>
              <a:rPr lang="pt-BR" dirty="0"/>
              <a:t>. Desta forma, houve uma análise nas notas das provas objetivas e discursivas de duas turmas, A e B. Estas turmas eram de períodos diferentes e, consequentemente, situações diferentes. </a:t>
            </a:r>
          </a:p>
        </p:txBody>
      </p:sp>
    </p:spTree>
    <p:extLst>
      <p:ext uri="{BB962C8B-B14F-4D97-AF65-F5344CB8AC3E}">
        <p14:creationId xmlns:p14="http://schemas.microsoft.com/office/powerpoint/2010/main" val="28073632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A0860270-A0F2-4C1B-8456-324CFB4B81EB}"/>
              </a:ext>
            </a:extLst>
          </p:cNvPr>
          <p:cNvSpPr txBox="1"/>
          <p:nvPr/>
        </p:nvSpPr>
        <p:spPr>
          <a:xfrm>
            <a:off x="2711321" y="1411682"/>
            <a:ext cx="36441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/>
              <a:t>Considerações finais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08EBB17B-E4F4-4AB1-853B-FCDD7179E715}"/>
              </a:ext>
            </a:extLst>
          </p:cNvPr>
          <p:cNvSpPr txBox="1"/>
          <p:nvPr/>
        </p:nvSpPr>
        <p:spPr>
          <a:xfrm>
            <a:off x="251520" y="2636912"/>
            <a:ext cx="864095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just">
              <a:defRPr sz="2800"/>
            </a:lvl1pPr>
          </a:lstStyle>
          <a:p>
            <a:r>
              <a:rPr lang="pt-BR" dirty="0"/>
              <a:t>Como a pesquisa tem caráter exploratório entende-se que o objetivo foi alcançando, já que a análise foi concluída. Para que possa compreender o porquê da diferença entre as notas é necessário avaliar outros aspectos e tornar a pesquisa explicativa.</a:t>
            </a:r>
          </a:p>
        </p:txBody>
      </p:sp>
    </p:spTree>
    <p:extLst>
      <p:ext uri="{BB962C8B-B14F-4D97-AF65-F5344CB8AC3E}">
        <p14:creationId xmlns:p14="http://schemas.microsoft.com/office/powerpoint/2010/main" val="16404594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A0860270-A0F2-4C1B-8456-324CFB4B81EB}"/>
              </a:ext>
            </a:extLst>
          </p:cNvPr>
          <p:cNvSpPr txBox="1"/>
          <p:nvPr/>
        </p:nvSpPr>
        <p:spPr>
          <a:xfrm>
            <a:off x="3497859" y="1556792"/>
            <a:ext cx="21482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/>
              <a:t>Referências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08EBB17B-E4F4-4AB1-853B-FCDD7179E715}"/>
              </a:ext>
            </a:extLst>
          </p:cNvPr>
          <p:cNvSpPr txBox="1"/>
          <p:nvPr/>
        </p:nvSpPr>
        <p:spPr>
          <a:xfrm>
            <a:off x="251519" y="2708920"/>
            <a:ext cx="864095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just">
              <a:defRPr sz="2800"/>
            </a:lvl1pPr>
          </a:lstStyle>
          <a:p>
            <a:r>
              <a:rPr lang="pt-BR" sz="1800" dirty="0"/>
              <a:t>MEIER, Marcos; GARCIA, Sandra. </a:t>
            </a:r>
            <a:r>
              <a:rPr lang="pt-BR" sz="1800" b="1" dirty="0"/>
              <a:t>Mediação da aprendizagem: contribuições de </a:t>
            </a:r>
            <a:r>
              <a:rPr lang="pt-BR" sz="1800" b="1" dirty="0" err="1"/>
              <a:t>Feuerstein</a:t>
            </a:r>
            <a:r>
              <a:rPr lang="pt-BR" sz="1800" b="1" dirty="0"/>
              <a:t> e de Vygotsky. </a:t>
            </a:r>
            <a:r>
              <a:rPr lang="pt-BR" sz="1800" dirty="0"/>
              <a:t>Curitiba: Edição do autor, 2007. p. 37.</a:t>
            </a:r>
          </a:p>
          <a:p>
            <a:r>
              <a:rPr lang="pt-BR" sz="1800" dirty="0"/>
              <a:t> </a:t>
            </a:r>
          </a:p>
          <a:p>
            <a:r>
              <a:rPr lang="pt-BR" sz="1800" dirty="0"/>
              <a:t>NEGRÃO, Keila Regina Mota; et al. Planejamento e avaliação em </a:t>
            </a:r>
            <a:r>
              <a:rPr lang="pt-BR" sz="1800" dirty="0" err="1"/>
              <a:t>EaD</a:t>
            </a:r>
            <a:r>
              <a:rPr lang="pt-BR" sz="1800" dirty="0"/>
              <a:t>: estudo de caso em um curso de graduação em administração. </a:t>
            </a:r>
            <a:r>
              <a:rPr lang="pt-BR" sz="1800" b="1" dirty="0"/>
              <a:t>Revista do Centro de Ciências Exatas e Tecnologias. </a:t>
            </a:r>
            <a:r>
              <a:rPr lang="pt-BR" sz="1800" dirty="0"/>
              <a:t>Belém, vol. 14, n. 30, p. 89 – 107, dez., 2012. Disponível em: &lt;http://revistas.unama.br/</a:t>
            </a:r>
            <a:r>
              <a:rPr lang="pt-BR" sz="1800" dirty="0" err="1"/>
              <a:t>index.php</a:t>
            </a:r>
            <a:r>
              <a:rPr lang="pt-BR" sz="1800" dirty="0"/>
              <a:t>/</a:t>
            </a:r>
            <a:r>
              <a:rPr lang="pt-BR" sz="1800" dirty="0" err="1"/>
              <a:t>revistatracos</a:t>
            </a:r>
            <a:r>
              <a:rPr lang="pt-BR" sz="1800" dirty="0"/>
              <a:t>/</a:t>
            </a:r>
            <a:r>
              <a:rPr lang="pt-BR" sz="1800" dirty="0" err="1"/>
              <a:t>article</a:t>
            </a:r>
            <a:r>
              <a:rPr lang="pt-BR" sz="1800" dirty="0"/>
              <a:t>/</a:t>
            </a:r>
            <a:r>
              <a:rPr lang="pt-BR" sz="1800" dirty="0" err="1"/>
              <a:t>view</a:t>
            </a:r>
            <a:r>
              <a:rPr lang="pt-BR" sz="1800" dirty="0"/>
              <a:t>/519/202&gt;. Acesso em: 25/08/2017.</a:t>
            </a:r>
          </a:p>
          <a:p>
            <a:r>
              <a:rPr lang="pt-BR" sz="1800" dirty="0"/>
              <a:t> </a:t>
            </a:r>
          </a:p>
          <a:p>
            <a:r>
              <a:rPr lang="pt-BR" sz="1800" dirty="0"/>
              <a:t>OLIVEIRA, José Aparecido de. Desafios da Linguagem na Educação a Distância. </a:t>
            </a:r>
            <a:r>
              <a:rPr lang="pt-BR" sz="1800" b="1" dirty="0"/>
              <a:t>Impulso</a:t>
            </a:r>
            <a:r>
              <a:rPr lang="pt-BR" sz="1800" dirty="0"/>
              <a:t>, Piracicaba, vol. 22, n. 53, p. 83 - 91, </a:t>
            </a:r>
            <a:r>
              <a:rPr lang="pt-BR" sz="1800" dirty="0" err="1"/>
              <a:t>jan</a:t>
            </a:r>
            <a:r>
              <a:rPr lang="pt-BR" sz="1800" dirty="0"/>
              <a:t>/</a:t>
            </a:r>
            <a:r>
              <a:rPr lang="pt-BR" sz="1800" dirty="0" err="1"/>
              <a:t>abr</a:t>
            </a:r>
            <a:r>
              <a:rPr lang="pt-BR" sz="1800" dirty="0"/>
              <a:t>, 2012. Disponível em: &lt;http://dx.doi.org/10.15600/2236-9767/impulso.v22n53p83-91&gt;. Acesso em: 28/06/2017.</a:t>
            </a:r>
          </a:p>
        </p:txBody>
      </p:sp>
    </p:spTree>
    <p:extLst>
      <p:ext uri="{BB962C8B-B14F-4D97-AF65-F5344CB8AC3E}">
        <p14:creationId xmlns:p14="http://schemas.microsoft.com/office/powerpoint/2010/main" val="17124513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Obrigado">
            <a:extLst>
              <a:ext uri="{FF2B5EF4-FFF2-40B4-BE49-F238E27FC236}">
                <a16:creationId xmlns:a16="http://schemas.microsoft.com/office/drawing/2014/main" id="{4C3B12AE-409A-41CE-9CA5-65D67D907D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916832"/>
            <a:ext cx="4689309" cy="3516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2881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FBF47048-9C9E-4F44-9FF0-310276C3DB2D}"/>
              </a:ext>
            </a:extLst>
          </p:cNvPr>
          <p:cNvSpPr txBox="1"/>
          <p:nvPr/>
        </p:nvSpPr>
        <p:spPr>
          <a:xfrm>
            <a:off x="251520" y="2708920"/>
            <a:ext cx="864095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just">
              <a:defRPr sz="2800"/>
            </a:lvl1pPr>
          </a:lstStyle>
          <a:p>
            <a:r>
              <a:rPr lang="pt-BR" i="1" dirty="0"/>
              <a:t>As mudanças e transformações que os novos dispositivos midiáticos impõem à linguagem são hoje tema de debates e discussões sobre a prática docente, esta agora às voltas com a urgente necessidade de dominar novos suportes tecnológicos que possam ser aplicados ao ensino e aprendizagem (OLIVEIRA, 2012, p. 84).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7FB30B43-A249-4D92-BF61-EBBB495FE753}"/>
              </a:ext>
            </a:extLst>
          </p:cNvPr>
          <p:cNvSpPr txBox="1"/>
          <p:nvPr/>
        </p:nvSpPr>
        <p:spPr>
          <a:xfrm>
            <a:off x="3549122" y="1412776"/>
            <a:ext cx="20457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/>
              <a:t>Introdução</a:t>
            </a:r>
          </a:p>
        </p:txBody>
      </p:sp>
    </p:spTree>
    <p:extLst>
      <p:ext uri="{BB962C8B-B14F-4D97-AF65-F5344CB8AC3E}">
        <p14:creationId xmlns:p14="http://schemas.microsoft.com/office/powerpoint/2010/main" val="2440456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19185828-19DE-457A-9E2C-9041D0EAA320}"/>
              </a:ext>
            </a:extLst>
          </p:cNvPr>
          <p:cNvSpPr txBox="1"/>
          <p:nvPr/>
        </p:nvSpPr>
        <p:spPr>
          <a:xfrm>
            <a:off x="35496" y="1916832"/>
            <a:ext cx="903362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Há impacto na inserção de uma interface interativa na disciplina de física mecânica, a partir de uma comparação de notas entre turmas do </a:t>
            </a:r>
            <a:r>
              <a:rPr lang="pt-BR" sz="2800" dirty="0" err="1"/>
              <a:t>EaD</a:t>
            </a:r>
            <a:r>
              <a:rPr lang="pt-BR" sz="2800" dirty="0"/>
              <a:t>? </a:t>
            </a:r>
          </a:p>
          <a:p>
            <a:pPr algn="just"/>
            <a:endParaRPr lang="pt-BR" sz="2800" dirty="0"/>
          </a:p>
          <a:p>
            <a:pPr algn="just"/>
            <a:r>
              <a:rPr lang="pt-BR" sz="2800" dirty="0"/>
              <a:t>Este trabalho permitiu evidenciar se a utilização do laboratório virtual é ou não é uma variável que impacta na redução ou ascensão de notas. </a:t>
            </a:r>
          </a:p>
          <a:p>
            <a:pPr algn="just"/>
            <a:endParaRPr lang="pt-BR" sz="2800" dirty="0"/>
          </a:p>
          <a:p>
            <a:pPr algn="just"/>
            <a:r>
              <a:rPr lang="pt-BR" sz="2800" dirty="0"/>
              <a:t>O objetivo do artigo foi mostrar se a utilização do laboratório virtual impactou no desempenho nas avaliações na disciplina básica de física mecânica. 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000A7A36-8129-4479-9FB8-DBEC01856A37}"/>
              </a:ext>
            </a:extLst>
          </p:cNvPr>
          <p:cNvSpPr txBox="1"/>
          <p:nvPr/>
        </p:nvSpPr>
        <p:spPr>
          <a:xfrm>
            <a:off x="3604312" y="1268760"/>
            <a:ext cx="20457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/>
              <a:t>Introdução</a:t>
            </a:r>
          </a:p>
        </p:txBody>
      </p:sp>
    </p:spTree>
    <p:extLst>
      <p:ext uri="{BB962C8B-B14F-4D97-AF65-F5344CB8AC3E}">
        <p14:creationId xmlns:p14="http://schemas.microsoft.com/office/powerpoint/2010/main" val="2986748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FBF47048-9C9E-4F44-9FF0-310276C3DB2D}"/>
              </a:ext>
            </a:extLst>
          </p:cNvPr>
          <p:cNvSpPr txBox="1"/>
          <p:nvPr/>
        </p:nvSpPr>
        <p:spPr>
          <a:xfrm>
            <a:off x="251519" y="2348880"/>
            <a:ext cx="864095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just">
              <a:defRPr sz="2800"/>
            </a:lvl1pPr>
          </a:lstStyle>
          <a:p>
            <a:r>
              <a:rPr lang="pt-BR" dirty="0"/>
              <a:t>No ensino presencial, o professor avalia o conhecimento que o aluno adquiriu através de provas e atividades (sendo em grupo ou não). Já para o ensino a distância, o processo avaliativo é o mesmo, porém o que difere são as ferramentas utilizadas pelo docente (NEGRÃO e et al, 2012).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17C4BED3-43FD-40EF-81C3-62DF42D74854}"/>
              </a:ext>
            </a:extLst>
          </p:cNvPr>
          <p:cNvSpPr txBox="1"/>
          <p:nvPr/>
        </p:nvSpPr>
        <p:spPr>
          <a:xfrm>
            <a:off x="2880991" y="1340768"/>
            <a:ext cx="33820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/>
              <a:t>Referencial teórico</a:t>
            </a:r>
          </a:p>
        </p:txBody>
      </p:sp>
    </p:spTree>
    <p:extLst>
      <p:ext uri="{BB962C8B-B14F-4D97-AF65-F5344CB8AC3E}">
        <p14:creationId xmlns:p14="http://schemas.microsoft.com/office/powerpoint/2010/main" val="1225859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FBF47048-9C9E-4F44-9FF0-310276C3DB2D}"/>
              </a:ext>
            </a:extLst>
          </p:cNvPr>
          <p:cNvSpPr txBox="1"/>
          <p:nvPr/>
        </p:nvSpPr>
        <p:spPr>
          <a:xfrm>
            <a:off x="251520" y="2348880"/>
            <a:ext cx="864095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just">
              <a:defRPr sz="2800"/>
            </a:lvl1pPr>
          </a:lstStyle>
          <a:p>
            <a:r>
              <a:rPr lang="pt-BR" dirty="0"/>
              <a:t>Transformar o ensino em algo dinâmico e criativo são ações que podem ser alcançadas com o emprego de ferramentas tecnológicas, além disso a utilização destes recursos impacta positivamente no aprendizado do aluno. Logo, promover o êxito do educando no </a:t>
            </a:r>
            <a:r>
              <a:rPr lang="pt-BR" dirty="0" err="1"/>
              <a:t>EaD</a:t>
            </a:r>
            <a:r>
              <a:rPr lang="pt-BR" dirty="0"/>
              <a:t> envolve um corpo de colaboradores que transformam o conhecimento escrito, em aulas ou materiais ágeis e versáteis.</a:t>
            </a:r>
          </a:p>
          <a:p>
            <a:endParaRPr lang="pt-BR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17C4BED3-43FD-40EF-81C3-62DF42D74854}"/>
              </a:ext>
            </a:extLst>
          </p:cNvPr>
          <p:cNvSpPr txBox="1"/>
          <p:nvPr/>
        </p:nvSpPr>
        <p:spPr>
          <a:xfrm>
            <a:off x="2880991" y="1340768"/>
            <a:ext cx="33820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/>
              <a:t>Referencial teórico</a:t>
            </a:r>
          </a:p>
        </p:txBody>
      </p:sp>
    </p:spTree>
    <p:extLst>
      <p:ext uri="{BB962C8B-B14F-4D97-AF65-F5344CB8AC3E}">
        <p14:creationId xmlns:p14="http://schemas.microsoft.com/office/powerpoint/2010/main" val="1424244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FBF47048-9C9E-4F44-9FF0-310276C3DB2D}"/>
              </a:ext>
            </a:extLst>
          </p:cNvPr>
          <p:cNvSpPr txBox="1"/>
          <p:nvPr/>
        </p:nvSpPr>
        <p:spPr>
          <a:xfrm>
            <a:off x="251520" y="2636912"/>
            <a:ext cx="864095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just">
              <a:defRPr sz="2800"/>
            </a:lvl1pPr>
          </a:lstStyle>
          <a:p>
            <a:r>
              <a:rPr lang="pt-BR" dirty="0"/>
              <a:t>A pesquisa pode ser classificada como exploratória, pois foi baseada em alinhar as convicções e intuições. O curso escolhido foi o de engenharia de produção e a disciplina de física geral, as turmas compreendem em turma A, período de 18/05/2015 a 29/06/2015 e turma B, período de 05/09/2016 a 17/10/2016, sabe-se que as duas turmas usaram o laboratório virtual.</a:t>
            </a:r>
          </a:p>
          <a:p>
            <a:endParaRPr lang="pt-BR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A0860270-A0F2-4C1B-8456-324CFB4B81EB}"/>
              </a:ext>
            </a:extLst>
          </p:cNvPr>
          <p:cNvSpPr txBox="1"/>
          <p:nvPr/>
        </p:nvSpPr>
        <p:spPr>
          <a:xfrm>
            <a:off x="3388245" y="1484784"/>
            <a:ext cx="23675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/>
              <a:t>Metodologia</a:t>
            </a:r>
          </a:p>
        </p:txBody>
      </p:sp>
    </p:spTree>
    <p:extLst>
      <p:ext uri="{BB962C8B-B14F-4D97-AF65-F5344CB8AC3E}">
        <p14:creationId xmlns:p14="http://schemas.microsoft.com/office/powerpoint/2010/main" val="3384587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FBF47048-9C9E-4F44-9FF0-310276C3DB2D}"/>
              </a:ext>
            </a:extLst>
          </p:cNvPr>
          <p:cNvSpPr txBox="1"/>
          <p:nvPr/>
        </p:nvSpPr>
        <p:spPr>
          <a:xfrm>
            <a:off x="251520" y="2636912"/>
            <a:ext cx="864095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just">
              <a:defRPr sz="2800"/>
            </a:lvl1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dirty="0"/>
              <a:t>Há login e senha para utilização do laboratório virtual, esses são disponibilizados pela IES.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dirty="0"/>
              <a:t>As atividades estão num arquivo e são disponibilizadas pelo desenvolvedor do programa, deste modo, o professor responsável seleciona qual experimento é pertinente para o discente e distribui através de uma ferramenta especifica no AVA</a:t>
            </a:r>
          </a:p>
          <a:p>
            <a:r>
              <a:rPr lang="pt-BR" dirty="0"/>
              <a:t> </a:t>
            </a:r>
          </a:p>
          <a:p>
            <a:endParaRPr lang="pt-BR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A0860270-A0F2-4C1B-8456-324CFB4B81EB}"/>
              </a:ext>
            </a:extLst>
          </p:cNvPr>
          <p:cNvSpPr txBox="1"/>
          <p:nvPr/>
        </p:nvSpPr>
        <p:spPr>
          <a:xfrm>
            <a:off x="2436863" y="1412776"/>
            <a:ext cx="42702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/>
              <a:t>Resultados e Discussões</a:t>
            </a:r>
          </a:p>
        </p:txBody>
      </p:sp>
    </p:spTree>
    <p:extLst>
      <p:ext uri="{BB962C8B-B14F-4D97-AF65-F5344CB8AC3E}">
        <p14:creationId xmlns:p14="http://schemas.microsoft.com/office/powerpoint/2010/main" val="4057094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FBF47048-9C9E-4F44-9FF0-310276C3DB2D}"/>
              </a:ext>
            </a:extLst>
          </p:cNvPr>
          <p:cNvSpPr txBox="1"/>
          <p:nvPr/>
        </p:nvSpPr>
        <p:spPr>
          <a:xfrm>
            <a:off x="251520" y="2636912"/>
            <a:ext cx="864095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just">
              <a:defRPr sz="2800"/>
            </a:lvl1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dirty="0"/>
              <a:t>Para que o aluno tenha êxito na atividade, deve-se realizar todas as ações descritas no manual e em seguida deve-se anotar os valores obtidos no ensaio, pois é necessário responder as perguntas existentes nesse. Posteriormente, o discente elabora um relatório e posta a atividade no AVA. </a:t>
            </a:r>
          </a:p>
          <a:p>
            <a:endParaRPr lang="pt-BR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A0860270-A0F2-4C1B-8456-324CFB4B81EB}"/>
              </a:ext>
            </a:extLst>
          </p:cNvPr>
          <p:cNvSpPr txBox="1"/>
          <p:nvPr/>
        </p:nvSpPr>
        <p:spPr>
          <a:xfrm>
            <a:off x="2436863" y="1412776"/>
            <a:ext cx="42702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/>
              <a:t>Resultados e Discussões</a:t>
            </a:r>
          </a:p>
        </p:txBody>
      </p:sp>
    </p:spTree>
    <p:extLst>
      <p:ext uri="{BB962C8B-B14F-4D97-AF65-F5344CB8AC3E}">
        <p14:creationId xmlns:p14="http://schemas.microsoft.com/office/powerpoint/2010/main" val="4012307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FBF47048-9C9E-4F44-9FF0-310276C3DB2D}"/>
              </a:ext>
            </a:extLst>
          </p:cNvPr>
          <p:cNvSpPr txBox="1"/>
          <p:nvPr/>
        </p:nvSpPr>
        <p:spPr>
          <a:xfrm>
            <a:off x="271061" y="2159858"/>
            <a:ext cx="86409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just">
              <a:defRPr sz="2800"/>
            </a:lvl1pPr>
          </a:lstStyle>
          <a:p>
            <a:r>
              <a:rPr lang="pt-BR" dirty="0"/>
              <a:t>Configuração das provas</a:t>
            </a:r>
          </a:p>
          <a:p>
            <a:endParaRPr lang="pt-BR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A0860270-A0F2-4C1B-8456-324CFB4B81EB}"/>
              </a:ext>
            </a:extLst>
          </p:cNvPr>
          <p:cNvSpPr txBox="1"/>
          <p:nvPr/>
        </p:nvSpPr>
        <p:spPr>
          <a:xfrm>
            <a:off x="2436863" y="1412776"/>
            <a:ext cx="42702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/>
              <a:t>Resultados e Discussões</a:t>
            </a:r>
          </a:p>
        </p:txBody>
      </p:sp>
      <p:pic>
        <p:nvPicPr>
          <p:cNvPr id="5" name="Imagem 4" descr="Uma imagem contendo captura de tela&#10;&#10;Descrição gerada com alta confiança">
            <a:extLst>
              <a:ext uri="{FF2B5EF4-FFF2-40B4-BE49-F238E27FC236}">
                <a16:creationId xmlns:a16="http://schemas.microsoft.com/office/drawing/2014/main" id="{34F697D0-485B-4234-B7B7-BB15DFDAC6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857" y="2708920"/>
            <a:ext cx="6127243" cy="1836000"/>
          </a:xfrm>
          <a:prstGeom prst="rect">
            <a:avLst/>
          </a:prstGeom>
        </p:spPr>
      </p:pic>
      <p:pic>
        <p:nvPicPr>
          <p:cNvPr id="7" name="Imagem 6" descr="Uma imagem contendo captura de tela&#10;&#10;Descrição gerada com muito alta confiança">
            <a:extLst>
              <a:ext uri="{FF2B5EF4-FFF2-40B4-BE49-F238E27FC236}">
                <a16:creationId xmlns:a16="http://schemas.microsoft.com/office/drawing/2014/main" id="{D55F17B7-12BD-4D1D-83EC-6263CC9770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5572" y="4365104"/>
            <a:ext cx="6103654" cy="17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9436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728</Words>
  <Application>Microsoft Office PowerPoint</Application>
  <PresentationFormat>Apresentação na tela (4:3)</PresentationFormat>
  <Paragraphs>44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8" baseType="lpstr">
      <vt:lpstr>Arial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Dragon</dc:creator>
  <cp:lastModifiedBy>Jéssika Alvares Coppi Arruda Gayer</cp:lastModifiedBy>
  <cp:revision>22</cp:revision>
  <dcterms:created xsi:type="dcterms:W3CDTF">2014-07-31T15:12:21Z</dcterms:created>
  <dcterms:modified xsi:type="dcterms:W3CDTF">2018-10-05T14:26:41Z</dcterms:modified>
</cp:coreProperties>
</file>