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9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36"/>
      </p:cViewPr>
      <p:guideLst>
        <p:guide orient="horz" pos="2160"/>
        <p:guide pos="49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7524" y="1556792"/>
            <a:ext cx="856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 A RELEVÂNCIA DAS ATIVIDADES PRESENCIAIS PROMOVIDAS PELOS POLOS EAD, NA VISÃO DOS ALUNOS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97514" y="3573016"/>
            <a:ext cx="87489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100" b="1" dirty="0"/>
              <a:t>Lidiane Moutinho Neves</a:t>
            </a:r>
            <a:endParaRPr lang="pt-BR" sz="2100" dirty="0"/>
          </a:p>
          <a:p>
            <a:pPr algn="r"/>
            <a:r>
              <a:rPr lang="pt-BR" sz="2100" b="1" dirty="0"/>
              <a:t>Celia Maria Haas</a:t>
            </a:r>
            <a:endParaRPr lang="pt-BR" sz="2100" dirty="0"/>
          </a:p>
          <a:p>
            <a:pPr algn="r"/>
            <a:r>
              <a:rPr lang="pt-BR" sz="2100" b="1" dirty="0"/>
              <a:t>Maria Cristina Mendonça Siqueira</a:t>
            </a:r>
            <a:endParaRPr lang="pt-BR" sz="2100" dirty="0"/>
          </a:p>
          <a:p>
            <a:pPr algn="r"/>
            <a:r>
              <a:rPr lang="pt-BR" sz="2100" b="1" dirty="0"/>
              <a:t>Carlos Augusto Baptista de Andrade, </a:t>
            </a:r>
            <a:endParaRPr lang="pt-BR" sz="2100" dirty="0"/>
          </a:p>
          <a:p>
            <a:pPr algn="r"/>
            <a:r>
              <a:rPr lang="pt-BR" sz="2100" b="1" dirty="0"/>
              <a:t>Egídio de Oliveira Filho</a:t>
            </a:r>
            <a:endParaRPr lang="pt-BR" sz="2100" dirty="0"/>
          </a:p>
          <a:p>
            <a:pPr algn="r"/>
            <a:r>
              <a:rPr lang="pt-BR" sz="2100" b="1" dirty="0"/>
              <a:t>Carlos Fernando de Araújo Jr</a:t>
            </a:r>
            <a:r>
              <a:rPr lang="pt-BR" sz="2100" b="1" dirty="0" smtClean="0"/>
              <a:t>.</a:t>
            </a:r>
          </a:p>
          <a:p>
            <a:pPr algn="r"/>
            <a:endParaRPr lang="pt-BR" sz="2100" b="1" dirty="0" smtClean="0"/>
          </a:p>
          <a:p>
            <a:pPr algn="r"/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Cruzeiro do Sul Educacional</a:t>
            </a:r>
            <a:r>
              <a:rPr lang="pt-BR" sz="2100" b="1" dirty="0" smtClean="0"/>
              <a:t> </a:t>
            </a:r>
            <a:endParaRPr lang="pt-BR" sz="2100" dirty="0"/>
          </a:p>
          <a:p>
            <a:r>
              <a:rPr lang="pt-BR" sz="2100" b="1" dirty="0"/>
              <a:t> </a:t>
            </a:r>
            <a:endParaRPr lang="pt-BR" sz="2100" dirty="0"/>
          </a:p>
          <a:p>
            <a:pPr algn="just"/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375848"/>
            <a:ext cx="885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Gráfico </a:t>
            </a:r>
            <a:r>
              <a:rPr lang="pt-BR" b="1" dirty="0"/>
              <a:t>2</a:t>
            </a:r>
            <a:r>
              <a:rPr lang="pt-BR" dirty="0"/>
              <a:t> – O polo me convidou a participar da aula inaugural no início do curso.</a:t>
            </a:r>
            <a:r>
              <a:rPr lang="pt-BR" sz="1500" dirty="0"/>
              <a:t> </a:t>
            </a:r>
            <a:endParaRPr lang="pt-BR" sz="1500" dirty="0" smtClean="0"/>
          </a:p>
        </p:txBody>
      </p:sp>
      <p:sp>
        <p:nvSpPr>
          <p:cNvPr id="8" name="Retângulo 7"/>
          <p:cNvSpPr/>
          <p:nvPr/>
        </p:nvSpPr>
        <p:spPr>
          <a:xfrm>
            <a:off x="954848" y="5805264"/>
            <a:ext cx="741682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300" b="1" dirty="0">
                <a:latin typeface="Arial" panose="020B0604020202020204" pitchFamily="34" charset="0"/>
                <a:ea typeface="Calibri" panose="020F0502020204030204" pitchFamily="34" charset="0"/>
              </a:rPr>
              <a:t> Fonte:</a:t>
            </a:r>
            <a:r>
              <a:rPr lang="pt-BR" sz="1300" dirty="0">
                <a:latin typeface="Arial" panose="020B0604020202020204" pitchFamily="34" charset="0"/>
                <a:ea typeface="Calibri" panose="020F0502020204030204" pitchFamily="34" charset="0"/>
              </a:rPr>
              <a:t> Relatório de Avaliação Institucional Interna (2016). Adaptado pelos autores</a:t>
            </a:r>
            <a:endParaRPr lang="pt-BR" sz="13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78" y="1749550"/>
            <a:ext cx="7431635" cy="405571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80643" y="6211669"/>
            <a:ext cx="8783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74% dos alunos afirmam que foram convidados para a aula inaugural no início do curso, 21% não concordam ou não foram convidados e 5% não souberam responder. </a:t>
            </a:r>
          </a:p>
        </p:txBody>
      </p:sp>
    </p:spTree>
    <p:extLst>
      <p:ext uri="{BB962C8B-B14F-4D97-AF65-F5344CB8AC3E}">
        <p14:creationId xmlns:p14="http://schemas.microsoft.com/office/powerpoint/2010/main" val="28129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79512" y="170080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Quadro 2- </a:t>
            </a:r>
            <a:r>
              <a:rPr lang="pt-BR" dirty="0"/>
              <a:t>Síntese das respostas qualitativas para questão aberta sobre realização pelo Polo EAD de convite para participação na aula inaugural, no início do curso.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54057"/>
              </p:ext>
            </p:extLst>
          </p:nvPr>
        </p:nvGraphicFramePr>
        <p:xfrm>
          <a:off x="287524" y="2636912"/>
          <a:ext cx="8496944" cy="3202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4132554806"/>
                    </a:ext>
                  </a:extLst>
                </a:gridCol>
              </a:tblGrid>
              <a:tr h="6713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</a:rPr>
                        <a:t>“A aula inaugural, foi muito importante para o esclarecimento das dúvidas sobre o curso e </a:t>
                      </a:r>
                      <a:r>
                        <a:rPr lang="pt-BR" sz="2200" b="0" dirty="0" err="1">
                          <a:solidFill>
                            <a:schemeClr val="tx1"/>
                          </a:solidFill>
                          <a:effectLst/>
                        </a:rPr>
                        <a:t>blackboard</a:t>
                      </a: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</a:rPr>
                        <a:t>”.</a:t>
                      </a:r>
                      <a:endParaRPr lang="pt-B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8" marR="67068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4389"/>
                  </a:ext>
                </a:extLst>
              </a:tr>
              <a:tr h="6713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b="0">
                          <a:solidFill>
                            <a:schemeClr val="tx1"/>
                          </a:solidFill>
                          <a:effectLst/>
                        </a:rPr>
                        <a:t>“No caso da aula inaugural eu não tive nenhuma informação do polo e confesso que fiquei perdido nos primeiros dias após eu fui me adaptando”.</a:t>
                      </a:r>
                      <a:endParaRPr lang="pt-BR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8" marR="67068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62921"/>
                  </a:ext>
                </a:extLst>
              </a:tr>
              <a:tr h="6713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b="0">
                          <a:solidFill>
                            <a:schemeClr val="tx1"/>
                          </a:solidFill>
                          <a:effectLst/>
                        </a:rPr>
                        <a:t>“Destaco a questão da aula inaugural que não foi citada em nenhum momento pelo Polo”.</a:t>
                      </a:r>
                      <a:endParaRPr lang="pt-BR" sz="2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8" marR="67068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39241"/>
                  </a:ext>
                </a:extLst>
              </a:tr>
              <a:tr h="6713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</a:rPr>
                        <a:t>“Destaco a questão da aula inaugural que não foi citada em nenhum momento pelo Polo”.</a:t>
                      </a:r>
                      <a:endParaRPr lang="pt-B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8" marR="67068" marT="93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3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6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371013"/>
            <a:ext cx="885823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Gráfico </a:t>
            </a:r>
            <a:r>
              <a:rPr lang="pt-BR" b="1" dirty="0"/>
              <a:t>3</a:t>
            </a:r>
            <a:r>
              <a:rPr lang="pt-BR" dirty="0"/>
              <a:t> – As informações apresentadas na aula inaugural me auxiliaram a compreender o funcionamento da educação a distância. </a:t>
            </a:r>
            <a:r>
              <a:rPr lang="pt-BR" sz="1500" dirty="0" smtClean="0"/>
              <a:t> </a:t>
            </a:r>
          </a:p>
          <a:p>
            <a:pPr algn="just"/>
            <a:endParaRPr lang="pt-BR" sz="1500" dirty="0" smtClean="0"/>
          </a:p>
        </p:txBody>
      </p:sp>
      <p:sp>
        <p:nvSpPr>
          <p:cNvPr id="8" name="Retângulo 7"/>
          <p:cNvSpPr/>
          <p:nvPr/>
        </p:nvSpPr>
        <p:spPr>
          <a:xfrm>
            <a:off x="1115616" y="5756367"/>
            <a:ext cx="741682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300" b="1" dirty="0">
                <a:latin typeface="Arial" panose="020B0604020202020204" pitchFamily="34" charset="0"/>
                <a:ea typeface="Calibri" panose="020F0502020204030204" pitchFamily="34" charset="0"/>
              </a:rPr>
              <a:t> Fonte:</a:t>
            </a:r>
            <a:r>
              <a:rPr lang="pt-BR" sz="1300" dirty="0">
                <a:latin typeface="Arial" panose="020B0604020202020204" pitchFamily="34" charset="0"/>
                <a:ea typeface="Calibri" panose="020F0502020204030204" pitchFamily="34" charset="0"/>
              </a:rPr>
              <a:t> Relatório de Avaliação Institucional Interna (2016). Adaptado pelos autores</a:t>
            </a:r>
            <a:endParaRPr lang="pt-BR" sz="13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39" y="2060847"/>
            <a:ext cx="6923101" cy="369551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7504" y="6123034"/>
            <a:ext cx="89289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62% dos alunos concordam que a aula inaugural auxiliou a compreender a EaD, 13% não concordam e cerca de 25% preferiram não opinar ou não souberam responder.</a:t>
            </a:r>
          </a:p>
        </p:txBody>
      </p:sp>
    </p:spTree>
    <p:extLst>
      <p:ext uri="{BB962C8B-B14F-4D97-AF65-F5344CB8AC3E}">
        <p14:creationId xmlns:p14="http://schemas.microsoft.com/office/powerpoint/2010/main" val="25826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50671" y="141277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Quadro </a:t>
            </a:r>
            <a:r>
              <a:rPr lang="pt-BR" b="1" dirty="0" smtClean="0"/>
              <a:t> 3 - </a:t>
            </a:r>
            <a:r>
              <a:rPr lang="pt-BR" dirty="0"/>
              <a:t>Síntese das respostas qualitativas para questão aberta sobre se as informações apresentadas na aula inaugural auxiliaram o aluno a compreender o funcionamento da educação a distância.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150961"/>
              </p:ext>
            </p:extLst>
          </p:nvPr>
        </p:nvGraphicFramePr>
        <p:xfrm>
          <a:off x="330691" y="2473006"/>
          <a:ext cx="8532948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8532948">
                  <a:extLst>
                    <a:ext uri="{9D8B030D-6E8A-4147-A177-3AD203B41FA5}">
                      <a16:colId xmlns:a16="http://schemas.microsoft.com/office/drawing/2014/main" val="3477791040"/>
                    </a:ext>
                  </a:extLst>
                </a:gridCol>
              </a:tblGrid>
              <a:tr h="597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“Comecei a estudar neste semestre e não fui informado sobre aula inaugural, nem pelo site da faculdade e nem no polo nas várias vezes em que estive por lá tentando esclarecer minhas dúvidas”.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81999"/>
                  </a:ext>
                </a:extLst>
              </a:tr>
              <a:tr h="298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“Não fiz a aula inaugural porque os materiais de explicação de uso do </a:t>
                      </a:r>
                      <a:r>
                        <a:rPr lang="pt-BR" sz="2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blackboard</a:t>
                      </a:r>
                      <a:r>
                        <a:rPr lang="pt-B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foi completo“.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094020"/>
                  </a:ext>
                </a:extLst>
              </a:tr>
              <a:tr h="298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“Sobre a aula inaugural, não tive nenhum aviso então o pouco que eu sei do sistema aprendi sozinha”.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945738"/>
                  </a:ext>
                </a:extLst>
              </a:tr>
              <a:tr h="298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“Vejo muita gente que não participou da aula inaugural e tem dúvidas de tudo”.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6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4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50671" y="1412776"/>
            <a:ext cx="8813818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Considerações Finais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O</a:t>
            </a:r>
            <a:r>
              <a:rPr lang="pt-BR" sz="2400" dirty="0" smtClean="0"/>
              <a:t> </a:t>
            </a:r>
            <a:r>
              <a:rPr lang="pt-BR" sz="2400" dirty="0"/>
              <a:t>aluno reconhece o valor das atividades </a:t>
            </a:r>
            <a:r>
              <a:rPr lang="pt-BR" sz="2400" dirty="0" smtClean="0"/>
              <a:t>presenciais;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I</a:t>
            </a:r>
            <a:r>
              <a:rPr lang="pt-BR" sz="2400" dirty="0" smtClean="0"/>
              <a:t>ndica </a:t>
            </a:r>
            <a:r>
              <a:rPr lang="pt-BR" sz="2400" dirty="0"/>
              <a:t>que gostaria houvesse em maior número, variedade e alinhadas ao seu </a:t>
            </a:r>
            <a:r>
              <a:rPr lang="pt-BR" sz="2400" dirty="0" smtClean="0"/>
              <a:t>curso;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Evidencia-se </a:t>
            </a:r>
            <a:r>
              <a:rPr lang="pt-BR" sz="2400" dirty="0"/>
              <a:t>também a necessidade da IES e seus polos que foram avaliados nesse estudo, rever e </a:t>
            </a:r>
            <a:r>
              <a:rPr lang="pt-BR" sz="2400" dirty="0" err="1"/>
              <a:t>replanejar</a:t>
            </a:r>
            <a:r>
              <a:rPr lang="pt-BR" sz="2400" dirty="0"/>
              <a:t> suas </a:t>
            </a:r>
            <a:r>
              <a:rPr lang="pt-BR" sz="2400" dirty="0" smtClean="0"/>
              <a:t>ações;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5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Alcançar </a:t>
            </a:r>
            <a:r>
              <a:rPr lang="pt-BR" sz="2400" dirty="0"/>
              <a:t>maior participação dos alunos nas atividades presenciais, reduzindo a possibilidade de sua evasão ou aprendizado limitado durante a realização do curso </a:t>
            </a:r>
            <a:r>
              <a:rPr lang="pt-BR" sz="2400" dirty="0" smtClean="0"/>
              <a:t>escolhido;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209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50671" y="1412776"/>
            <a:ext cx="881381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/>
              <a:t>Considerações Finais</a:t>
            </a:r>
          </a:p>
          <a:p>
            <a:pPr algn="just"/>
            <a:endParaRPr lang="pt-BR" sz="2200" b="1" dirty="0"/>
          </a:p>
          <a:p>
            <a:pPr algn="just"/>
            <a:endParaRPr lang="pt-BR" sz="22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As atividades educacionais pode ser considerada como uma ação diferenciada que colabora para a permanência do aluno e ampliação da qualidade em sua formação acadêmica;</a:t>
            </a:r>
          </a:p>
          <a:p>
            <a:pPr algn="just"/>
            <a:endParaRPr lang="pt-BR" sz="22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A aula </a:t>
            </a:r>
            <a:r>
              <a:rPr lang="pt-BR" sz="2400" dirty="0"/>
              <a:t>inaugural para os ingressantes na modalidade </a:t>
            </a:r>
            <a:r>
              <a:rPr lang="pt-BR" sz="2400" dirty="0" smtClean="0"/>
              <a:t>EaD é considerada um </a:t>
            </a:r>
            <a:r>
              <a:rPr lang="pt-BR" sz="2400" dirty="0"/>
              <a:t>momento de acolhimento, de recepção e orientações aos discentes sobre o curso, sobre os serviços disponíveis, sobre a biblioteca, e o ambiente virtual de aprendizagem, local de suas interações com o conteúdo, tutores, professores e avaliações.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200" dirty="0"/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270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79512" y="141277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REFERÊNCIAS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BRASIL.MEC. </a:t>
            </a:r>
            <a:r>
              <a:rPr lang="pt-BR" b="1" dirty="0"/>
              <a:t>Lei n. 9.394</a:t>
            </a:r>
            <a:r>
              <a:rPr lang="pt-BR" dirty="0"/>
              <a:t>, de 20 de dezembro de 1996. Diário Oficial da União, Brasília, DF, 1996.</a:t>
            </a:r>
          </a:p>
          <a:p>
            <a:pPr algn="just"/>
            <a:r>
              <a:rPr lang="pt-BR" dirty="0"/>
              <a:t>______. </a:t>
            </a:r>
            <a:r>
              <a:rPr lang="pt-BR" b="1" dirty="0"/>
              <a:t>Referenciais de qualidade para educação superior a distância. </a:t>
            </a:r>
            <a:r>
              <a:rPr lang="pt-BR" dirty="0"/>
              <a:t>Brasília, Agosto de 2007.</a:t>
            </a:r>
          </a:p>
          <a:p>
            <a:pPr algn="just"/>
            <a:r>
              <a:rPr lang="pt-BR" dirty="0"/>
              <a:t>______. </a:t>
            </a:r>
            <a:r>
              <a:rPr lang="pt-BR" b="1" dirty="0"/>
              <a:t>Decreto n. 9.057, </a:t>
            </a:r>
            <a:r>
              <a:rPr lang="pt-BR" dirty="0"/>
              <a:t>de 25 de maio de 2017, DOU 26 de maio de 2017a.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dirty="0"/>
              <a:t>______. </a:t>
            </a:r>
            <a:r>
              <a:rPr lang="pt-BR" b="1" dirty="0"/>
              <a:t>Portaria n. 11, </a:t>
            </a:r>
            <a:r>
              <a:rPr lang="pt-BR" dirty="0"/>
              <a:t>de 20 de junho de 2017, DOU 21 de junho de 2017b.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dirty="0"/>
              <a:t>______. </a:t>
            </a:r>
            <a:r>
              <a:rPr lang="pt-BR" b="1" dirty="0"/>
              <a:t>Decreto n. 9.235, </a:t>
            </a:r>
            <a:r>
              <a:rPr lang="pt-BR" dirty="0"/>
              <a:t>de 15 de Dezembro de 2017, DOU 16 de dezembro de 2017c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INEP/MEC</a:t>
            </a:r>
            <a:r>
              <a:rPr lang="pt-BR" dirty="0"/>
              <a:t>. Instituto Nacional de Estudos e Pesquisas Educacionais Anísio Teixeira. </a:t>
            </a:r>
            <a:r>
              <a:rPr lang="pt-BR" b="1" dirty="0"/>
              <a:t>Censo da educação superior 2016.</a:t>
            </a:r>
            <a:r>
              <a:rPr lang="pt-BR" dirty="0"/>
              <a:t> Brasília, DF, 2016.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MACHADO</a:t>
            </a:r>
            <a:r>
              <a:rPr lang="pt-BR" dirty="0"/>
              <a:t>, Diane Cristina de Almeida; LOPES, </a:t>
            </a:r>
            <a:r>
              <a:rPr lang="pt-BR" dirty="0" err="1"/>
              <a:t>Luis</a:t>
            </a:r>
            <a:r>
              <a:rPr lang="pt-BR" dirty="0"/>
              <a:t> Fernando. </a:t>
            </a:r>
            <a:r>
              <a:rPr lang="pt-BR" b="1" dirty="0"/>
              <a:t>A importância de práticas tutorias nos cursos superiores na modalidade a distância.</a:t>
            </a:r>
            <a:r>
              <a:rPr lang="pt-BR" dirty="0"/>
              <a:t> X Congresso Nacional de Educação. PUC, Paraná, 2011. Disponível em: &lt;http://educere.bruc.com.br/CD2011/pdf/5792_2694.pdf&gt;. Acesso em 14 </a:t>
            </a:r>
            <a:r>
              <a:rPr lang="pt-BR" dirty="0" err="1"/>
              <a:t>abr</a:t>
            </a:r>
            <a:r>
              <a:rPr lang="pt-BR" dirty="0"/>
              <a:t> 2018.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3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3407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Introdução:</a:t>
            </a:r>
          </a:p>
          <a:p>
            <a:pPr algn="just"/>
            <a:r>
              <a:rPr lang="pt-BR" sz="2200" dirty="0"/>
              <a:t>A </a:t>
            </a:r>
            <a:r>
              <a:rPr lang="pt-BR" sz="2200" dirty="0" smtClean="0"/>
              <a:t>EaD</a:t>
            </a:r>
            <a:r>
              <a:rPr lang="pt-BR" sz="2200" dirty="0"/>
              <a:t>, tem crescido de forma exponencial em todo o mundo. No Brasil, havia, em 2004, cerca de 60.000 alunos matriculados em cursos de graduação e em 2016, alcançou a marca de 1,5 milhão de </a:t>
            </a:r>
            <a:r>
              <a:rPr lang="pt-BR" sz="2200" dirty="0" smtClean="0"/>
              <a:t>matriculas</a:t>
            </a:r>
            <a:r>
              <a:rPr lang="pt-BR" sz="2200" dirty="0"/>
              <a:t>.</a:t>
            </a:r>
            <a:endParaRPr lang="pt-BR" dirty="0"/>
          </a:p>
        </p:txBody>
      </p:sp>
      <p:pic>
        <p:nvPicPr>
          <p:cNvPr id="4" name="Imagem 3" descr="Número de matrícula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1330" y="2946289"/>
            <a:ext cx="5641340" cy="34785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matte"/>
        </p:spPr>
      </p:pic>
      <p:sp>
        <p:nvSpPr>
          <p:cNvPr id="2" name="Retângulo 1"/>
          <p:cNvSpPr/>
          <p:nvPr/>
        </p:nvSpPr>
        <p:spPr>
          <a:xfrm>
            <a:off x="1751330" y="6424819"/>
            <a:ext cx="642107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 algn="just">
              <a:spcBef>
                <a:spcPts val="600"/>
              </a:spcBef>
              <a:spcAft>
                <a:spcPts val="1800"/>
              </a:spcAft>
            </a:pPr>
            <a:r>
              <a:rPr lang="pt-BR" altLang="zh-CN" sz="13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Fonte: Elaborado </a:t>
            </a:r>
            <a:r>
              <a:rPr lang="pt-BR" altLang="zh-CN" sz="1300" dirty="0" smtClean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pelos autores </a:t>
            </a:r>
            <a:r>
              <a:rPr lang="pt-BR" sz="13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com base em </a:t>
            </a:r>
            <a:r>
              <a:rPr lang="pt-BR" altLang="zh-CN" sz="13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Inep (20</a:t>
            </a:r>
            <a:r>
              <a:rPr lang="pt-BR" sz="13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03</a:t>
            </a:r>
            <a:r>
              <a:rPr lang="zh-CN" altLang="pt-BR" sz="13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pt-BR" altLang="zh-CN" sz="13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 2016)</a:t>
            </a:r>
            <a:r>
              <a:rPr lang="pt-BR" sz="1300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0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97514" y="1484784"/>
            <a:ext cx="86949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/>
              <a:t>Desde </a:t>
            </a:r>
            <a:r>
              <a:rPr lang="pt-BR" sz="2200" dirty="0"/>
              <a:t>sua normatização por meio da LBD Lei Nº 9.394/96, até os dias atuais com o Decreto nº 9.057/2017 e Portaria nº 11/2017, essa modalidade se propõe a democratizar o acesso ao ensino superior, por meio de Polos EaD, distribuídos em várias regiões do país com a vantagem de poder alcançar localidades em que uma Instituição de Ensino Superior - IES, presencial, não chegaria devido ao elevado investimento necessário.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13638"/>
              </p:ext>
            </p:extLst>
          </p:nvPr>
        </p:nvGraphicFramePr>
        <p:xfrm>
          <a:off x="1187624" y="3789040"/>
          <a:ext cx="7272810" cy="2839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5297">
                  <a:extLst>
                    <a:ext uri="{9D8B030D-6E8A-4147-A177-3AD203B41FA5}">
                      <a16:colId xmlns:a16="http://schemas.microsoft.com/office/drawing/2014/main" val="3257437090"/>
                    </a:ext>
                  </a:extLst>
                </a:gridCol>
                <a:gridCol w="1522215">
                  <a:extLst>
                    <a:ext uri="{9D8B030D-6E8A-4147-A177-3AD203B41FA5}">
                      <a16:colId xmlns:a16="http://schemas.microsoft.com/office/drawing/2014/main" val="3166417162"/>
                    </a:ext>
                  </a:extLst>
                </a:gridCol>
                <a:gridCol w="1481986">
                  <a:extLst>
                    <a:ext uri="{9D8B030D-6E8A-4147-A177-3AD203B41FA5}">
                      <a16:colId xmlns:a16="http://schemas.microsoft.com/office/drawing/2014/main" val="83318718"/>
                    </a:ext>
                  </a:extLst>
                </a:gridCol>
                <a:gridCol w="1393312">
                  <a:extLst>
                    <a:ext uri="{9D8B030D-6E8A-4147-A177-3AD203B41FA5}">
                      <a16:colId xmlns:a16="http://schemas.microsoft.com/office/drawing/2014/main" val="571095199"/>
                    </a:ext>
                  </a:extLst>
                </a:gridCol>
              </a:tblGrid>
              <a:tr h="946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Unidade da federação / categoria administrativa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Total de polos ano de 2014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Total de polos ano de 2015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Total de polos ano de 2016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021194"/>
                  </a:ext>
                </a:extLst>
              </a:tr>
              <a:tr h="286216"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Brasil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b="1" dirty="0">
                          <a:effectLst/>
                        </a:rPr>
                        <a:t>4.912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b="1" dirty="0">
                          <a:effectLst/>
                        </a:rPr>
                        <a:t>4.915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b="1" dirty="0">
                          <a:effectLst/>
                        </a:rPr>
                        <a:t>5.133</a:t>
                      </a:r>
                      <a:endParaRPr lang="pt-BR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6713151"/>
                  </a:ext>
                </a:extLst>
              </a:tr>
              <a:tr h="286216"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Pública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>
                          <a:effectLst/>
                        </a:rPr>
                        <a:t>1.222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1.281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1.266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517499"/>
                  </a:ext>
                </a:extLst>
              </a:tr>
              <a:tr h="286216"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Federal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>
                          <a:effectLst/>
                        </a:rPr>
                        <a:t>865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861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822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6452424"/>
                  </a:ext>
                </a:extLst>
              </a:tr>
              <a:tr h="286216"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Estadual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332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397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422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6340820"/>
                  </a:ext>
                </a:extLst>
              </a:tr>
              <a:tr h="286216"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Municipal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>
                          <a:effectLst/>
                        </a:rPr>
                        <a:t>25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>
                          <a:effectLst/>
                        </a:rPr>
                        <a:t>23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22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9741075"/>
                  </a:ext>
                </a:extLst>
              </a:tr>
              <a:tr h="286216">
                <a:tc>
                  <a:txBody>
                    <a:bodyPr/>
                    <a:lstStyle/>
                    <a:p>
                      <a:pPr marL="20193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Privada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>
                          <a:effectLst/>
                        </a:rPr>
                        <a:t>3.690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>
                          <a:effectLst/>
                        </a:rPr>
                        <a:t>3.643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810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pt-BR" sz="1800" dirty="0">
                          <a:effectLst/>
                        </a:rPr>
                        <a:t>3.867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3751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6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700808"/>
            <a:ext cx="87489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Objetivo:</a:t>
            </a:r>
            <a:r>
              <a:rPr lang="pt-BR" sz="2200" dirty="0" smtClean="0"/>
              <a:t> </a:t>
            </a:r>
          </a:p>
          <a:p>
            <a:pPr algn="just"/>
            <a:endParaRPr lang="pt-BR" sz="2200" dirty="0"/>
          </a:p>
          <a:p>
            <a:pPr algn="just"/>
            <a:r>
              <a:rPr lang="pt-BR" sz="2400" dirty="0" smtClean="0"/>
              <a:t>Analisar </a:t>
            </a:r>
            <a:r>
              <a:rPr lang="pt-BR" sz="2400" dirty="0"/>
              <a:t>a relevância das </a:t>
            </a:r>
            <a:r>
              <a:rPr lang="pt-BR" sz="2400" dirty="0" smtClean="0"/>
              <a:t>atividades presenciais </a:t>
            </a:r>
            <a:r>
              <a:rPr lang="pt-BR" sz="2400" dirty="0"/>
              <a:t>promovidas pelos Polos EaD de uma Universidade Privada, na visão </a:t>
            </a:r>
            <a:r>
              <a:rPr lang="pt-BR" sz="2400" dirty="0" smtClean="0"/>
              <a:t>dos alunos</a:t>
            </a:r>
            <a:r>
              <a:rPr lang="pt-BR" sz="2400" dirty="0"/>
              <a:t>, a partir das respostas registradas no relatório de Avaliação Institucional </a:t>
            </a:r>
            <a:r>
              <a:rPr lang="pt-BR" sz="2400" dirty="0" smtClean="0"/>
              <a:t>Interna, para </a:t>
            </a:r>
            <a:r>
              <a:rPr lang="pt-BR" sz="2400" dirty="0"/>
              <a:t>um questionário aplicado em outubro de 2016 para 13.891 alunos matriculados </a:t>
            </a:r>
            <a:r>
              <a:rPr lang="pt-BR" sz="2400" dirty="0" smtClean="0"/>
              <a:t>e que </a:t>
            </a:r>
            <a:r>
              <a:rPr lang="pt-BR" sz="2400" dirty="0"/>
              <a:t>obteve 6.531 respondentes em 05 polos-sede distintos. </a:t>
            </a:r>
            <a:endParaRPr lang="pt-BR" sz="2400" dirty="0" smtClean="0"/>
          </a:p>
          <a:p>
            <a:pPr algn="just"/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10049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484784"/>
            <a:ext cx="87489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Referencial teórico: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Segundo Referenciais de Qualidade para EaD, o </a:t>
            </a:r>
            <a:r>
              <a:rPr lang="pt-BR" sz="2400" dirty="0"/>
              <a:t>Polo </a:t>
            </a:r>
            <a:r>
              <a:rPr lang="pt-BR" sz="2400" dirty="0" smtClean="0"/>
              <a:t> </a:t>
            </a:r>
            <a:r>
              <a:rPr lang="pt-BR" sz="2400" dirty="0"/>
              <a:t>deve promover atividades presenciais, de modo a auxiliar a vida acadêmica do aluno, possibilitando novos conhecimentos (INEP, 2015</a:t>
            </a:r>
            <a:r>
              <a:rPr lang="pt-BR" sz="2400" dirty="0" smtClean="0"/>
              <a:t>).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 </a:t>
            </a:r>
            <a:r>
              <a:rPr lang="pt-BR" sz="2400" dirty="0"/>
              <a:t>Aula Inaugural, atividade presencial, não obrigatória, </a:t>
            </a:r>
            <a:r>
              <a:rPr lang="pt-BR" sz="2400" dirty="0" smtClean="0"/>
              <a:t>é de </a:t>
            </a:r>
            <a:r>
              <a:rPr lang="pt-BR" sz="2400" dirty="0"/>
              <a:t>suma importância para a integração e acolhimento do aluno ingressante na IES que escolheu estudar, além de promover uma adaptação mais rápida à metodologia EaD o que colabora para sua permanência no curso. 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426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700808"/>
            <a:ext cx="87489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De </a:t>
            </a:r>
            <a:r>
              <a:rPr lang="pt-BR" sz="2400" dirty="0"/>
              <a:t>acordo com Machado e Lopes (2011, p. 6), a aula inaugural é realizada pelo Polo EaD, “visando acolher novos alunos e orientá-los nessa jornada acadêmica que estão iniciando”. Os autores destacam a importância de motivar os alunos para a nova fase que estão iniciando e também a orientação sobre o curso, organização dos módulos e disciplinas, manual do aluno, avaliações e etc.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Além da aula inaugural, o polo pode oferecer aos alunos palestras, workshops, oficinas, atividades presenciais em grupo, de modo que possam contribuir com o aprendizado dos alunos. 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068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556792"/>
            <a:ext cx="87489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Análise dos dados</a:t>
            </a:r>
            <a:endParaRPr lang="pt-BR" sz="2400" dirty="0"/>
          </a:p>
          <a:p>
            <a:pPr algn="just"/>
            <a:r>
              <a:rPr lang="pt-BR" sz="2400" b="1" dirty="0"/>
              <a:t> </a:t>
            </a:r>
            <a:endParaRPr lang="pt-BR" sz="2400" dirty="0"/>
          </a:p>
          <a:p>
            <a:pPr algn="just"/>
            <a:r>
              <a:rPr lang="pt-BR" sz="2400" dirty="0" smtClean="0"/>
              <a:t>Foram </a:t>
            </a:r>
            <a:r>
              <a:rPr lang="pt-BR" sz="2400" dirty="0"/>
              <a:t>selecionados os 03 gráficos que tratam no instrumento de coleta de dados aplicado, sobre questões relacionadas às atividades presenciais promovidas pelos Polos EaD estudados.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Para </a:t>
            </a:r>
            <a:r>
              <a:rPr lang="pt-BR" sz="2400" dirty="0"/>
              <a:t>análise dos resultados, foi considerada uma média simples dos resultados de cada polo, indicando como satisfação dos respondentes os percentuais obtidos nos itens: Concordo Plenamente, Concordo e Tendo a Concordar e foi considerado insatisfação, os percentuais relacionados aos itens: Tendo a Discordar, Discordo e Discordo Totalmente. O item não se aplica, foi interpretado como sem resposta, de forma que o aluno não soube responder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647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370092"/>
            <a:ext cx="88582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r>
              <a:rPr lang="pt-BR" b="1" dirty="0" smtClean="0"/>
              <a:t>Gráfico </a:t>
            </a:r>
            <a:r>
              <a:rPr lang="pt-BR" b="1" dirty="0"/>
              <a:t>1</a:t>
            </a:r>
            <a:r>
              <a:rPr lang="pt-BR" dirty="0"/>
              <a:t> – O polo promove atividades presenciais extra -curriculares (palestras, oficinas ou aulas de reforço) </a:t>
            </a:r>
          </a:p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endParaRPr lang="pt-BR" sz="22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548" y="2204864"/>
            <a:ext cx="6025134" cy="3265961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115616" y="5487268"/>
            <a:ext cx="741682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300" b="1" dirty="0">
                <a:latin typeface="Arial" panose="020B0604020202020204" pitchFamily="34" charset="0"/>
                <a:ea typeface="Calibri" panose="020F0502020204030204" pitchFamily="34" charset="0"/>
              </a:rPr>
              <a:t> Fonte:</a:t>
            </a:r>
            <a:r>
              <a:rPr lang="pt-BR" sz="1300" dirty="0">
                <a:latin typeface="Arial" panose="020B0604020202020204" pitchFamily="34" charset="0"/>
                <a:ea typeface="Calibri" panose="020F0502020204030204" pitchFamily="34" charset="0"/>
              </a:rPr>
              <a:t> Relatório de Avaliação Institucional Interna (2016). Adaptado pelos autores</a:t>
            </a:r>
            <a:endParaRPr lang="pt-BR" sz="1300" dirty="0"/>
          </a:p>
        </p:txBody>
      </p:sp>
      <p:sp>
        <p:nvSpPr>
          <p:cNvPr id="9" name="Retângulo 8"/>
          <p:cNvSpPr/>
          <p:nvPr/>
        </p:nvSpPr>
        <p:spPr>
          <a:xfrm>
            <a:off x="359024" y="6093296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62% de satisfação, e insatisfação 30%. Os alunos que preferiram não se manifestar, ou não souberam responder, resultou a média de cerca de 8 %. </a:t>
            </a:r>
          </a:p>
        </p:txBody>
      </p:sp>
    </p:spTree>
    <p:extLst>
      <p:ext uri="{BB962C8B-B14F-4D97-AF65-F5344CB8AC3E}">
        <p14:creationId xmlns:p14="http://schemas.microsoft.com/office/powerpoint/2010/main" val="14285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64348" y="1456721"/>
            <a:ext cx="8712968" cy="606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5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Quadro 1- </a:t>
            </a:r>
            <a:r>
              <a:rPr lang="pt-BR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Síntese das respostas qualitativas para questão aberta sobre realização pelo Polo EAD de atividades </a:t>
            </a:r>
            <a:r>
              <a:rPr lang="pt-BR" sz="15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extra-curriculares</a:t>
            </a:r>
            <a:r>
              <a:rPr lang="pt-BR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(palestras, oficinas ou aulas de reforço) </a:t>
            </a:r>
            <a:endParaRPr lang="pt-BR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12011"/>
              </p:ext>
            </p:extLst>
          </p:nvPr>
        </p:nvGraphicFramePr>
        <p:xfrm>
          <a:off x="395001" y="2062913"/>
          <a:ext cx="8481780" cy="462686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481780">
                  <a:extLst>
                    <a:ext uri="{9D8B030D-6E8A-4147-A177-3AD203B41FA5}">
                      <a16:colId xmlns:a16="http://schemas.microsoft.com/office/drawing/2014/main" val="34419122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</a:rPr>
                        <a:t>“Precisamos de mais atividades presenciais no polo”</a:t>
                      </a:r>
                      <a:endParaRPr lang="pt-B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452008"/>
                  </a:ext>
                </a:extLst>
              </a:tr>
              <a:tr h="286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</a:rPr>
                        <a:t>“O polo deve apresentar mais assistência ao aluno, ter mais palestras, mais atividades oferecidas no polo”.</a:t>
                      </a:r>
                      <a:endParaRPr lang="pt-B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61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</a:rPr>
                        <a:t>“Quanto as atividades acadêmicas, no meu ponto de vista falta palestras sobre o curso, atividades onde os alunos pudessem ter mais contatos com os professores no ambiente acadêmico”.</a:t>
                      </a:r>
                      <a:endParaRPr lang="pt-B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591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</a:rPr>
                        <a:t>“Gostaria que houvesse atividades complementar em outro dia que seja sexta a noite nem sábado em outro dia a noite”.</a:t>
                      </a:r>
                      <a:endParaRPr lang="pt-B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593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0" dirty="0">
                          <a:solidFill>
                            <a:schemeClr val="tx1"/>
                          </a:solidFill>
                          <a:effectLst/>
                        </a:rPr>
                        <a:t>“Sou aluna do curso de [..], e gostaria de solicitar que o Polo oferecesse atividades presenciais voltadas a esse curso, como palestras, oficias ou cursos e que indicasse palestras e atividades que possam importantes para nós estudantes”</a:t>
                      </a:r>
                      <a:endParaRPr lang="pt-B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31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1246</Words>
  <Application>Microsoft Office PowerPoint</Application>
  <PresentationFormat>Apresentação na tela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SimSun</vt:lpstr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Administrador</cp:lastModifiedBy>
  <cp:revision>22</cp:revision>
  <dcterms:created xsi:type="dcterms:W3CDTF">2014-07-31T15:12:21Z</dcterms:created>
  <dcterms:modified xsi:type="dcterms:W3CDTF">2018-10-05T16:21:34Z</dcterms:modified>
</cp:coreProperties>
</file>