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3" r:id="rId5"/>
    <p:sldId id="264" r:id="rId6"/>
    <p:sldId id="260" r:id="rId7"/>
    <p:sldId id="261" r:id="rId8"/>
    <p:sldId id="267" r:id="rId9"/>
    <p:sldId id="268" r:id="rId10"/>
    <p:sldId id="258" r:id="rId11"/>
    <p:sldId id="257" r:id="rId12"/>
    <p:sldId id="270" r:id="rId13"/>
    <p:sldId id="269" r:id="rId14"/>
    <p:sldId id="271" r:id="rId15"/>
    <p:sldId id="259" r:id="rId16"/>
    <p:sldId id="26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69714B2-7A4B-43C1-B7E0-DBF9A64B8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5CE1AA8-F0FA-492A-97C9-F3EA6BE356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ubens\Desktop\OFICINAS\Po&#233;ticas%20do%20Desenho_CORTE_0003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ubens\Desktop\OFICINAS\Oficina%20de%20Fantoches_CORTE_0002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- 76281a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686300"/>
            <a:ext cx="2105025" cy="21717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519470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13h50 / 14h05 – TC 8140 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8342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PRÁTICA ARTÍSTICA NO EAD: STREAMING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2" y="2905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RUBENS DE SOUZA</a:t>
            </a:r>
            <a:endParaRPr lang="pt-BR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2" y="40487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UNIVERSIDADE METROPOLITANA DE SANTOS</a:t>
            </a:r>
            <a:endParaRPr lang="pt-BR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94" r="11640" b="680"/>
          <a:stretch>
            <a:fillRect/>
          </a:stretch>
        </p:blipFill>
        <p:spPr bwMode="auto">
          <a:xfrm>
            <a:off x="142844" y="1853975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846" t="20839" r="8579" b="14182"/>
          <a:stretch>
            <a:fillRect/>
          </a:stretch>
        </p:blipFill>
        <p:spPr bwMode="auto">
          <a:xfrm>
            <a:off x="3071802" y="1853975"/>
            <a:ext cx="2571768" cy="33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071802" y="5425875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 do curso de artes visuais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406" y="3997115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 do curso de artes visuais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6143636" y="1857364"/>
            <a:ext cx="2643206" cy="4857760"/>
            <a:chOff x="3071802" y="1857364"/>
            <a:chExt cx="2643206" cy="485776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1857364"/>
              <a:ext cx="2518118" cy="4105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3071802" y="6068793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Aluno do curso de artes visuais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éticas do Desenho_CORTE_000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714348" y="1928802"/>
            <a:ext cx="7786742" cy="4857784"/>
            <a:chOff x="714348" y="1355856"/>
            <a:chExt cx="7786742" cy="4930640"/>
          </a:xfrm>
        </p:grpSpPr>
        <p:grpSp>
          <p:nvGrpSpPr>
            <p:cNvPr id="4" name="Grupo 3"/>
            <p:cNvGrpSpPr/>
            <p:nvPr/>
          </p:nvGrpSpPr>
          <p:grpSpPr>
            <a:xfrm>
              <a:off x="714348" y="1714488"/>
              <a:ext cx="7786742" cy="4572008"/>
              <a:chOff x="714348" y="1714488"/>
              <a:chExt cx="7786742" cy="4572008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906" r="46682" b="61836"/>
              <a:stretch>
                <a:fillRect/>
              </a:stretch>
            </p:blipFill>
            <p:spPr bwMode="auto">
              <a:xfrm>
                <a:off x="714348" y="1714488"/>
                <a:ext cx="7786742" cy="2643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41458" r="47660" b="32617"/>
              <a:stretch>
                <a:fillRect/>
              </a:stretch>
            </p:blipFill>
            <p:spPr bwMode="auto">
              <a:xfrm>
                <a:off x="714348" y="4286256"/>
                <a:ext cx="7643866" cy="200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" name="Seta para a direita 4"/>
            <p:cNvSpPr/>
            <p:nvPr/>
          </p:nvSpPr>
          <p:spPr>
            <a:xfrm rot="12363967">
              <a:off x="7511713" y="4860938"/>
              <a:ext cx="714380" cy="2143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Seta para a direita 5"/>
            <p:cNvSpPr/>
            <p:nvPr/>
          </p:nvSpPr>
          <p:spPr>
            <a:xfrm rot="8255207">
              <a:off x="3979294" y="1355856"/>
              <a:ext cx="714380" cy="2143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0" y="13572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NÃO AVALIATIVA: 1º dia do 3º Colóquio Paulo Freire – 1810 participações.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88" t="22461" r="10505" b="10156"/>
          <a:stretch>
            <a:fillRect/>
          </a:stretch>
        </p:blipFill>
        <p:spPr bwMode="auto">
          <a:xfrm>
            <a:off x="0" y="1928778"/>
            <a:ext cx="9144000" cy="41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14282" y="150017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ATIVIDADE NÃO AVALIATIVA: COLÓQUIO PAULO FREIRE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12363967">
            <a:off x="1225169" y="6075383"/>
            <a:ext cx="71438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588" t="19531" r="10505" b="17969"/>
          <a:stretch>
            <a:fillRect/>
          </a:stretch>
        </p:blipFill>
        <p:spPr bwMode="auto">
          <a:xfrm>
            <a:off x="0" y="2053727"/>
            <a:ext cx="9144000" cy="387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14282" y="1500174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ATIVIDADE NÃO AVALIATIVA – OFICINA DE FANTOCHE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12363967">
            <a:off x="1225169" y="5926153"/>
            <a:ext cx="71438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2628" t="28320" r="45644" b="46289"/>
          <a:stretch>
            <a:fillRect/>
          </a:stretch>
        </p:blipFill>
        <p:spPr bwMode="auto">
          <a:xfrm>
            <a:off x="3714744" y="5000612"/>
            <a:ext cx="54292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icina de Fantoches_CORTE_00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8382016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642910" y="5429264"/>
            <a:ext cx="5357850" cy="64294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71472" y="1428736"/>
            <a:ext cx="81439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REFERÊNCIAS BIBLIOGRÁFICAS:</a:t>
            </a:r>
          </a:p>
          <a:p>
            <a:endParaRPr lang="pt-BR" sz="1600" dirty="0" smtClean="0"/>
          </a:p>
          <a:p>
            <a:r>
              <a:rPr lang="pt-BR" sz="1600" dirty="0" smtClean="0"/>
              <a:t>ELLORS. Jacques.; </a:t>
            </a:r>
            <a:r>
              <a:rPr lang="pt-BR" sz="1600" b="1" dirty="0" smtClean="0"/>
              <a:t>Os quatro pilares da educação. </a:t>
            </a:r>
            <a:r>
              <a:rPr lang="pt-BR" sz="1600" dirty="0" smtClean="0"/>
              <a:t>Disponível em: &lt;&lt; http://4pilares.net/text-cont/delors-pilares.htm&gt;&gt; Acessado em: 28 set. 18.</a:t>
            </a:r>
          </a:p>
          <a:p>
            <a:endParaRPr lang="pt-BR" sz="1600" dirty="0" smtClean="0"/>
          </a:p>
          <a:p>
            <a:r>
              <a:rPr lang="pt-BR" sz="1600" dirty="0" smtClean="0"/>
              <a:t>BARBOSA, Ana </a:t>
            </a:r>
            <a:r>
              <a:rPr lang="pt-BR" sz="1600" dirty="0" err="1" smtClean="0"/>
              <a:t>Mae</a:t>
            </a:r>
            <a:r>
              <a:rPr lang="pt-BR" sz="1600" dirty="0" smtClean="0"/>
              <a:t>. </a:t>
            </a:r>
            <a:r>
              <a:rPr lang="pt-BR" sz="1600" b="1" dirty="0" smtClean="0"/>
              <a:t>Parâmetros Curriculares em Geral e para as Artes</a:t>
            </a:r>
          </a:p>
          <a:p>
            <a:r>
              <a:rPr lang="pt-BR" sz="1600" b="1" dirty="0" smtClean="0"/>
              <a:t>Plásticas em Particular. </a:t>
            </a:r>
            <a:r>
              <a:rPr lang="pt-BR" sz="1600" dirty="0" smtClean="0"/>
              <a:t>In: </a:t>
            </a:r>
            <a:r>
              <a:rPr lang="pt-BR" sz="1600" dirty="0" err="1" smtClean="0"/>
              <a:t>ARTE&amp;EDUCAÇÃO</a:t>
            </a:r>
            <a:r>
              <a:rPr lang="pt-BR" sz="1600" dirty="0" smtClean="0"/>
              <a:t> em Revista-v.1, nº1(1995). Porto</a:t>
            </a:r>
          </a:p>
          <a:p>
            <a:r>
              <a:rPr lang="pt-BR" sz="1600" dirty="0" smtClean="0"/>
              <a:t>Alegre. Rede Arte na Escola/Pólo UFRGS,1995- Ano III-nº4-Dezembro de 1997</a:t>
            </a:r>
          </a:p>
          <a:p>
            <a:r>
              <a:rPr lang="pt-BR" sz="1600" dirty="0" smtClean="0"/>
              <a:t>BRASIL, Ministério da Educação. </a:t>
            </a:r>
            <a:r>
              <a:rPr lang="pt-BR" sz="1600" b="1" dirty="0" smtClean="0"/>
              <a:t>Lei nº 9394/96 de 20 de dezembro de 1996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Estabelece as Diretrizes e Bases da Educação Nacional.</a:t>
            </a:r>
          </a:p>
          <a:p>
            <a:r>
              <a:rPr lang="pt-BR" sz="1600" dirty="0" smtClean="0"/>
              <a:t>FREIRE</a:t>
            </a:r>
            <a:r>
              <a:rPr lang="pt-BR" sz="1600" dirty="0" smtClean="0"/>
              <a:t>, Paulo. </a:t>
            </a:r>
            <a:r>
              <a:rPr lang="pt-BR" sz="1600" b="1" dirty="0" smtClean="0"/>
              <a:t>Pedagogia do Oprimido</a:t>
            </a:r>
            <a:r>
              <a:rPr lang="pt-BR" sz="1600" dirty="0" smtClean="0"/>
              <a:t>. Rio de Janeiro: Paz e Terra, 1980.</a:t>
            </a:r>
          </a:p>
          <a:p>
            <a:r>
              <a:rPr lang="pt-BR" sz="1600" dirty="0" smtClean="0"/>
              <a:t>ZABALA</a:t>
            </a:r>
            <a:r>
              <a:rPr lang="pt-BR" sz="1600" dirty="0" smtClean="0"/>
              <a:t>, </a:t>
            </a:r>
            <a:r>
              <a:rPr lang="pt-BR" sz="1600" dirty="0" err="1" smtClean="0"/>
              <a:t>Antoni</a:t>
            </a:r>
            <a:r>
              <a:rPr lang="pt-BR" sz="1600" dirty="0" smtClean="0"/>
              <a:t>. </a:t>
            </a:r>
            <a:r>
              <a:rPr lang="pt-BR" sz="1600" b="1" i="1" dirty="0" smtClean="0"/>
              <a:t>A prática educativa</a:t>
            </a:r>
            <a:r>
              <a:rPr lang="pt-BR" sz="1600" b="1" dirty="0" smtClean="0"/>
              <a:t>: como ensinar</a:t>
            </a:r>
            <a:r>
              <a:rPr lang="pt-BR" sz="1600" dirty="0" smtClean="0"/>
              <a:t>. Porto Alegre: Artes Médicas. 1998</a:t>
            </a:r>
            <a:r>
              <a:rPr lang="pt-BR" sz="1600" dirty="0" smtClean="0"/>
              <a:t>.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ubens.souza@unimes.br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 descr="1 - 76281a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929198"/>
            <a:ext cx="1571636" cy="162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88234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Bookman Old Style" pitchFamily="18" charset="0"/>
              </a:rPr>
              <a:t>As ações pedagógicas no EAD solicitam de seus alunos uma atividade dissertativa, onde o tutor avalia e há um fórum para as interações e análises de proposições. </a:t>
            </a:r>
          </a:p>
          <a:p>
            <a:pPr algn="just"/>
            <a:r>
              <a:rPr lang="pt-BR" sz="2400" dirty="0" smtClean="0">
                <a:latin typeface="Bookman Old Style" pitchFamily="18" charset="0"/>
              </a:rPr>
              <a:t>A expectativa do professor e do tutor é que essa interação resulte em quantidade de postagens, como forma de aferir a participação do aluno. Há um prazo para tais ações e esse costume se repete para diferentes componentes curriculares.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282" y="164305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Bookman Old Style" pitchFamily="18" charset="0"/>
              </a:rPr>
              <a:t>AS ATIVIDADES TEÓRICO-PRÁTICAS</a:t>
            </a:r>
            <a:endParaRPr lang="pt-BR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1643050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latin typeface="Bookman Old Style" pitchFamily="18" charset="0"/>
            </a:endParaRPr>
          </a:p>
          <a:p>
            <a:pPr algn="ctr"/>
            <a:r>
              <a:rPr lang="pt-BR" sz="20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Drª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ANA MAE BARBOSA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</a:t>
            </a:r>
          </a:p>
          <a:p>
            <a:endParaRPr lang="pt-BR" sz="2000" dirty="0" smtClean="0">
              <a:latin typeface="Bookman Old Style" pitchFamily="18" charset="0"/>
            </a:endParaRPr>
          </a:p>
          <a:p>
            <a:pPr algn="ctr"/>
            <a:r>
              <a:rPr lang="pt-BR" sz="2000" dirty="0" smtClean="0">
                <a:latin typeface="Bookman Old Style" pitchFamily="18" charset="0"/>
              </a:rPr>
              <a:t>Abordagem Triangular</a:t>
            </a:r>
          </a:p>
          <a:p>
            <a:endParaRPr lang="pt-BR" sz="2000" b="1" dirty="0" smtClean="0">
              <a:latin typeface="Bookman Old Style" pitchFamily="18" charset="0"/>
            </a:endParaRPr>
          </a:p>
          <a:p>
            <a:pPr marL="539750"/>
            <a:r>
              <a:rPr lang="pt-BR" sz="2000" b="1" dirty="0" smtClean="0">
                <a:latin typeface="Bookman Old Style" pitchFamily="18" charset="0"/>
              </a:rPr>
              <a:t>Contextualização histórica </a:t>
            </a:r>
            <a:r>
              <a:rPr lang="pt-BR" sz="2000" dirty="0" smtClean="0">
                <a:latin typeface="Bookman Old Style" pitchFamily="18" charset="0"/>
              </a:rPr>
              <a:t>(conhecer a sua contextualização histórica);</a:t>
            </a:r>
          </a:p>
          <a:p>
            <a:pPr marL="539750"/>
            <a:r>
              <a:rPr lang="pt-BR" sz="2000" b="1" dirty="0" smtClean="0">
                <a:latin typeface="Bookman Old Style" pitchFamily="18" charset="0"/>
              </a:rPr>
              <a:t>Fazer artístico </a:t>
            </a:r>
            <a:r>
              <a:rPr lang="pt-BR" sz="2000" dirty="0" smtClean="0">
                <a:latin typeface="Bookman Old Style" pitchFamily="18" charset="0"/>
              </a:rPr>
              <a:t>(fazer arte);</a:t>
            </a:r>
          </a:p>
          <a:p>
            <a:pPr marL="539750"/>
            <a:r>
              <a:rPr lang="pt-BR" sz="2000" b="1" dirty="0" smtClean="0">
                <a:latin typeface="Bookman Old Style" pitchFamily="18" charset="0"/>
              </a:rPr>
              <a:t>Apreciação artística </a:t>
            </a:r>
            <a:r>
              <a:rPr lang="pt-BR" sz="2000" dirty="0" smtClean="0">
                <a:latin typeface="Bookman Old Style" pitchFamily="18" charset="0"/>
              </a:rPr>
              <a:t>(saber ler uma obra de arte).</a:t>
            </a:r>
          </a:p>
          <a:p>
            <a:pPr marL="539750"/>
            <a:endParaRPr lang="pt-BR" sz="2000" dirty="0" smtClean="0">
              <a:latin typeface="Bookman Old Style" pitchFamily="18" charset="0"/>
            </a:endParaRPr>
          </a:p>
          <a:p>
            <a:pPr marL="90488"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ANTONI ZABALA</a:t>
            </a:r>
          </a:p>
          <a:p>
            <a:pPr marL="539750"/>
            <a:r>
              <a:rPr lang="pt-BR" sz="2000" dirty="0" smtClean="0">
                <a:latin typeface="Bookman Old Style" pitchFamily="18" charset="0"/>
              </a:rPr>
              <a:t>4 Pilares da educação</a:t>
            </a:r>
          </a:p>
          <a:p>
            <a:pPr marL="539750"/>
            <a:r>
              <a:rPr lang="pt-BR" sz="2000" dirty="0" smtClean="0">
                <a:latin typeface="Bookman Old Style" pitchFamily="18" charset="0"/>
              </a:rPr>
              <a:t>Aprender a conhecer;</a:t>
            </a:r>
          </a:p>
          <a:p>
            <a:pPr marL="539750"/>
            <a:r>
              <a:rPr lang="pt-BR" sz="2000" dirty="0" smtClean="0">
                <a:latin typeface="Bookman Old Style" pitchFamily="18" charset="0"/>
              </a:rPr>
              <a:t>Aprender a fazer;</a:t>
            </a:r>
          </a:p>
          <a:p>
            <a:pPr marL="539750"/>
            <a:r>
              <a:rPr lang="pt-BR" sz="2000" dirty="0" smtClean="0">
                <a:latin typeface="Bookman Old Style" pitchFamily="18" charset="0"/>
              </a:rPr>
              <a:t>Aprender a viver junto;</a:t>
            </a:r>
          </a:p>
          <a:p>
            <a:pPr marL="539750"/>
            <a:r>
              <a:rPr lang="pt-BR" sz="2000" dirty="0" smtClean="0">
                <a:latin typeface="Bookman Old Style" pitchFamily="18" charset="0"/>
              </a:rPr>
              <a:t>Aprender a ser.</a:t>
            </a:r>
            <a:endParaRPr lang="pt-BR" sz="2000" dirty="0">
              <a:latin typeface="Bookman Old Style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0" y="5229067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Conteúdos em categorias: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Atitudinal;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Conceitual;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Procedimental.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3139859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 perfil do licenciado em Arte e sua atuação na  educação básica</a:t>
            </a:r>
            <a:endParaRPr lang="pt-BR" sz="2400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86182" y="419166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Bookman Old Style" pitchFamily="18" charset="0"/>
              </a:rPr>
              <a:t>Formação – Modalidade EAD</a:t>
            </a:r>
            <a:endParaRPr lang="pt-BR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86182" y="312009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Bookman Old Style" pitchFamily="18" charset="0"/>
              </a:rPr>
              <a:t>Políticas Públicas</a:t>
            </a:r>
            <a:endParaRPr lang="pt-BR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5001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Desafios</a:t>
            </a:r>
            <a:endParaRPr lang="pt-B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8" y="2149019"/>
            <a:ext cx="8929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O ensino de arte na educação básica vinculam as Políticas Públicas que condicionam as práticas de ensino e ações pedagógicas, em que os docentes devem dominar saberes específicos das: Artes Visuais, Música, Teatro e Dança.</a:t>
            </a:r>
          </a:p>
          <a:p>
            <a:pPr algn="just"/>
            <a:r>
              <a:rPr lang="pt-BR" sz="2000" dirty="0" smtClean="0"/>
              <a:t>Assim, os percursos didáticos e pedagógicos deveriam gerar relações </a:t>
            </a:r>
            <a:r>
              <a:rPr lang="pt-BR" sz="2000" u="sng" dirty="0" smtClean="0"/>
              <a:t>interdisciplinares, multidisciplinares e transdisciplinares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Na realidade, vivenciamos a desconstrução de certezas diante dos fundamentos teóricos estabelecidos em cada modalidade artística.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Os saberes das artes visuais, da música, do teatro e da dança  se harmonizam quando </a:t>
            </a:r>
            <a:r>
              <a:rPr lang="pt-BR" sz="2000" u="sng" dirty="0" smtClean="0"/>
              <a:t>planejados  para a formação humana </a:t>
            </a:r>
            <a:r>
              <a:rPr lang="pt-BR" sz="2000" dirty="0" smtClean="0"/>
              <a:t>e não na polivalência de docentes das artes.</a:t>
            </a:r>
          </a:p>
          <a:p>
            <a:pPr algn="just"/>
            <a:r>
              <a:rPr lang="pt-BR" sz="2000" b="1" dirty="0" smtClean="0"/>
              <a:t>Assim, a polivalência é mecânica </a:t>
            </a:r>
            <a:r>
              <a:rPr lang="pt-BR" sz="2000" dirty="0" smtClean="0"/>
              <a:t>e sobrepõe aspectos culturais, sociais e educacionais preciosos para o cotidiano dos estudantes.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157161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Bookman Old Style" pitchFamily="18" charset="0"/>
              </a:rPr>
              <a:t>Políticas Públicas</a:t>
            </a:r>
            <a:endParaRPr lang="pt-BR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2178576"/>
            <a:ext cx="8643998" cy="389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Bookman Old Style" pitchFamily="18" charset="0"/>
              </a:rPr>
              <a:t>Os </a:t>
            </a:r>
            <a:r>
              <a:rPr lang="pt-BR" sz="2800" u="sng" dirty="0" smtClean="0">
                <a:latin typeface="Bookman Old Style" pitchFamily="18" charset="0"/>
              </a:rPr>
              <a:t>conteúdos procedimentais </a:t>
            </a:r>
            <a:r>
              <a:rPr lang="pt-BR" sz="2800" dirty="0" smtClean="0">
                <a:latin typeface="Bookman Old Style" pitchFamily="18" charset="0"/>
              </a:rPr>
              <a:t>compreendem o desenvolvimento de técnicas, observações, elaboração e execução de atividades práticas, além de tomadas de decisões. E ainda de envolver o processo ensino-aprendizagem, na elaboração do conhecimento.</a:t>
            </a:r>
            <a:endParaRPr lang="pt-BR" sz="2800" dirty="0">
              <a:latin typeface="Bookman Old Style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150017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Bookman Old Style" pitchFamily="18" charset="0"/>
              </a:rPr>
              <a:t>Formação – Modalidade EAD</a:t>
            </a:r>
            <a:endParaRPr lang="pt-BR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4857760"/>
            <a:ext cx="8929718" cy="1214446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14282" y="1714488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Bookman Old Style" pitchFamily="18" charset="0"/>
              </a:rPr>
              <a:t>ATIVIDADES PRÁTICAS</a:t>
            </a:r>
          </a:p>
          <a:p>
            <a:pPr algn="just"/>
            <a:r>
              <a:rPr lang="pt-BR" sz="2400" dirty="0" smtClean="0">
                <a:latin typeface="Bookman Old Style" pitchFamily="18" charset="0"/>
              </a:rPr>
              <a:t>Pode ser entendida, a partir de identificadores: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Bookman Old Style" pitchFamily="18" charset="0"/>
              </a:rPr>
              <a:t>referir-se a uma atuação;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Bookman Old Style" pitchFamily="18" charset="0"/>
              </a:rPr>
              <a:t>não ser uma atuação qualquer, mas ordenada;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Bookman Old Style" pitchFamily="18" charset="0"/>
              </a:rPr>
              <a:t>objetivar a conquista de metas.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Bookman Old Style" pitchFamily="18" charset="0"/>
              </a:rPr>
              <a:t>Conteúdo procedimental é provido de regras, de técnicas, de métodos, de habilidades, de estratégias, de procedimentos, entre outras coisas. 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282" y="492919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79388">
              <a:tabLst>
                <a:tab pos="90488" algn="l"/>
              </a:tabLst>
            </a:pPr>
            <a:r>
              <a:rPr lang="pt-BR" sz="2000" b="1" dirty="0" smtClean="0">
                <a:latin typeface="Bookman Old Style" pitchFamily="18" charset="0"/>
              </a:rPr>
              <a:t>“É um conjunto de ações ordenadas e com finalidade, quer dizer, dirigidas à realização de um objetivo” </a:t>
            </a:r>
          </a:p>
          <a:p>
            <a:pPr algn="r"/>
            <a:r>
              <a:rPr lang="pt-BR" sz="2000" b="1" dirty="0" smtClean="0">
                <a:latin typeface="Bookman Old Style" pitchFamily="18" charset="0"/>
              </a:rPr>
              <a:t>(ZABALA, 1999, p.10).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314" y="1928802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Streaming</a:t>
            </a:r>
          </a:p>
          <a:p>
            <a:pPr algn="just"/>
            <a:endParaRPr lang="pt-BR" sz="2000" dirty="0" smtClean="0">
              <a:latin typeface="Bookman Old Style" pitchFamily="18" charset="0"/>
            </a:endParaRPr>
          </a:p>
          <a:p>
            <a:pPr algn="just"/>
            <a:r>
              <a:rPr lang="pt-BR" sz="2000" dirty="0" smtClean="0">
                <a:latin typeface="Bookman Old Style" pitchFamily="18" charset="0"/>
              </a:rPr>
              <a:t>O streaming é uma tecnologia bem explorada em redes sociais, pois é capaz de comprimir vídeos e isso viabiliza sua transmissão ao vivo, via Internet, em velocidade surpreendente, sem a necessidade de armazenar os dados em um computador.</a:t>
            </a:r>
            <a:endParaRPr lang="pt-B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5720" y="15716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Participantes da oficina de desenho: Poéticas do desenho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54" t="15873" r="3229" b="8163"/>
          <a:stretch>
            <a:fillRect/>
          </a:stretch>
        </p:blipFill>
        <p:spPr bwMode="auto">
          <a:xfrm>
            <a:off x="0" y="1993887"/>
            <a:ext cx="9144000" cy="408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ta para a direita 3"/>
          <p:cNvSpPr/>
          <p:nvPr/>
        </p:nvSpPr>
        <p:spPr>
          <a:xfrm rot="12363967">
            <a:off x="1082293" y="6140467"/>
            <a:ext cx="71438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538</Words>
  <Application>Microsoft Office PowerPoint</Application>
  <PresentationFormat>Apresentação na tela (4:3)</PresentationFormat>
  <Paragraphs>75</Paragraphs>
  <Slides>16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Rubens</cp:lastModifiedBy>
  <cp:revision>33</cp:revision>
  <dcterms:created xsi:type="dcterms:W3CDTF">2014-07-31T15:12:21Z</dcterms:created>
  <dcterms:modified xsi:type="dcterms:W3CDTF">2018-10-05T12:45:43Z</dcterms:modified>
</cp:coreProperties>
</file>