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7" r:id="rId2"/>
    <p:sldId id="283" r:id="rId3"/>
    <p:sldId id="278" r:id="rId4"/>
    <p:sldId id="315" r:id="rId5"/>
    <p:sldId id="316" r:id="rId6"/>
    <p:sldId id="321" r:id="rId7"/>
    <p:sldId id="328" r:id="rId8"/>
    <p:sldId id="329" r:id="rId9"/>
    <p:sldId id="330" r:id="rId10"/>
    <p:sldId id="331" r:id="rId11"/>
    <p:sldId id="337" r:id="rId12"/>
    <p:sldId id="332" r:id="rId13"/>
    <p:sldId id="333" r:id="rId14"/>
    <p:sldId id="338" r:id="rId15"/>
    <p:sldId id="339" r:id="rId16"/>
    <p:sldId id="340" r:id="rId17"/>
    <p:sldId id="335" r:id="rId18"/>
    <p:sldId id="336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dilson\Downloads\gr&#225;ficos%20%20para%20artigo%20da%20AB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Desempenho dos estudantes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Antes Uso OA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9702276707530646E-2"/>
                  <c:y val="-7.1301247771836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15-4811-B46C-7D1989C980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'[gráficos  para artigo da ABED.xlsx]Planilha1'!$D$4:$D$9</c:f>
              <c:numCache>
                <c:formatCode>0.0%</c:formatCode>
                <c:ptCount val="6"/>
                <c:pt idx="0">
                  <c:v>0</c:v>
                </c:pt>
                <c:pt idx="1">
                  <c:v>0.625</c:v>
                </c:pt>
                <c:pt idx="2">
                  <c:v>0.875</c:v>
                </c:pt>
                <c:pt idx="3">
                  <c:v>0.5</c:v>
                </c:pt>
                <c:pt idx="4">
                  <c:v>0.375</c:v>
                </c:pt>
                <c:pt idx="5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15-4811-B46C-7D1989C98002}"/>
            </c:ext>
          </c:extLst>
        </c:ser>
        <c:ser>
          <c:idx val="1"/>
          <c:order val="1"/>
          <c:tx>
            <c:v>Pós Uso OA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'[gráficos  para artigo da ABED.xlsx]Planilha1'!$E$4:$E$9</c:f>
              <c:numCache>
                <c:formatCode>0.0%</c:formatCode>
                <c:ptCount val="6"/>
                <c:pt idx="0">
                  <c:v>0.75</c:v>
                </c:pt>
                <c:pt idx="1">
                  <c:v>1</c:v>
                </c:pt>
                <c:pt idx="2">
                  <c:v>0.875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15-4811-B46C-7D1989C980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7231792"/>
        <c:axId val="307234032"/>
      </c:barChart>
      <c:catAx>
        <c:axId val="3072317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7234032"/>
        <c:crosses val="autoZero"/>
        <c:auto val="1"/>
        <c:lblAlgn val="ctr"/>
        <c:lblOffset val="100"/>
        <c:noMultiLvlLbl val="0"/>
      </c:catAx>
      <c:valAx>
        <c:axId val="3072340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723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539BD-5D40-489A-A346-0FC8230CFAEE}" type="datetimeFigureOut">
              <a:rPr lang="pt-BR" smtClean="0"/>
              <a:t>30/09/2018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CA0EA-3197-498B-8906-25BF17428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50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CA0EA-3197-498B-8906-25BF17428A4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593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CA0EA-3197-498B-8906-25BF17428A4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628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CA0EA-3197-498B-8906-25BF17428A4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228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30/09/2018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38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30/09/2018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87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30/09/2018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132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336CA0A-8440-4CE4-B9AC-DBC9EF91B9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3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0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30/09/2018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77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30/09/2018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30/09/2018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8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30/09/2018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11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30/09/2018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76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30/09/2018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43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30/09/2018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86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30/09/2018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73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62163-D964-4533-A077-82F3DBEC00A3}" type="datetimeFigureOut">
              <a:rPr lang="pt-BR" smtClean="0"/>
              <a:t>30/09/2018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2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27C67DB-6584-47AC-834D-0546BED8E68E}"/>
              </a:ext>
            </a:extLst>
          </p:cNvPr>
          <p:cNvSpPr txBox="1"/>
          <p:nvPr/>
        </p:nvSpPr>
        <p:spPr>
          <a:xfrm>
            <a:off x="323528" y="1771996"/>
            <a:ext cx="8654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OBJETO DE APRENDIZAGEM PARA APOIO AO  PROCESSO ENSINO-APRENDIZAGEM DA TAXONOMIA NANDA</a:t>
            </a:r>
            <a:endParaRPr lang="pt-BR" sz="28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D2EF409-AADF-4960-AEBD-2FD892C43260}"/>
              </a:ext>
            </a:extLst>
          </p:cNvPr>
          <p:cNvSpPr txBox="1"/>
          <p:nvPr/>
        </p:nvSpPr>
        <p:spPr>
          <a:xfrm>
            <a:off x="971600" y="3628181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/>
              <a:t>Anicésia</a:t>
            </a:r>
            <a:r>
              <a:rPr lang="pt-BR" sz="2800" dirty="0"/>
              <a:t> Cecília </a:t>
            </a:r>
            <a:r>
              <a:rPr lang="pt-BR" sz="2800" dirty="0" err="1"/>
              <a:t>Gotardi</a:t>
            </a:r>
            <a:r>
              <a:rPr lang="pt-BR" sz="2800" dirty="0"/>
              <a:t> </a:t>
            </a:r>
            <a:r>
              <a:rPr lang="pt-BR" sz="2800" dirty="0" err="1"/>
              <a:t>Ludovino</a:t>
            </a:r>
            <a:r>
              <a:rPr lang="pt-BR" sz="2800" dirty="0"/>
              <a:t>; Leonardo </a:t>
            </a:r>
            <a:r>
              <a:rPr lang="pt-BR" sz="2800" dirty="0" err="1"/>
              <a:t>Feriato</a:t>
            </a:r>
            <a:r>
              <a:rPr lang="pt-BR" sz="2800" dirty="0"/>
              <a:t> Moreira; Silvia </a:t>
            </a:r>
            <a:r>
              <a:rPr lang="pt-BR" sz="2800" dirty="0" err="1"/>
              <a:t>Sidnéia</a:t>
            </a:r>
            <a:r>
              <a:rPr lang="pt-BR" sz="2800" dirty="0"/>
              <a:t> da Silva; </a:t>
            </a:r>
            <a:r>
              <a:rPr lang="pt-BR" sz="2800" b="1" dirty="0"/>
              <a:t>Edilson Carlos </a:t>
            </a:r>
            <a:r>
              <a:rPr lang="pt-BR" sz="2800" b="1" dirty="0" err="1"/>
              <a:t>Caritá</a:t>
            </a:r>
            <a:endParaRPr lang="pt-BR" sz="28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DCBE2C8-E853-4D55-95EC-362B29663E5F}"/>
              </a:ext>
            </a:extLst>
          </p:cNvPr>
          <p:cNvSpPr txBox="1"/>
          <p:nvPr/>
        </p:nvSpPr>
        <p:spPr>
          <a:xfrm>
            <a:off x="1187624" y="609329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Outubro/2018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6548B93-3861-4720-A5E3-4883F8E5C2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93296"/>
            <a:ext cx="130923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44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397100B-C824-42A5-8346-A4FCA9652208}"/>
              </a:ext>
            </a:extLst>
          </p:cNvPr>
          <p:cNvSpPr txBox="1"/>
          <p:nvPr/>
        </p:nvSpPr>
        <p:spPr>
          <a:xfrm>
            <a:off x="287524" y="1484784"/>
            <a:ext cx="8604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RESULTADOS</a:t>
            </a:r>
          </a:p>
        </p:txBody>
      </p:sp>
      <p:pic>
        <p:nvPicPr>
          <p:cNvPr id="1026" name="Imagem 2" descr="app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40019"/>
            <a:ext cx="2798956" cy="460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 descr="D:\Usuario\Desktop\ABED\app\app 1.PNG">
            <a:extLst>
              <a:ext uri="{FF2B5EF4-FFF2-40B4-BE49-F238E27FC236}">
                <a16:creationId xmlns:a16="http://schemas.microsoft.com/office/drawing/2014/main" id="{946461C3-9882-4551-8F7F-71F006DEE16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136591"/>
            <a:ext cx="2664295" cy="4601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5735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397100B-C824-42A5-8346-A4FCA9652208}"/>
              </a:ext>
            </a:extLst>
          </p:cNvPr>
          <p:cNvSpPr txBox="1"/>
          <p:nvPr/>
        </p:nvSpPr>
        <p:spPr>
          <a:xfrm>
            <a:off x="287524" y="1484784"/>
            <a:ext cx="8604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RESULTADOS</a:t>
            </a:r>
          </a:p>
        </p:txBody>
      </p:sp>
      <p:pic>
        <p:nvPicPr>
          <p:cNvPr id="7" name="Imagem 6" descr="D:\Usuario\Desktop\ABED\app\app 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93489"/>
            <a:ext cx="2952328" cy="4647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D:\Usuario\Desktop\ABED\app\app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59228"/>
            <a:ext cx="2592288" cy="4682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6047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397100B-C824-42A5-8346-A4FCA9652208}"/>
              </a:ext>
            </a:extLst>
          </p:cNvPr>
          <p:cNvSpPr txBox="1"/>
          <p:nvPr/>
        </p:nvSpPr>
        <p:spPr>
          <a:xfrm>
            <a:off x="267855" y="1487055"/>
            <a:ext cx="8624625" cy="582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RESULTADOS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36635" y="2006388"/>
            <a:ext cx="8624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49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Gráfico 1 – Comparativo do antes e após uso do OA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342D9FA-BB5A-4B97-B046-8C3C9D204E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3626164"/>
              </p:ext>
            </p:extLst>
          </p:nvPr>
        </p:nvGraphicFramePr>
        <p:xfrm>
          <a:off x="339863" y="2582198"/>
          <a:ext cx="8336593" cy="4087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7027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7092" y="2069559"/>
            <a:ext cx="84806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ea typeface="Arial" panose="020B0604020202020204" pitchFamily="34" charset="0"/>
              </a:rPr>
              <a:t>Antes: média de acertos 45,83% ± 29,23%;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000000"/>
              </a:solidFill>
              <a:ea typeface="Arial" panose="020B0604020202020204" pitchFamily="34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ea typeface="Arial" panose="020B0604020202020204" pitchFamily="34" charset="0"/>
              </a:rPr>
              <a:t>Após: média de acertos 93,75% ± 10,46%;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000000"/>
              </a:solidFill>
              <a:ea typeface="Arial" panose="020B0604020202020204" pitchFamily="34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ea typeface="Arial" panose="020B0604020202020204" pitchFamily="34" charset="0"/>
              </a:rPr>
              <a:t>Teste t: p-</a:t>
            </a:r>
            <a:r>
              <a:rPr lang="pt-BR" sz="2800" dirty="0" err="1">
                <a:solidFill>
                  <a:srgbClr val="000000"/>
                </a:solidFill>
                <a:ea typeface="Arial" panose="020B0604020202020204" pitchFamily="34" charset="0"/>
              </a:rPr>
              <a:t>value</a:t>
            </a:r>
            <a:r>
              <a:rPr lang="pt-BR" sz="2800" dirty="0">
                <a:solidFill>
                  <a:srgbClr val="000000"/>
                </a:solidFill>
                <a:ea typeface="Arial" panose="020B0604020202020204" pitchFamily="34" charset="0"/>
              </a:rPr>
              <a:t> de 0,05 = 0,0046 (0,46%), permitindo rejeitar a hipótese nula, pois o resultado indica que as médias das duas avaliações não são iguais estatisticamente.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397100B-C824-42A5-8346-A4FCA9652208}"/>
              </a:ext>
            </a:extLst>
          </p:cNvPr>
          <p:cNvSpPr txBox="1"/>
          <p:nvPr/>
        </p:nvSpPr>
        <p:spPr>
          <a:xfrm>
            <a:off x="267855" y="1487055"/>
            <a:ext cx="8624625" cy="582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047048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7092" y="2069559"/>
            <a:ext cx="848060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ea typeface="Arial" panose="020B0604020202020204" pitchFamily="34" charset="0"/>
              </a:rPr>
              <a:t>Você teve alguma dificuldade em usar o OA?</a:t>
            </a:r>
            <a:r>
              <a:rPr lang="pt-BR" sz="2800" dirty="0">
                <a:solidFill>
                  <a:srgbClr val="000000"/>
                </a:solidFill>
                <a:ea typeface="Arial" panose="020B0604020202020204" pitchFamily="34" charset="0"/>
              </a:rPr>
              <a:t>: interfaces compreensíveis para 83,33%.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000000"/>
              </a:solidFill>
              <a:ea typeface="Arial" panose="020B0604020202020204" pitchFamily="34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ea typeface="Arial" panose="020B0604020202020204" pitchFamily="34" charset="0"/>
              </a:rPr>
              <a:t>Depois de utilizar o OA você teve dificuldade de resolver o estudo de caso proposto?</a:t>
            </a:r>
            <a:r>
              <a:rPr lang="pt-BR" sz="2800" dirty="0">
                <a:solidFill>
                  <a:srgbClr val="000000"/>
                </a:solidFill>
                <a:ea typeface="Arial" panose="020B0604020202020204" pitchFamily="34" charset="0"/>
              </a:rPr>
              <a:t>: o OA contribuiu no processo ensino-aprendizagem.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000000"/>
              </a:solidFill>
              <a:ea typeface="Arial" panose="020B0604020202020204" pitchFamily="34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ea typeface="Arial" panose="020B0604020202020204" pitchFamily="34" charset="0"/>
              </a:rPr>
              <a:t>O OA pode contribuir para sua aprendizagem em relação ao diagnóstico de enfermagem?</a:t>
            </a:r>
            <a:r>
              <a:rPr lang="pt-BR" sz="2800" dirty="0">
                <a:solidFill>
                  <a:srgbClr val="000000"/>
                </a:solidFill>
                <a:ea typeface="Arial" panose="020B0604020202020204" pitchFamily="34" charset="0"/>
              </a:rPr>
              <a:t>: unanimidade que o OA foi importante no processo ensino-aprendizagem.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397100B-C824-42A5-8346-A4FCA9652208}"/>
              </a:ext>
            </a:extLst>
          </p:cNvPr>
          <p:cNvSpPr txBox="1"/>
          <p:nvPr/>
        </p:nvSpPr>
        <p:spPr>
          <a:xfrm>
            <a:off x="267855" y="1487055"/>
            <a:ext cx="8624625" cy="582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3578754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7092" y="2069559"/>
            <a:ext cx="84806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ea typeface="Arial" panose="020B0604020202020204" pitchFamily="34" charset="0"/>
              </a:rPr>
              <a:t>Você acha importante o uso da tecnologia da informação e comunicação na área da enfermagem?</a:t>
            </a:r>
            <a:r>
              <a:rPr lang="pt-BR" sz="2800" dirty="0">
                <a:solidFill>
                  <a:srgbClr val="000000"/>
                </a:solidFill>
                <a:ea typeface="Arial" panose="020B0604020202020204" pitchFamily="34" charset="0"/>
              </a:rPr>
              <a:t>: 100% assinalaram como concordo totalmente.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000000"/>
              </a:solidFill>
              <a:ea typeface="Arial" panose="020B0604020202020204" pitchFamily="34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ea typeface="Arial" panose="020B0604020202020204" pitchFamily="34" charset="0"/>
              </a:rPr>
              <a:t>Como você avalia a interação com o OA (acessar as informações)?</a:t>
            </a:r>
            <a:r>
              <a:rPr lang="pt-BR" sz="2800" dirty="0">
                <a:solidFill>
                  <a:srgbClr val="000000"/>
                </a:solidFill>
                <a:ea typeface="Arial" panose="020B0604020202020204" pitchFamily="34" charset="0"/>
              </a:rPr>
              <a:t>: a maioria compreendeu a aplicabilidade do app como um recurso didático-pedagógico.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397100B-C824-42A5-8346-A4FCA9652208}"/>
              </a:ext>
            </a:extLst>
          </p:cNvPr>
          <p:cNvSpPr txBox="1"/>
          <p:nvPr/>
        </p:nvSpPr>
        <p:spPr>
          <a:xfrm>
            <a:off x="267855" y="1487055"/>
            <a:ext cx="8624625" cy="582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370652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7092" y="2069559"/>
            <a:ext cx="848060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ea typeface="Arial" panose="020B0604020202020204" pitchFamily="34" charset="0"/>
              </a:rPr>
              <a:t>Como você avalia o conteúdo do OA?</a:t>
            </a:r>
            <a:r>
              <a:rPr lang="pt-BR" sz="2800" dirty="0">
                <a:solidFill>
                  <a:srgbClr val="000000"/>
                </a:solidFill>
                <a:ea typeface="Arial" panose="020B0604020202020204" pitchFamily="34" charset="0"/>
              </a:rPr>
              <a:t>: 100% responderam que o conteúdo é de fácil acesso e muito didático.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000000"/>
              </a:solidFill>
              <a:ea typeface="Arial" panose="020B0604020202020204" pitchFamily="34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ea typeface="Arial" panose="020B0604020202020204" pitchFamily="34" charset="0"/>
              </a:rPr>
              <a:t>Como você avalia a sua familiaridade com o OA?</a:t>
            </a:r>
            <a:r>
              <a:rPr lang="pt-BR" sz="2800" dirty="0">
                <a:solidFill>
                  <a:srgbClr val="000000"/>
                </a:solidFill>
                <a:ea typeface="Arial" panose="020B0604020202020204" pitchFamily="34" charset="0"/>
              </a:rPr>
              <a:t>: maioria demonstrou facilidade em utilizar a TIC no processo ensino-aprendizagem.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397100B-C824-42A5-8346-A4FCA9652208}"/>
              </a:ext>
            </a:extLst>
          </p:cNvPr>
          <p:cNvSpPr txBox="1"/>
          <p:nvPr/>
        </p:nvSpPr>
        <p:spPr>
          <a:xfrm>
            <a:off x="267855" y="1487055"/>
            <a:ext cx="8624625" cy="582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3241503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397100B-C824-42A5-8346-A4FCA9652208}"/>
              </a:ext>
            </a:extLst>
          </p:cNvPr>
          <p:cNvSpPr txBox="1"/>
          <p:nvPr/>
        </p:nvSpPr>
        <p:spPr>
          <a:xfrm>
            <a:off x="287524" y="1484784"/>
            <a:ext cx="8604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CONSIDERAÇÕES FINAIS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87524" y="2204864"/>
            <a:ext cx="86049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ea typeface="Times New Roman" panose="02020603050405020304" pitchFamily="18" charset="0"/>
              </a:rPr>
              <a:t>Avaliação positiva do OA pelos estudantes de enfermagem;</a:t>
            </a:r>
          </a:p>
          <a:p>
            <a:pPr marL="285750" indent="-285750" algn="just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ea typeface="Times New Roman" panose="02020603050405020304" pitchFamily="18" charset="0"/>
              </a:rPr>
              <a:t>Possível adoção do OA como recurso didático-pedagógico nos cursos de graduação em Enfermagem nas modalidades presencial, educação a distância ou híbrido;</a:t>
            </a:r>
          </a:p>
          <a:p>
            <a:pPr marL="285750" indent="-285750" algn="just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ea typeface="Times New Roman" panose="02020603050405020304" pitchFamily="18" charset="0"/>
              </a:rPr>
              <a:t>Corroboração  para a motivação dos alunos e;</a:t>
            </a:r>
          </a:p>
          <a:p>
            <a:pPr marL="285750" indent="-285750" algn="just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ea typeface="Times New Roman" panose="02020603050405020304" pitchFamily="18" charset="0"/>
              </a:rPr>
              <a:t>Apoio para o desenvolvimento cognitivo para a competência referente à realização da assistência de enfermagem. </a:t>
            </a:r>
          </a:p>
        </p:txBody>
      </p:sp>
    </p:spTree>
    <p:extLst>
      <p:ext uri="{BB962C8B-B14F-4D97-AF65-F5344CB8AC3E}">
        <p14:creationId xmlns:p14="http://schemas.microsoft.com/office/powerpoint/2010/main" val="1561899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B3C85A2-BDAC-4C09-B7F4-17BBCEFF800F}"/>
              </a:ext>
            </a:extLst>
          </p:cNvPr>
          <p:cNvSpPr txBox="1"/>
          <p:nvPr/>
        </p:nvSpPr>
        <p:spPr>
          <a:xfrm>
            <a:off x="269522" y="2708920"/>
            <a:ext cx="86049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OBRIGADO!</a:t>
            </a:r>
          </a:p>
          <a:p>
            <a:pPr algn="ctr"/>
            <a:endParaRPr lang="pt-BR" sz="4000" dirty="0"/>
          </a:p>
          <a:p>
            <a:pPr algn="ctr"/>
            <a:endParaRPr lang="pt-BR" sz="4000" dirty="0"/>
          </a:p>
          <a:p>
            <a:pPr algn="ctr"/>
            <a:r>
              <a:rPr lang="pt-BR" sz="2000" dirty="0"/>
              <a:t>Contato: ecarita@unaerp.br</a:t>
            </a:r>
          </a:p>
          <a:p>
            <a:pPr algn="ctr"/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406487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D2EF409-AADF-4960-AEBD-2FD892C43260}"/>
              </a:ext>
            </a:extLst>
          </p:cNvPr>
          <p:cNvSpPr txBox="1"/>
          <p:nvPr/>
        </p:nvSpPr>
        <p:spPr>
          <a:xfrm>
            <a:off x="4139952" y="5068341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i="1" dirty="0"/>
              <a:t>North American </a:t>
            </a:r>
            <a:r>
              <a:rPr lang="pt-BR" sz="2800" i="1" dirty="0" err="1"/>
              <a:t>Nursing</a:t>
            </a:r>
            <a:r>
              <a:rPr lang="pt-BR" sz="2800" i="1" dirty="0"/>
              <a:t> </a:t>
            </a:r>
            <a:r>
              <a:rPr lang="pt-BR" sz="2800" i="1" dirty="0" err="1"/>
              <a:t>Diagnosis</a:t>
            </a:r>
            <a:r>
              <a:rPr lang="pt-BR" sz="2800" i="1" dirty="0"/>
              <a:t> </a:t>
            </a:r>
            <a:r>
              <a:rPr lang="pt-BR" sz="2800" i="1" dirty="0" err="1"/>
              <a:t>Association</a:t>
            </a:r>
            <a:r>
              <a:rPr lang="pt-BR" sz="2800" dirty="0"/>
              <a:t> (NANDA)</a:t>
            </a:r>
            <a:endParaRPr lang="pt-BR" sz="28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397100B-C824-42A5-8346-A4FCA9652208}"/>
              </a:ext>
            </a:extLst>
          </p:cNvPr>
          <p:cNvSpPr txBox="1"/>
          <p:nvPr/>
        </p:nvSpPr>
        <p:spPr>
          <a:xfrm>
            <a:off x="287524" y="1484784"/>
            <a:ext cx="8604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INTRODUÇÃO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6A2C2E3-5CE7-4289-B8C0-232870E3B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50" y="2570453"/>
            <a:ext cx="2343894" cy="222669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3FB7721-040B-49EF-83C7-CBD5D8D11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01" b="-2043"/>
          <a:stretch/>
        </p:blipFill>
        <p:spPr>
          <a:xfrm>
            <a:off x="755577" y="2348880"/>
            <a:ext cx="2919958" cy="399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397100B-C824-42A5-8346-A4FCA9652208}"/>
              </a:ext>
            </a:extLst>
          </p:cNvPr>
          <p:cNvSpPr txBox="1"/>
          <p:nvPr/>
        </p:nvSpPr>
        <p:spPr>
          <a:xfrm>
            <a:off x="287524" y="1484784"/>
            <a:ext cx="8604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INTRODUÇÃO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6577128-1F9E-4313-A0FE-1BD52D233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76872"/>
            <a:ext cx="417646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5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397100B-C824-42A5-8346-A4FCA9652208}"/>
              </a:ext>
            </a:extLst>
          </p:cNvPr>
          <p:cNvSpPr txBox="1"/>
          <p:nvPr/>
        </p:nvSpPr>
        <p:spPr>
          <a:xfrm>
            <a:off x="287524" y="1484784"/>
            <a:ext cx="8604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OBJETIVO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B3C85A2-BDAC-4C09-B7F4-17BBCEFF800F}"/>
              </a:ext>
            </a:extLst>
          </p:cNvPr>
          <p:cNvSpPr txBox="1"/>
          <p:nvPr/>
        </p:nvSpPr>
        <p:spPr>
          <a:xfrm>
            <a:off x="287524" y="2348880"/>
            <a:ext cx="86049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Apresentar o desenvolvimento de um Objeto de Aprendizagem para apoiar o processo ensino-aprendizagem de graduandos de enfermagem em relação a Assistência de Enfermagem por meio da Taxonomia </a:t>
            </a:r>
            <a:r>
              <a:rPr lang="pt-BR" sz="2800" i="1" dirty="0"/>
              <a:t>North American </a:t>
            </a:r>
            <a:r>
              <a:rPr lang="pt-BR" sz="2800" i="1" dirty="0" err="1"/>
              <a:t>Nursing</a:t>
            </a:r>
            <a:r>
              <a:rPr lang="pt-BR" sz="2800" i="1" dirty="0"/>
              <a:t> </a:t>
            </a:r>
            <a:r>
              <a:rPr lang="pt-BR" sz="2800" i="1" dirty="0" err="1"/>
              <a:t>Diagnosis</a:t>
            </a:r>
            <a:r>
              <a:rPr lang="pt-BR" sz="2800" i="1" dirty="0"/>
              <a:t> </a:t>
            </a:r>
            <a:r>
              <a:rPr lang="pt-BR" sz="2800" i="1" dirty="0" err="1"/>
              <a:t>Association</a:t>
            </a:r>
            <a:r>
              <a:rPr lang="pt-BR" sz="2800" dirty="0"/>
              <a:t> (NANDA).</a:t>
            </a:r>
          </a:p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16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397100B-C824-42A5-8346-A4FCA9652208}"/>
              </a:ext>
            </a:extLst>
          </p:cNvPr>
          <p:cNvSpPr txBox="1"/>
          <p:nvPr/>
        </p:nvSpPr>
        <p:spPr>
          <a:xfrm>
            <a:off x="179512" y="1412776"/>
            <a:ext cx="858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MATERIAIS E MÉTODOS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5536" y="1997551"/>
            <a:ext cx="84436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ea typeface="Arial" panose="020B0604020202020204" pitchFamily="34" charset="0"/>
              </a:rPr>
              <a:t>Trata-se de um estudo exploratório-descritivo com abordagem quantitativa.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Ambiente de desenvolvimento </a:t>
            </a:r>
            <a:r>
              <a:rPr lang="pt-BR" sz="2800" i="1" dirty="0"/>
              <a:t>Android Studio</a:t>
            </a:r>
            <a:r>
              <a:rPr lang="pt-BR" sz="2800" dirty="0"/>
              <a:t> versão 3.0.1 (SDK) do </a:t>
            </a:r>
            <a:r>
              <a:rPr lang="pt-BR" sz="2800" i="1" dirty="0"/>
              <a:t>Android.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Sistema operacional</a:t>
            </a:r>
            <a:r>
              <a:rPr lang="pt-BR" sz="2800" i="1" dirty="0"/>
              <a:t> Android </a:t>
            </a:r>
            <a:r>
              <a:rPr lang="pt-BR" sz="2800" dirty="0"/>
              <a:t>na versão 4.4</a:t>
            </a:r>
            <a:r>
              <a:rPr lang="pt-BR" sz="2800" i="1" dirty="0"/>
              <a:t> (Android KitKat®)</a:t>
            </a:r>
            <a:r>
              <a:rPr lang="pt-BR" sz="2800" dirty="0"/>
              <a:t> ou superior.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886486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397100B-C824-42A5-8346-A4FCA9652208}"/>
              </a:ext>
            </a:extLst>
          </p:cNvPr>
          <p:cNvSpPr txBox="1"/>
          <p:nvPr/>
        </p:nvSpPr>
        <p:spPr>
          <a:xfrm>
            <a:off x="179512" y="1412776"/>
            <a:ext cx="858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MATERIAIS E MÉTODOS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467544" y="2276872"/>
            <a:ext cx="84436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Recebe dados contidos no banco de dados por meio de um </a:t>
            </a:r>
            <a:r>
              <a:rPr lang="pt-BR" sz="2800" i="1" dirty="0"/>
              <a:t>web </a:t>
            </a:r>
            <a:r>
              <a:rPr lang="pt-BR" sz="2800" i="1" dirty="0" err="1"/>
              <a:t>service</a:t>
            </a:r>
            <a:r>
              <a:rPr lang="pt-BR" sz="2800" dirty="0"/>
              <a:t>, contudo, para que isso ocorra, o </a:t>
            </a:r>
            <a:r>
              <a:rPr lang="pt-BR" sz="2800" i="1" dirty="0"/>
              <a:t>app</a:t>
            </a:r>
            <a:r>
              <a:rPr lang="pt-BR" sz="2800" dirty="0"/>
              <a:t> deve estar conectado à Internet. </a:t>
            </a:r>
          </a:p>
          <a:p>
            <a:pPr algn="just"/>
            <a:endParaRPr lang="pt-B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Banco de Dados: </a:t>
            </a:r>
            <a:r>
              <a:rPr lang="pt-BR" sz="2800" i="1" dirty="0"/>
              <a:t>Real-Time </a:t>
            </a:r>
            <a:r>
              <a:rPr lang="pt-BR" sz="2800" i="1" dirty="0" err="1"/>
              <a:t>Database</a:t>
            </a:r>
            <a:r>
              <a:rPr lang="pt-BR" sz="2800" dirty="0"/>
              <a:t> versão 13.0 da plataforma de </a:t>
            </a:r>
            <a:r>
              <a:rPr lang="pt-BR" sz="2800" i="1" dirty="0"/>
              <a:t>web </a:t>
            </a:r>
            <a:r>
              <a:rPr lang="pt-BR" sz="2800" i="1" dirty="0" err="1"/>
              <a:t>service</a:t>
            </a:r>
            <a:r>
              <a:rPr lang="pt-BR" sz="2800" dirty="0"/>
              <a:t> </a:t>
            </a:r>
            <a:r>
              <a:rPr lang="pt-BR" sz="2800" i="1" dirty="0" err="1"/>
              <a:t>Firebase</a:t>
            </a:r>
            <a:r>
              <a:rPr lang="pt-BR" sz="2800" dirty="0"/>
              <a:t> versão 13.0 da empresa Google.</a:t>
            </a:r>
          </a:p>
        </p:txBody>
      </p:sp>
    </p:spTree>
    <p:extLst>
      <p:ext uri="{BB962C8B-B14F-4D97-AF65-F5344CB8AC3E}">
        <p14:creationId xmlns:p14="http://schemas.microsoft.com/office/powerpoint/2010/main" val="144580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397100B-C824-42A5-8346-A4FCA9652208}"/>
              </a:ext>
            </a:extLst>
          </p:cNvPr>
          <p:cNvSpPr txBox="1"/>
          <p:nvPr/>
        </p:nvSpPr>
        <p:spPr>
          <a:xfrm>
            <a:off x="179512" y="1412776"/>
            <a:ext cx="858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MATERIAIS E MÉTODOS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FDD8922-0670-4AC7-8ED6-1C5046202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3" y="2996952"/>
            <a:ext cx="798808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9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397100B-C824-42A5-8346-A4FCA9652208}"/>
              </a:ext>
            </a:extLst>
          </p:cNvPr>
          <p:cNvSpPr txBox="1"/>
          <p:nvPr/>
        </p:nvSpPr>
        <p:spPr>
          <a:xfrm>
            <a:off x="179512" y="1412776"/>
            <a:ext cx="858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MATERIAIS E MÉTODOS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76808" y="2348880"/>
            <a:ext cx="83903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ea typeface="Arial" panose="020B0604020202020204" pitchFamily="34" charset="0"/>
              </a:rPr>
              <a:t>Contém informações sobre o diagnóstico de enfermagem da Taxonomia NANDA.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000000"/>
              </a:solidFill>
              <a:ea typeface="Arial" panose="020B0604020202020204" pitchFamily="34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ea typeface="Arial" panose="020B0604020202020204" pitchFamily="34" charset="0"/>
              </a:rPr>
              <a:t>Permite realizar consultas aos diagnósticos de enfermagem cadastrados utilizando como palavras-chave o código, o título ou as características definidoras do diagnóstico.</a:t>
            </a:r>
          </a:p>
        </p:txBody>
      </p:sp>
    </p:spTree>
    <p:extLst>
      <p:ext uri="{BB962C8B-B14F-4D97-AF65-F5344CB8AC3E}">
        <p14:creationId xmlns:p14="http://schemas.microsoft.com/office/powerpoint/2010/main" val="68394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397100B-C824-42A5-8346-A4FCA9652208}"/>
              </a:ext>
            </a:extLst>
          </p:cNvPr>
          <p:cNvSpPr txBox="1"/>
          <p:nvPr/>
        </p:nvSpPr>
        <p:spPr>
          <a:xfrm>
            <a:off x="179512" y="1412776"/>
            <a:ext cx="858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MATERIAIS E MÉTODOS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536" y="1997551"/>
            <a:ext cx="84436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Validação do OA - amostra de 06 graduandos em enfermagem de uma Instituição de Ensino Superior privada mineira.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Realização de estudo de caso antes e depois do uso OA.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Instrumento estruturado com alternativas pré-definidas, com o objetivo de avaliar e apresentar subsídios para o aprimoramento do OA.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Dados analisados com o Excel 2016 e apresentados por meio de métricas de estatística descritiva.</a:t>
            </a:r>
          </a:p>
        </p:txBody>
      </p:sp>
    </p:spTree>
    <p:extLst>
      <p:ext uri="{BB962C8B-B14F-4D97-AF65-F5344CB8AC3E}">
        <p14:creationId xmlns:p14="http://schemas.microsoft.com/office/powerpoint/2010/main" val="32552818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3065</TotalTime>
  <Words>573</Words>
  <Application>Microsoft Office PowerPoint</Application>
  <PresentationFormat>Apresentação na tela (4:3)</PresentationFormat>
  <Paragraphs>66</Paragraphs>
  <Slides>18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Dragon</dc:creator>
  <cp:lastModifiedBy>edilson</cp:lastModifiedBy>
  <cp:revision>46</cp:revision>
  <dcterms:created xsi:type="dcterms:W3CDTF">2014-07-31T15:12:21Z</dcterms:created>
  <dcterms:modified xsi:type="dcterms:W3CDTF">2018-09-30T22:23:05Z</dcterms:modified>
</cp:coreProperties>
</file>