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59" r:id="rId4"/>
    <p:sldId id="273" r:id="rId5"/>
    <p:sldId id="274" r:id="rId6"/>
    <p:sldId id="276" r:id="rId7"/>
    <p:sldId id="260" r:id="rId8"/>
    <p:sldId id="262" r:id="rId9"/>
    <p:sldId id="275" r:id="rId10"/>
    <p:sldId id="263" r:id="rId11"/>
    <p:sldId id="261" r:id="rId12"/>
    <p:sldId id="264" r:id="rId13"/>
    <p:sldId id="265" r:id="rId14"/>
    <p:sldId id="267" r:id="rId15"/>
    <p:sldId id="269" r:id="rId16"/>
    <p:sldId id="266" r:id="rId17"/>
    <p:sldId id="268" r:id="rId18"/>
    <p:sldId id="270" r:id="rId19"/>
    <p:sldId id="277" r:id="rId20"/>
    <p:sldId id="271" r:id="rId21"/>
    <p:sldId id="278" r:id="rId22"/>
    <p:sldId id="280" r:id="rId23"/>
    <p:sldId id="281" r:id="rId24"/>
    <p:sldId id="279" r:id="rId25"/>
    <p:sldId id="282" r:id="rId26"/>
    <p:sldId id="25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C9C54-B185-4C64-A787-EE33C5B1ED05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F1C8-3F5E-4B7A-9CE1-954C18FAE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93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66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40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39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63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66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882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18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91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91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54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4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54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13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055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55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321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47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60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64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6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42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06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6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F1C8-3F5E-4B7A-9CE1-954C18FAE1B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34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69714B2-7A4B-43C1-B7E0-DBF9A64B8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5CE1AA8-F0FA-492A-97C9-F3EA6BE356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cpr.br/wp-content/uploads/2017/10/ensino-hibrido_uma-inovacaodisruptiv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2.eca.usp.br/moran/wp-content/uploads/2013/12/mudando_mora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-37194" y="2044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59345EA-91A5-46AB-BA5B-EB2D9B70E04A}"/>
              </a:ext>
            </a:extLst>
          </p:cNvPr>
          <p:cNvSpPr/>
          <p:nvPr/>
        </p:nvSpPr>
        <p:spPr>
          <a:xfrm>
            <a:off x="2680454" y="4345649"/>
            <a:ext cx="3783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Luciano Fernandes</a:t>
            </a:r>
          </a:p>
          <a:p>
            <a:pPr algn="ctr"/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Scheila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Lockstein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Elisabeth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Hafner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Facin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D5AFAA-796D-42BC-A43D-D8C31FE03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" y="5829071"/>
            <a:ext cx="3627660" cy="12003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9914A6-CA8B-49E8-84DC-1A84CF8C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97152"/>
            <a:ext cx="2518582" cy="198391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A9894F4-258C-444B-91CA-6F84913A9C37}"/>
              </a:ext>
            </a:extLst>
          </p:cNvPr>
          <p:cNvSpPr/>
          <p:nvPr/>
        </p:nvSpPr>
        <p:spPr>
          <a:xfrm>
            <a:off x="2123728" y="3883984"/>
            <a:ext cx="533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do Oeste de Santa Catarina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7940F4-50DA-4D51-B58E-58F1359A95B9}"/>
              </a:ext>
            </a:extLst>
          </p:cNvPr>
          <p:cNvSpPr/>
          <p:nvPr/>
        </p:nvSpPr>
        <p:spPr>
          <a:xfrm>
            <a:off x="1115616" y="177281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1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Níveis de acerto por questão em cada rotação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9AA3D88-6C68-4ADD-8925-B3DEFFA9AC34}"/>
              </a:ext>
            </a:extLst>
          </p:cNvPr>
          <p:cNvSpPr/>
          <p:nvPr/>
        </p:nvSpPr>
        <p:spPr>
          <a:xfrm>
            <a:off x="1216375" y="6318612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0FA827-68C0-4C92-838E-022179EF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82" y="2142148"/>
            <a:ext cx="704963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CBE814-2456-48BB-820B-D85F0557E246}"/>
              </a:ext>
            </a:extLst>
          </p:cNvPr>
          <p:cNvSpPr/>
          <p:nvPr/>
        </p:nvSpPr>
        <p:spPr>
          <a:xfrm>
            <a:off x="-108520" y="2144441"/>
            <a:ext cx="8543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4 -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Níveis de acerto por campus a cada rotação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51616B-F4E3-4E45-89B2-8711089E1309}"/>
              </a:ext>
            </a:extLst>
          </p:cNvPr>
          <p:cNvSpPr/>
          <p:nvPr/>
        </p:nvSpPr>
        <p:spPr>
          <a:xfrm>
            <a:off x="-108520" y="5003884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22FA03-DEBE-4930-80B0-64576F1C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29" y="2531487"/>
            <a:ext cx="9179657" cy="25641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C28957-1E4A-4123-998D-9A170ACFD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303" y="5113351"/>
            <a:ext cx="2983697" cy="17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717C10-716E-49C0-97EF-A133FAF11580}"/>
              </a:ext>
            </a:extLst>
          </p:cNvPr>
          <p:cNvSpPr/>
          <p:nvPr/>
        </p:nvSpPr>
        <p:spPr>
          <a:xfrm>
            <a:off x="539552" y="17635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GRÁFICO 2 </a:t>
            </a:r>
            <a:r>
              <a:rPr lang="pt-BR" dirty="0"/>
              <a:t>- Tempo médio de resposta por rotação e Questão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B75EC85-B325-4FAB-9270-C8F7B288E95C}"/>
              </a:ext>
            </a:extLst>
          </p:cNvPr>
          <p:cNvSpPr/>
          <p:nvPr/>
        </p:nvSpPr>
        <p:spPr>
          <a:xfrm>
            <a:off x="496295" y="6516052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C94B7E-E430-4DC0-86DE-EA9C0D16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16230"/>
            <a:ext cx="7558142" cy="44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D3055F3-4FF3-4A01-BA3C-451193E87393}"/>
              </a:ext>
            </a:extLst>
          </p:cNvPr>
          <p:cNvSpPr/>
          <p:nvPr/>
        </p:nvSpPr>
        <p:spPr>
          <a:xfrm>
            <a:off x="-6460" y="1708316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5 -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médio de resposta por Campus e rotação (em segundos)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B8FE3D-5A15-488F-9648-CAA35E6AC1AD}"/>
              </a:ext>
            </a:extLst>
          </p:cNvPr>
          <p:cNvSpPr/>
          <p:nvPr/>
        </p:nvSpPr>
        <p:spPr>
          <a:xfrm>
            <a:off x="17596" y="4397487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DF32D0-7AC9-4F5B-ADA2-785FED57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" y="2073984"/>
            <a:ext cx="8972700" cy="23673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A203FB-CD7F-43A2-B8B0-2D529DDE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559095"/>
            <a:ext cx="3825556" cy="22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D085868-BDBA-43C3-8456-54C89F07906A}"/>
              </a:ext>
            </a:extLst>
          </p:cNvPr>
          <p:cNvSpPr/>
          <p:nvPr/>
        </p:nvSpPr>
        <p:spPr>
          <a:xfrm>
            <a:off x="0" y="1772816"/>
            <a:ext cx="9144000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Como forma de verificar a eficiência nas respostas (maiores níveis de acerto e menores tempos de respostas) buscou-se identificar um padrão que indicasse em que níveis a metodologia utilizada, pode contribuir para uma aprendizagem significativa para o aluno.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identificação do padrão de eficiência utilizada pela equação:</a:t>
            </a:r>
            <a:endParaRPr lang="pt-BR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508E5B-CE18-4D32-B0E3-91D0A6FF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201816"/>
            <a:ext cx="652287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69B16D7-A34C-412C-A639-77C022581EB7}"/>
              </a:ext>
            </a:extLst>
          </p:cNvPr>
          <p:cNvSpPr/>
          <p:nvPr/>
        </p:nvSpPr>
        <p:spPr>
          <a:xfrm>
            <a:off x="496295" y="6354510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A92051C-027D-43F9-A64C-3A177D490F6A}"/>
              </a:ext>
            </a:extLst>
          </p:cNvPr>
          <p:cNvSpPr/>
          <p:nvPr/>
        </p:nvSpPr>
        <p:spPr>
          <a:xfrm>
            <a:off x="323528" y="1772816"/>
            <a:ext cx="7776864" cy="38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Arial" panose="020B0604020202020204" pitchFamily="34" charset="0"/>
              </a:rPr>
              <a:t>GRÁFICO 3 – </a:t>
            </a:r>
            <a:r>
              <a:rPr lang="pt-BR" dirty="0">
                <a:latin typeface="Times New Roman" panose="02020603050405020304" pitchFamily="18" charset="0"/>
                <a:ea typeface="Arial" panose="020B0604020202020204" pitchFamily="34" charset="0"/>
              </a:rPr>
              <a:t>Padrão de eficiência média por campus</a:t>
            </a:r>
            <a:endParaRPr lang="pt-B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A5972D-A057-475E-B04B-25C096264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3" y="2132856"/>
            <a:ext cx="7172049" cy="43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146912-A08C-4FBC-962A-B9CCE384C0A7}"/>
              </a:ext>
            </a:extLst>
          </p:cNvPr>
          <p:cNvSpPr/>
          <p:nvPr/>
        </p:nvSpPr>
        <p:spPr>
          <a:xfrm>
            <a:off x="0" y="22307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6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Padrão de Eficiência Média por Campus e Questão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C1C8F2-C4BC-4AA3-915F-9F2041952528}"/>
              </a:ext>
            </a:extLst>
          </p:cNvPr>
          <p:cNvSpPr/>
          <p:nvPr/>
        </p:nvSpPr>
        <p:spPr>
          <a:xfrm>
            <a:off x="0" y="5074886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A951F84-7EA0-49B4-B4AE-302E27D8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35" y="5167645"/>
            <a:ext cx="2772816" cy="16636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C53AF7A-7ACC-4F20-9D92-6D15F5EEF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574168"/>
            <a:ext cx="9044738" cy="2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653E8EF-F8E9-40D4-A905-77BD720021B1}"/>
              </a:ext>
            </a:extLst>
          </p:cNvPr>
          <p:cNvSpPr/>
          <p:nvPr/>
        </p:nvSpPr>
        <p:spPr>
          <a:xfrm>
            <a:off x="467544" y="6237312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B50E76-6198-45EC-B745-188045D11101}"/>
              </a:ext>
            </a:extLst>
          </p:cNvPr>
          <p:cNvSpPr/>
          <p:nvPr/>
        </p:nvSpPr>
        <p:spPr>
          <a:xfrm>
            <a:off x="443212" y="1881698"/>
            <a:ext cx="8521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3 -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no padrão de eficiência média por rotação.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6008B4-C048-4286-BF0B-696AE97F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2251030"/>
            <a:ext cx="7992888" cy="41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65C0302-EA47-4378-901D-3D3F3B43CDBE}"/>
              </a:ext>
            </a:extLst>
          </p:cNvPr>
          <p:cNvSpPr/>
          <p:nvPr/>
        </p:nvSpPr>
        <p:spPr>
          <a:xfrm>
            <a:off x="0" y="17008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Padrão de Eficiência Média por Rotação e Questão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568FDB-33C9-47F6-9095-24676301A709}"/>
              </a:ext>
            </a:extLst>
          </p:cNvPr>
          <p:cNvSpPr/>
          <p:nvPr/>
        </p:nvSpPr>
        <p:spPr>
          <a:xfrm>
            <a:off x="0" y="4509120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264E3F-41EE-4B96-A544-C888A952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5" y="4738707"/>
            <a:ext cx="4001629" cy="20611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A2B63C-27B8-4420-BD0C-E4443D4A6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47" y="2017688"/>
            <a:ext cx="8942538" cy="25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2F35F9-540D-4E17-8E86-3971C10E9F26}"/>
              </a:ext>
            </a:extLst>
          </p:cNvPr>
          <p:cNvSpPr/>
          <p:nvPr/>
        </p:nvSpPr>
        <p:spPr>
          <a:xfrm>
            <a:off x="-36512" y="17536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CONSIDERAÇÕES FINAIS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4997D1-B3F9-4321-AA9E-AA9442442706}"/>
              </a:ext>
            </a:extLst>
          </p:cNvPr>
          <p:cNvSpPr/>
          <p:nvPr/>
        </p:nvSpPr>
        <p:spPr>
          <a:xfrm>
            <a:off x="12616" y="2370565"/>
            <a:ext cx="9131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medida que os acadêmicos avançam nas estações, seu aprendizado vai se tornando mais efetivo. </a:t>
            </a:r>
            <a:r>
              <a:rPr lang="pt-BR" sz="2400" dirty="0"/>
              <a:t>Existem algumas divergências entre os diversos </a:t>
            </a:r>
            <a:r>
              <a:rPr lang="pt-BR" sz="2400" i="1" dirty="0"/>
              <a:t>campus </a:t>
            </a:r>
            <a:r>
              <a:rPr lang="pt-BR" sz="2400" dirty="0"/>
              <a:t>da IES, que precisam ser analisados com mais cautela, entretanto é possível relacionar com a falta de conhecimento prévio ou engajamento da turma na atividade.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7914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2F35F9-540D-4E17-8E86-3971C10E9F26}"/>
              </a:ext>
            </a:extLst>
          </p:cNvPr>
          <p:cNvSpPr/>
          <p:nvPr/>
        </p:nvSpPr>
        <p:spPr>
          <a:xfrm>
            <a:off x="-36512" y="17536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4997D1-B3F9-4321-AA9E-AA9442442706}"/>
              </a:ext>
            </a:extLst>
          </p:cNvPr>
          <p:cNvSpPr/>
          <p:nvPr/>
        </p:nvSpPr>
        <p:spPr>
          <a:xfrm>
            <a:off x="12616" y="2370565"/>
            <a:ext cx="9131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/>
              <a:t>GERAL</a:t>
            </a:r>
          </a:p>
          <a:p>
            <a:pPr algn="just"/>
            <a:endParaRPr lang="pt-BR" sz="2000" b="1" u="sng" dirty="0"/>
          </a:p>
          <a:p>
            <a:pPr algn="just"/>
            <a:r>
              <a:rPr lang="pt-BR" sz="2400" dirty="0"/>
              <a:t>Analisar o impacto na aprendizagem dos acadêmicos na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 de rotação por estações com </a:t>
            </a:r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gamificação</a:t>
            </a:r>
            <a:r>
              <a:rPr lang="pt-BR" sz="2400" i="1" dirty="0"/>
              <a:t> </a:t>
            </a:r>
            <a:r>
              <a:rPr lang="pt-BR" sz="2400" dirty="0"/>
              <a:t>em um componente curricular híbrido.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10C233-B4FB-41FB-AC4B-A91B88E0AD6D}"/>
              </a:ext>
            </a:extLst>
          </p:cNvPr>
          <p:cNvSpPr/>
          <p:nvPr/>
        </p:nvSpPr>
        <p:spPr>
          <a:xfrm>
            <a:off x="-18256" y="4330839"/>
            <a:ext cx="91074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/>
              <a:t>ESPECÍFICOS</a:t>
            </a:r>
          </a:p>
          <a:p>
            <a:pPr algn="ctr"/>
            <a:endParaRPr lang="pt-BR" sz="1400" b="1" u="sng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/>
              <a:t>Computar os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de acerto</a:t>
            </a:r>
            <a:r>
              <a:rPr lang="pt-BR" sz="2400" dirty="0"/>
              <a:t> em cada </a:t>
            </a:r>
            <a:r>
              <a:rPr lang="pt-BR" sz="2400" i="1" dirty="0"/>
              <a:t>campus </a:t>
            </a:r>
            <a:r>
              <a:rPr lang="pt-BR" sz="2400" dirty="0"/>
              <a:t>e a cada rotação;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Relacionar os níveis de acerto </a:t>
            </a:r>
            <a:r>
              <a:rPr lang="pt-BR" sz="2400" dirty="0"/>
              <a:t>do </a:t>
            </a:r>
            <a:r>
              <a:rPr lang="pt-BR" sz="2400" i="1" dirty="0"/>
              <a:t>campus </a:t>
            </a:r>
            <a:r>
              <a:rPr lang="pt-BR" sz="2400" dirty="0"/>
              <a:t>com as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rotações aplicadas</a:t>
            </a:r>
            <a:r>
              <a:rPr lang="pt-BR" sz="24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/>
              <a:t>Correlacionar 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de resposta com assertividade das questões </a:t>
            </a:r>
            <a:r>
              <a:rPr lang="pt-BR" sz="2400" dirty="0"/>
              <a:t>em cada campus por rotação;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/>
              <a:t>Analisar os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níveis de eficiência </a:t>
            </a:r>
            <a:r>
              <a:rPr lang="pt-BR" sz="2400" dirty="0"/>
              <a:t>em cada rotação na estação do </a:t>
            </a:r>
            <a:r>
              <a:rPr lang="pt-BR" sz="2400" i="1" dirty="0"/>
              <a:t>game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83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2D335A-C45A-48EC-9B27-8901E48634AB}"/>
              </a:ext>
            </a:extLst>
          </p:cNvPr>
          <p:cNvSpPr/>
          <p:nvPr/>
        </p:nvSpPr>
        <p:spPr>
          <a:xfrm>
            <a:off x="1916" y="2780928"/>
            <a:ext cx="91420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Os resultados deste estudo ajudam a comprovar, além dos objetivos propostos, que se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metodologia ativa/participativa de sala de aula invertida for aplicada e se a realização de atividades prévias acontecerem efetivamente, o participante terá maior domínio para elucidar de forma eficiente às questões aplicadas na gamificação</a:t>
            </a:r>
            <a:r>
              <a:rPr lang="pt-BR" sz="2400" dirty="0"/>
              <a:t>, uma vez que no modelo proposto o estudante não teve em nenhum momento aula expositiva/dialogada, ele foi apenas norteado pelas estações, e avançou por meio dos seus próprios conhecimentos e das discussões com sua equipe.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8EF1BEC-EA10-4752-8D61-48957EC97319}"/>
              </a:ext>
            </a:extLst>
          </p:cNvPr>
          <p:cNvSpPr/>
          <p:nvPr/>
        </p:nvSpPr>
        <p:spPr>
          <a:xfrm>
            <a:off x="-36512" y="17536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69096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D110D9-96B4-4402-8DC7-470B6EF2EC43}"/>
              </a:ext>
            </a:extLst>
          </p:cNvPr>
          <p:cNvSpPr/>
          <p:nvPr/>
        </p:nvSpPr>
        <p:spPr>
          <a:xfrm>
            <a:off x="0" y="1820867"/>
            <a:ext cx="9070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BORGES, S. d. S.; REIS, H. M.; DURELLI, V. H.; BITTENCOURT, I. I.; JAQUES, P. A.;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ISOTANI, S.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Gamificação aplicada à educação: um mapeamento sistemático. Simpósio Brasileiro de Informática na Educação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-SBIE. 2013. v. 24, n. 1, p. 234.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CHRISTENSEN, C. M., HORN, M. B., STAKER, H.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Ensino Híbrido: uma Inovação Disruptiva? Uma introdução à teoria dos híbridos.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Clayton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</a:rPr>
              <a:t>Christensen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</a:rPr>
              <a:t>Institute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. 2013. Disponível em: 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https://www.pucpr.br/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wp-content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/uploads/2017/10/ensino-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hibrido_uma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-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inovacaodisruptiva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</a:rPr>
              <a:t>pdf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</a:rPr>
              <a:t>?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Acesso em: 26 abr. 2018.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MORÁN, J. M.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Mudando a educação com metodologias ativas.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Coleção Mídias Contemporâneas Convergências Midiáticas, Educação e Cidadania: aproximações jovens, v. 2, 2015. Disponível em: 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http://www2.eca.usp.br/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moran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/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wp-content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/uploads/2013/12/mudando_moran.pdf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. Acesso em: 24 abr. 2018.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SALES, G. L., CUNHA, J. L. L., GONÇALVES, A. J., SILVA, J. B., SANTOS, R. L.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Gamificação e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</a:rPr>
              <a:t>ensinagem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híbrida na sala de aula de Física: Metodologias ativas</a:t>
            </a:r>
          </a:p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aplicadas aos espaços de aprendizagem e na prática docente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. CONEXÃO, Ciência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e Tecnologia. Fortaleza, 2017.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73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7C4C40-D752-470F-9035-17184D353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170"/>
            <a:ext cx="4572000" cy="2571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B29229A-2839-48C0-B60C-11E99F28B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88" y="1736170"/>
            <a:ext cx="4376160" cy="29174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6BDAE59-CFFF-4200-80FF-BBA77F41C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67" y="4286249"/>
            <a:ext cx="4568067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7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EDBCE4-02F0-4C08-A71F-CBA07C12B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5220072" cy="29362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074033-165E-4F89-830B-3C3F0F9D9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8" y="3921709"/>
            <a:ext cx="5220073" cy="29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39D41D-061A-40C8-B3D0-53888A418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5547"/>
            <a:ext cx="4943872" cy="27809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7C6F52C-A6BE-4505-861E-CF15C6996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28" y="4146513"/>
            <a:ext cx="494387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5360E6-4D63-4E02-97AF-C18908F90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2" y="1657716"/>
            <a:ext cx="4972000" cy="27991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4C28A5-B304-49F0-8101-4992ADBFE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5280"/>
            <a:ext cx="4543400" cy="34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6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51DC38-C03F-438A-91A4-4C8B11D10EB4}"/>
              </a:ext>
            </a:extLst>
          </p:cNvPr>
          <p:cNvSpPr txBox="1"/>
          <p:nvPr/>
        </p:nvSpPr>
        <p:spPr>
          <a:xfrm>
            <a:off x="2819003" y="1349515"/>
            <a:ext cx="3889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OBRIGADO!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305306-AF12-4916-90C5-E47D2836FACB}"/>
              </a:ext>
            </a:extLst>
          </p:cNvPr>
          <p:cNvSpPr/>
          <p:nvPr/>
        </p:nvSpPr>
        <p:spPr>
          <a:xfrm>
            <a:off x="0" y="5406118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Luciano Fernandes – luciano.fernandes@unoesc.edu.br </a:t>
            </a:r>
          </a:p>
          <a:p>
            <a:pPr algn="ctr"/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Scheila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Lockstein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scheila.lockstein@unoesc.edu.br</a:t>
            </a: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Elisabeth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Hafner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Facin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Elisabeth.facin@unoesc.edu.br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6C366-D049-40F9-8D97-083A03762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65278"/>
            <a:ext cx="3169126" cy="24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43CD03-19AF-4CFF-9EFC-F0C67E071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8" y="2132856"/>
            <a:ext cx="8895688" cy="462583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60BA9DF-C8B3-4297-9D29-E8021B870095}"/>
              </a:ext>
            </a:extLst>
          </p:cNvPr>
          <p:cNvSpPr/>
          <p:nvPr/>
        </p:nvSpPr>
        <p:spPr>
          <a:xfrm>
            <a:off x="107504" y="167119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PARTICIPANTES DO ESTUDO</a:t>
            </a:r>
          </a:p>
        </p:txBody>
      </p:sp>
    </p:spTree>
    <p:extLst>
      <p:ext uri="{BB962C8B-B14F-4D97-AF65-F5344CB8AC3E}">
        <p14:creationId xmlns:p14="http://schemas.microsoft.com/office/powerpoint/2010/main" val="7502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2F35F9-540D-4E17-8E86-3971C10E9F26}"/>
              </a:ext>
            </a:extLst>
          </p:cNvPr>
          <p:cNvSpPr/>
          <p:nvPr/>
        </p:nvSpPr>
        <p:spPr>
          <a:xfrm>
            <a:off x="-36512" y="17536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PROCEDIMENTOS METDOLÓGICOS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4997D1-B3F9-4321-AA9E-AA9442442706}"/>
              </a:ext>
            </a:extLst>
          </p:cNvPr>
          <p:cNvSpPr/>
          <p:nvPr/>
        </p:nvSpPr>
        <p:spPr>
          <a:xfrm>
            <a:off x="12616" y="2370565"/>
            <a:ext cx="9131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Aplicado ao componente institucional: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 E SOCIEDADE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Oferecido de forma híbrida (60% </a:t>
            </a:r>
            <a:r>
              <a:rPr lang="pt-BR" sz="2600" dirty="0" err="1"/>
              <a:t>ead</a:t>
            </a:r>
            <a:r>
              <a:rPr lang="pt-BR" sz="2600" dirty="0"/>
              <a:t> e 40% presencial) com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(quatro) encontros presenciais;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Estratégia utilizada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DE AULA INVESTIDA (FLIPPED CLASSROOM);</a:t>
            </a: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Atores pedagógicos envolvidos: professor, coordenador da </a:t>
            </a:r>
            <a:r>
              <a:rPr lang="pt-BR" sz="2600" dirty="0" err="1"/>
              <a:t>EaD</a:t>
            </a:r>
            <a:r>
              <a:rPr lang="pt-BR" sz="2600" dirty="0"/>
              <a:t>, Núcleo de Apoio </a:t>
            </a:r>
            <a:r>
              <a:rPr lang="pt-BR" sz="2600" dirty="0" err="1"/>
              <a:t>Pedagóogico</a:t>
            </a:r>
            <a:r>
              <a:rPr lang="pt-BR" sz="2600" dirty="0"/>
              <a:t> da IES. A execução da atividade foi realizada pela equipe de tutores;</a:t>
            </a:r>
          </a:p>
        </p:txBody>
      </p:sp>
    </p:spTree>
    <p:extLst>
      <p:ext uri="{BB962C8B-B14F-4D97-AF65-F5344CB8AC3E}">
        <p14:creationId xmlns:p14="http://schemas.microsoft.com/office/powerpoint/2010/main" val="54927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2F35F9-540D-4E17-8E86-3971C10E9F26}"/>
              </a:ext>
            </a:extLst>
          </p:cNvPr>
          <p:cNvSpPr/>
          <p:nvPr/>
        </p:nvSpPr>
        <p:spPr>
          <a:xfrm>
            <a:off x="-36512" y="17536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PROCEDIMENTOS METDOLÓGICOS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4997D1-B3F9-4321-AA9E-AA9442442706}"/>
              </a:ext>
            </a:extLst>
          </p:cNvPr>
          <p:cNvSpPr/>
          <p:nvPr/>
        </p:nvSpPr>
        <p:spPr>
          <a:xfrm>
            <a:off x="12616" y="2370565"/>
            <a:ext cx="9131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O estudo desenvolvido e aplicado no primeiro encontro presencial do componente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Metodologia escolhida foi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</a:t>
            </a:r>
            <a:r>
              <a:rPr lang="pt-BR" sz="2600" dirty="0"/>
              <a:t>em 5 (cinco) etapas;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ESTAÇÃO 1 – VÍDEO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ESTAÇÃO 2 – TEXTO 1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ESTAÇÃO 3 – DESAFIO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ESTAÇÃO 4 – TEXTO 2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ESTAÇÃO 5 – GAME – APLICATIVO ONLINE KAHOOT</a:t>
            </a:r>
          </a:p>
        </p:txBody>
      </p:sp>
    </p:spTree>
    <p:extLst>
      <p:ext uri="{BB962C8B-B14F-4D97-AF65-F5344CB8AC3E}">
        <p14:creationId xmlns:p14="http://schemas.microsoft.com/office/powerpoint/2010/main" val="17977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0727C9-7323-4225-B7FB-54A31F215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78" y="2289750"/>
            <a:ext cx="6912768" cy="456974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DBC5067-A82F-41D3-9C4D-26D5DBB7A584}"/>
              </a:ext>
            </a:extLst>
          </p:cNvPr>
          <p:cNvSpPr/>
          <p:nvPr/>
        </p:nvSpPr>
        <p:spPr>
          <a:xfrm>
            <a:off x="1027678" y="1920418"/>
            <a:ext cx="4730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GRAFICO - </a:t>
            </a:r>
            <a:r>
              <a:rPr lang="pt-BR" dirty="0"/>
              <a:t>ESQUEMA DE ROTAÇÃO POR EQUIPES</a:t>
            </a:r>
          </a:p>
        </p:txBody>
      </p:sp>
    </p:spTree>
    <p:extLst>
      <p:ext uri="{BB962C8B-B14F-4D97-AF65-F5344CB8AC3E}">
        <p14:creationId xmlns:p14="http://schemas.microsoft.com/office/powerpoint/2010/main" val="290738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FDF55A-7CC1-46E1-8838-CB6C005D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91631"/>
            <a:ext cx="9144001" cy="36499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9BCB23C-395D-43DF-AF41-FB8FF63CCD1D}"/>
              </a:ext>
            </a:extLst>
          </p:cNvPr>
          <p:cNvSpPr/>
          <p:nvPr/>
        </p:nvSpPr>
        <p:spPr>
          <a:xfrm>
            <a:off x="-1" y="5592722"/>
            <a:ext cx="9131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equipes foram definidas por cores e foi definida aleatoriamente conforme entrega do roteiro de atividades, mesclando alunos.</a:t>
            </a:r>
          </a:p>
        </p:txBody>
      </p:sp>
    </p:spTree>
    <p:extLst>
      <p:ext uri="{BB962C8B-B14F-4D97-AF65-F5344CB8AC3E}">
        <p14:creationId xmlns:p14="http://schemas.microsoft.com/office/powerpoint/2010/main" val="279268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E60AEF-D93F-444E-8ADD-5237F507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8484810" cy="48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3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34AB6E-3128-4D3E-B220-0D4F802FDA49}"/>
              </a:ext>
            </a:extLst>
          </p:cNvPr>
          <p:cNvSpPr/>
          <p:nvPr/>
        </p:nvSpPr>
        <p:spPr>
          <a:xfrm>
            <a:off x="0" y="1321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ROTAÇÃO POR ESTAÇÕES COM GAMIFICAÇÃO: IMPACTO NA APRENDIZAGEM DE UM COMPONENTE CURRICULAR HÍBRIDO.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2F35F9-540D-4E17-8E86-3971C10E9F26}"/>
              </a:ext>
            </a:extLst>
          </p:cNvPr>
          <p:cNvSpPr/>
          <p:nvPr/>
        </p:nvSpPr>
        <p:spPr>
          <a:xfrm>
            <a:off x="-36512" y="17536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APRESENTAÇÃO E DISCUSSÃO DOS RESULTADOS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4997D1-B3F9-4321-AA9E-AA9442442706}"/>
              </a:ext>
            </a:extLst>
          </p:cNvPr>
          <p:cNvSpPr/>
          <p:nvPr/>
        </p:nvSpPr>
        <p:spPr>
          <a:xfrm>
            <a:off x="12616" y="2370565"/>
            <a:ext cx="9131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Os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eram capturados </a:t>
            </a:r>
            <a:r>
              <a:rPr lang="pt-BR" sz="2600" dirty="0"/>
              <a:t>sempre que os alunos passavam pela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estação </a:t>
            </a:r>
            <a:r>
              <a:rPr lang="pt-B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gameficada</a:t>
            </a:r>
            <a:r>
              <a:rPr lang="pt-BR" sz="2600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mensura </a:t>
            </a:r>
            <a:r>
              <a:rPr lang="pt-BR" sz="2600" dirty="0"/>
              <a:t>além do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acertos, </a:t>
            </a:r>
            <a:r>
              <a:rPr lang="pt-BR" sz="2600" dirty="0"/>
              <a:t>o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médio </a:t>
            </a:r>
            <a:r>
              <a:rPr lang="pt-BR" sz="2600" dirty="0"/>
              <a:t>que cada aluno leva para responder a questão.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Foram aplicadas 8 questões, sendo a primeira desprezada para fins de entendimento do aluno sobre o objetivo do jogo</a:t>
            </a:r>
          </a:p>
        </p:txBody>
      </p:sp>
    </p:spTree>
    <p:extLst>
      <p:ext uri="{BB962C8B-B14F-4D97-AF65-F5344CB8AC3E}">
        <p14:creationId xmlns:p14="http://schemas.microsoft.com/office/powerpoint/2010/main" val="3421089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1335</Words>
  <Application>Microsoft Office PowerPoint</Application>
  <PresentationFormat>Apresentação na tela (4:3)</PresentationFormat>
  <Paragraphs>126</Paragraphs>
  <Slides>26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Joseane Maria Hinckel</cp:lastModifiedBy>
  <cp:revision>44</cp:revision>
  <dcterms:created xsi:type="dcterms:W3CDTF">2014-07-31T15:12:21Z</dcterms:created>
  <dcterms:modified xsi:type="dcterms:W3CDTF">2018-10-03T01:16:20Z</dcterms:modified>
</cp:coreProperties>
</file>