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5" r:id="rId4"/>
    <p:sldId id="336" r:id="rId5"/>
    <p:sldId id="274" r:id="rId6"/>
    <p:sldId id="334" r:id="rId7"/>
    <p:sldId id="300" r:id="rId8"/>
    <p:sldId id="302" r:id="rId9"/>
    <p:sldId id="305" r:id="rId10"/>
    <p:sldId id="314" r:id="rId11"/>
    <p:sldId id="316" r:id="rId12"/>
    <p:sldId id="317" r:id="rId13"/>
    <p:sldId id="318" r:id="rId14"/>
    <p:sldId id="321" r:id="rId15"/>
    <p:sldId id="322" r:id="rId16"/>
    <p:sldId id="329" r:id="rId17"/>
    <p:sldId id="30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1B8B4-C99A-4ED9-8C64-1E74C4CB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20E67B-EA35-432B-97A2-3B080B86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29A3-481C-42FF-8FA3-4F5C9A35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E3EB-84EF-48E1-BB77-1FF0CE4F8C4C}" type="datetimeFigureOut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62282-9F7A-4160-AC3F-9F66E5F0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5A9C2-09DE-49E6-B58E-9E7FCFA6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0DBF-C99C-490F-B0E3-BE500A31AA38}" type="slidenum">
              <a:rPr lang="en-US" altLang="pt-BR"/>
              <a:pPr>
                <a:defRPr/>
              </a:pPr>
              <a:t>‹nº›</a:t>
            </a:fld>
            <a:endParaRPr lang="en-US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agda%20Cintra\Documents\qualificacao_doutorado_anexo.ppt#-1,1,Slide 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gda%20Cintra\Documents\qualificacao_doutorado_anexo.ppt#-1,1,Slide 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>
            <a:extLst>
              <a:ext uri="{FF2B5EF4-FFF2-40B4-BE49-F238E27FC236}">
                <a16:creationId xmlns:a16="http://schemas.microsoft.com/office/drawing/2014/main" id="{3AD25488-EB1C-479F-943B-C37E107F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9" y="3068960"/>
            <a:ext cx="8475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3200" dirty="0">
                <a:cs typeface="Calibri" panose="020F0502020204030204" pitchFamily="34" charset="0"/>
              </a:rPr>
              <a:t>Formação de recursos humanos em vigilância em saúde ambiental: uma proposta de avaliação. LABEAD/IESC/UFRJ</a:t>
            </a: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id="{9ED5C737-8494-4A1B-B527-6D757075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27003"/>
            <a:ext cx="417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Ivisson Carneiro Medeiros da Silva.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Doutor em Saúde Coletiva – IESC/UFRJ.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E-mail: Ivisson@iesc.ufrj.br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87EEFE-C464-4D0B-9CAC-B0DBCFAF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9" y="1466558"/>
            <a:ext cx="2814896" cy="12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>
            <a:extLst>
              <a:ext uri="{FF2B5EF4-FFF2-40B4-BE49-F238E27FC236}">
                <a16:creationId xmlns:a16="http://schemas.microsoft.com/office/drawing/2014/main" id="{E774B8CB-D363-4F7F-93BD-EB6E0989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43" y="1663621"/>
            <a:ext cx="1867913" cy="6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1">
            <a:extLst>
              <a:ext uri="{FF2B5EF4-FFF2-40B4-BE49-F238E27FC236}">
                <a16:creationId xmlns:a16="http://schemas.microsoft.com/office/drawing/2014/main" id="{D4009B7A-D483-4198-A467-A133CF65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04" y="5944013"/>
            <a:ext cx="4752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 err="1"/>
              <a:t>Drª</a:t>
            </a:r>
            <a:r>
              <a:rPr lang="pt-BR" altLang="pt-BR" sz="1600" dirty="0"/>
              <a:t>. Carmen </a:t>
            </a:r>
            <a:r>
              <a:rPr lang="pt-BR" altLang="pt-BR" sz="1600" dirty="0" err="1"/>
              <a:t>Ildes</a:t>
            </a:r>
            <a:r>
              <a:rPr lang="pt-BR" altLang="pt-BR" sz="1600" dirty="0"/>
              <a:t> Rodrigues </a:t>
            </a:r>
            <a:r>
              <a:rPr lang="pt-BR" altLang="pt-BR" sz="1600" dirty="0" err="1"/>
              <a:t>Fróes</a:t>
            </a:r>
            <a:r>
              <a:rPr lang="pt-BR" altLang="pt-BR" sz="1600" dirty="0"/>
              <a:t> Asmus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600" dirty="0"/>
              <a:t>Professora Adjunta – Faculdade de Medicina IESC/UFRJ.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7C58E2-BCB5-46B9-8A83-3A610BABD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95" t="90573" r="57087" b="4280"/>
          <a:stretch/>
        </p:blipFill>
        <p:spPr>
          <a:xfrm>
            <a:off x="6516216" y="1763945"/>
            <a:ext cx="2052227" cy="6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ixaDeTexto 6">
            <a:extLst>
              <a:ext uri="{FF2B5EF4-FFF2-40B4-BE49-F238E27FC236}">
                <a16:creationId xmlns:a16="http://schemas.microsoft.com/office/drawing/2014/main" id="{4CE16BE7-0BC2-4F6B-943F-9D0FD2DD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281238"/>
            <a:ext cx="876776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800">
                <a:latin typeface="Arial" panose="020B0604020202020204" pitchFamily="34" charset="0"/>
              </a:rPr>
              <a:t>Gênero: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70% - Gênero Feminino;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800">
                <a:latin typeface="Arial" panose="020B0604020202020204" pitchFamily="34" charset="0"/>
              </a:rPr>
              <a:t>Formação acadêmica: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Ciências da saúde (576 – 33%);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Ciências biológicas (383 – 22%);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Ciências agrárias (157 – 9%);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Engenharias (155 - 9%);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Ciências sociais aplicadas (134 – 8%);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5604" name="Retângulo 7">
            <a:extLst>
              <a:ext uri="{FF2B5EF4-FFF2-40B4-BE49-F238E27FC236}">
                <a16:creationId xmlns:a16="http://schemas.microsoft.com/office/drawing/2014/main" id="{DE8CDDB2-F5B9-4336-8B09-EAE81151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2517775"/>
            <a:ext cx="4725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523C828D-27FE-48E9-A830-27DB056A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4573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aixaDeTexto 6">
            <a:extLst>
              <a:ext uri="{FF2B5EF4-FFF2-40B4-BE49-F238E27FC236}">
                <a16:creationId xmlns:a16="http://schemas.microsoft.com/office/drawing/2014/main" id="{A2C6AFFE-F595-4461-85E6-0483838BA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3650"/>
            <a:ext cx="393541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</a:rPr>
              <a:t>Abrangência municipal: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</a:rPr>
              <a:t>517 (9,3%) municípios brasileiros;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185 (35,8%) – Sudeste;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139 (26,9%) – Nordeste;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Arial" panose="020B0604020202020204" pitchFamily="34" charset="0"/>
              </a:rPr>
              <a:t>119 (23,0%) – Sul;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</a:rPr>
              <a:t>Maior adensamento na região Centro-Sul;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</a:endParaRPr>
          </a:p>
        </p:txBody>
      </p:sp>
      <p:sp>
        <p:nvSpPr>
          <p:cNvPr id="26628" name="Retângulo 7">
            <a:extLst>
              <a:ext uri="{FF2B5EF4-FFF2-40B4-BE49-F238E27FC236}">
                <a16:creationId xmlns:a16="http://schemas.microsoft.com/office/drawing/2014/main" id="{FE51E8A1-03AA-46E7-8E94-7EBACE97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2924175"/>
            <a:ext cx="4725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Imagem 4">
            <a:extLst>
              <a:ext uri="{FF2B5EF4-FFF2-40B4-BE49-F238E27FC236}">
                <a16:creationId xmlns:a16="http://schemas.microsoft.com/office/drawing/2014/main" id="{F81D4605-0CB9-438E-B639-C6FCB151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4" t="28784" r="23245" b="9703"/>
          <a:stretch>
            <a:fillRect/>
          </a:stretch>
        </p:blipFill>
        <p:spPr bwMode="auto">
          <a:xfrm>
            <a:off x="3705225" y="1373188"/>
            <a:ext cx="540385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>
            <a:hlinkHover r:id="rId3" action="ppaction://hlinkpres?slideindex=1&amp;slidetitle=Slide 1"/>
            <a:extLst>
              <a:ext uri="{FF2B5EF4-FFF2-40B4-BE49-F238E27FC236}">
                <a16:creationId xmlns:a16="http://schemas.microsoft.com/office/drawing/2014/main" id="{9BD2D0B4-E0BC-4940-9045-D9E01853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4573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tângulo 7">
            <a:extLst>
              <a:ext uri="{FF2B5EF4-FFF2-40B4-BE49-F238E27FC236}">
                <a16:creationId xmlns:a16="http://schemas.microsoft.com/office/drawing/2014/main" id="{3C37B561-B62D-47EC-AFC6-B9174FEF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2517775"/>
            <a:ext cx="4725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25B8C856-5268-486B-8C90-CF3ADCAB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836330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Questionários  Enviados = 1894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Questionários Respondidos = 234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Percentual de questionários respondidos = 12,35%</a:t>
            </a:r>
          </a:p>
        </p:txBody>
      </p:sp>
      <p:sp>
        <p:nvSpPr>
          <p:cNvPr id="7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CA983CDC-46AB-48B2-856F-9F963DD54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89" y="3759608"/>
            <a:ext cx="84915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Ampliação de competências em VSA;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 alunos (98,7%), responderam que o conteúdo dos cursos ampliou seus conhecimentos sobre o assunto estudado;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tângulo 7">
            <a:extLst>
              <a:ext uri="{FF2B5EF4-FFF2-40B4-BE49-F238E27FC236}">
                <a16:creationId xmlns:a16="http://schemas.microsoft.com/office/drawing/2014/main" id="{6630CFF6-FC67-41E2-8C15-B4F1A5A7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2517775"/>
            <a:ext cx="4725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8CF0E2DF-34DD-4A5C-A37E-1BFE7988E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4573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019AEE6E-97B8-40FA-8673-CC4F7BFA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939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Mudança de função após a realização do curso: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37 alunos mudaram de função. (15,8%)</a:t>
            </a:r>
          </a:p>
        </p:txBody>
      </p:sp>
      <p:sp>
        <p:nvSpPr>
          <p:cNvPr id="28678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FEE01E80-448B-4FF7-81D2-21A79B80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48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Mudança de atividades após a realização do curso: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58 alunos mudaram de atividades. (24,8%)</a:t>
            </a:r>
          </a:p>
        </p:txBody>
      </p:sp>
      <p:sp>
        <p:nvSpPr>
          <p:cNvPr id="28679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C97EFFBF-DEB3-4397-BBB9-60EA6CBE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101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Novas atividades observadas;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ações de saúde do trabalhador e ambiental;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dos processos de investigação de emergências ambientais;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risco, percepção e comunicação de risco;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apoio dos agentes de saúde para o Programa de Monitoramento do Aedes Aegypti;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atividades com trabalhadores expostos a agrotóxicos, 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controle de resíduos;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educação ambiental;</a:t>
            </a:r>
            <a:endParaRPr lang="pt-BR" alt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tângulo 7">
            <a:extLst>
              <a:ext uri="{FF2B5EF4-FFF2-40B4-BE49-F238E27FC236}">
                <a16:creationId xmlns:a16="http://schemas.microsoft.com/office/drawing/2014/main" id="{79405593-5915-4A3F-A17F-A868E0381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2517775"/>
            <a:ext cx="4725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FE7C5417-D2F0-4BC7-BF40-6F22DD71C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341438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C55D3EF9-5404-40A9-B1E0-3D8BD941B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02816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Mudança de Cargo após a realização do curso: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alunos mudaram de cargo. (16,7%)</a:t>
            </a:r>
          </a:p>
        </p:txBody>
      </p:sp>
      <p:sp>
        <p:nvSpPr>
          <p:cNvPr id="7" name="Retângulo 3">
            <a:extLst>
              <a:ext uri="{FF2B5EF4-FFF2-40B4-BE49-F238E27FC236}">
                <a16:creationId xmlns:a16="http://schemas.microsoft.com/office/drawing/2014/main" id="{1DEABCDE-9A0C-45BA-A081-F24DD64B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2957513"/>
            <a:ext cx="8777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102870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ejaVu Sans" panose="020B0603030804020204" pitchFamily="34" charset="0"/>
              </a:rPr>
              <a:t>Novos Cargos relatados nos questionários: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ejaVu Sans" panose="020B0603030804020204" pitchFamily="34" charset="0"/>
              </a:rPr>
              <a:t>Diretoria de departamento;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ejaVu Sans" panose="020B0603030804020204" pitchFamily="34" charset="0"/>
              </a:rPr>
              <a:t>Gerência da vigilância em saúde ambiental;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ejaVu Sans" panose="020B0603030804020204" pitchFamily="34" charset="0"/>
              </a:rPr>
              <a:t>Referência técnica de fatores de riscos não biológicos;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ejaVu Sans" panose="020B0603030804020204" pitchFamily="34" charset="0"/>
              </a:rPr>
              <a:t>Coordenação do comitê de biossegurança;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ejaVu Sans" panose="020B0603030804020204" pitchFamily="34" charset="0"/>
              </a:rPr>
              <a:t>Coordenação de epidemiologia do município.</a:t>
            </a:r>
            <a:endParaRPr lang="pt-BR" altLang="pt-BR" sz="16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4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ângulo 7">
            <a:extLst>
              <a:ext uri="{FF2B5EF4-FFF2-40B4-BE49-F238E27FC236}">
                <a16:creationId xmlns:a16="http://schemas.microsoft.com/office/drawing/2014/main" id="{CA839F9C-F05A-4769-884E-803A92A6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2517775"/>
            <a:ext cx="4725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018A008B-69EC-4C12-9F14-46F0504A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4573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43D4460-491D-4CC4-8C6D-454D8B0E7FD5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079625"/>
          <a:ext cx="8904287" cy="3436937"/>
        </p:xfrm>
        <a:graphic>
          <a:graphicData uri="http://schemas.openxmlformats.org/drawingml/2006/table">
            <a:tbl>
              <a:tblPr firstRow="1" firstCol="1" bandRow="1"/>
              <a:tblGrid>
                <a:gridCol w="2164145">
                  <a:extLst>
                    <a:ext uri="{9D8B030D-6E8A-4147-A177-3AD203B41FA5}">
                      <a16:colId xmlns:a16="http://schemas.microsoft.com/office/drawing/2014/main" val="2817844726"/>
                    </a:ext>
                  </a:extLst>
                </a:gridCol>
                <a:gridCol w="723536">
                  <a:extLst>
                    <a:ext uri="{9D8B030D-6E8A-4147-A177-3AD203B41FA5}">
                      <a16:colId xmlns:a16="http://schemas.microsoft.com/office/drawing/2014/main" val="3191759332"/>
                    </a:ext>
                  </a:extLst>
                </a:gridCol>
                <a:gridCol w="859926">
                  <a:extLst>
                    <a:ext uri="{9D8B030D-6E8A-4147-A177-3AD203B41FA5}">
                      <a16:colId xmlns:a16="http://schemas.microsoft.com/office/drawing/2014/main" val="2726375033"/>
                    </a:ext>
                  </a:extLst>
                </a:gridCol>
                <a:gridCol w="611503">
                  <a:extLst>
                    <a:ext uri="{9D8B030D-6E8A-4147-A177-3AD203B41FA5}">
                      <a16:colId xmlns:a16="http://schemas.microsoft.com/office/drawing/2014/main" val="939144729"/>
                    </a:ext>
                  </a:extLst>
                </a:gridCol>
                <a:gridCol w="802596">
                  <a:extLst>
                    <a:ext uri="{9D8B030D-6E8A-4147-A177-3AD203B41FA5}">
                      <a16:colId xmlns:a16="http://schemas.microsoft.com/office/drawing/2014/main" val="1863050776"/>
                    </a:ext>
                  </a:extLst>
                </a:gridCol>
                <a:gridCol w="1048153">
                  <a:extLst>
                    <a:ext uri="{9D8B030D-6E8A-4147-A177-3AD203B41FA5}">
                      <a16:colId xmlns:a16="http://schemas.microsoft.com/office/drawing/2014/main" val="412038706"/>
                    </a:ext>
                  </a:extLst>
                </a:gridCol>
                <a:gridCol w="802596">
                  <a:extLst>
                    <a:ext uri="{9D8B030D-6E8A-4147-A177-3AD203B41FA5}">
                      <a16:colId xmlns:a16="http://schemas.microsoft.com/office/drawing/2014/main" val="2885861679"/>
                    </a:ext>
                  </a:extLst>
                </a:gridCol>
                <a:gridCol w="936361">
                  <a:extLst>
                    <a:ext uri="{9D8B030D-6E8A-4147-A177-3AD203B41FA5}">
                      <a16:colId xmlns:a16="http://schemas.microsoft.com/office/drawing/2014/main" val="2048497154"/>
                    </a:ext>
                  </a:extLst>
                </a:gridCol>
                <a:gridCol w="955471">
                  <a:extLst>
                    <a:ext uri="{9D8B030D-6E8A-4147-A177-3AD203B41FA5}">
                      <a16:colId xmlns:a16="http://schemas.microsoft.com/office/drawing/2014/main" val="751530518"/>
                    </a:ext>
                  </a:extLst>
                </a:gridCol>
              </a:tblGrid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Experiência em EAD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ARSH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Água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Desastres</a:t>
                      </a:r>
                      <a:endParaRPr lang="pt-BR" sz="2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Total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041386"/>
                  </a:ext>
                </a:extLst>
              </a:tr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Ótima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50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54,9%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66,7%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37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56,9%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139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59,4%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306453"/>
                  </a:ext>
                </a:extLst>
              </a:tr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Boa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35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38,5%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23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29,5%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33,8%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80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34,2%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30376"/>
                  </a:ext>
                </a:extLst>
              </a:tr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Regular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6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6,6%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2,6%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7,7%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13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5,6%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958498"/>
                  </a:ext>
                </a:extLst>
              </a:tr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Ruim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1,3%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1,5%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0,9%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256027"/>
                  </a:ext>
                </a:extLst>
              </a:tr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Péssima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0,0%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37197"/>
                  </a:ext>
                </a:extLst>
              </a:tr>
              <a:tr h="490991">
                <a:tc>
                  <a:txBody>
                    <a:bodyPr/>
                    <a:lstStyle/>
                    <a:p>
                      <a:pPr algn="just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Total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91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100,0%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78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100,0%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65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100,0%</a:t>
                      </a:r>
                      <a:endParaRPr lang="pt-BR" sz="2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234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DejaVu Sans"/>
                        </a:rPr>
                        <a:t>100,0%</a:t>
                      </a:r>
                      <a:endParaRPr lang="pt-BR" sz="2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49" marR="444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396412"/>
                  </a:ext>
                </a:extLst>
              </a:tr>
            </a:tbl>
          </a:graphicData>
        </a:graphic>
      </p:graphicFrame>
      <p:sp>
        <p:nvSpPr>
          <p:cNvPr id="5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1520AF62-25F5-45DB-9C2C-4C497891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646736"/>
            <a:ext cx="78295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da EAD;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52 alunos (22,2%), responderam que conseguiriam liberação e tempo para realizar os cursos se fossem oferecidos presencialmente;</a:t>
            </a:r>
          </a:p>
        </p:txBody>
      </p:sp>
    </p:spTree>
    <p:extLst>
      <p:ext uri="{BB962C8B-B14F-4D97-AF65-F5344CB8AC3E}">
        <p14:creationId xmlns:p14="http://schemas.microsoft.com/office/powerpoint/2010/main" val="292841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2BCD07E1-CD42-47E7-8CDC-4F18595A2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1438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Conclusão.</a:t>
            </a: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CaixaDeTexto 1">
            <a:extLst>
              <a:ext uri="{FF2B5EF4-FFF2-40B4-BE49-F238E27FC236}">
                <a16:creationId xmlns:a16="http://schemas.microsoft.com/office/drawing/2014/main" id="{7C848E52-666B-411D-8BA8-F621CFD0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773238"/>
            <a:ext cx="74834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A utilização da EAD como política de capacitação dos trabalhadores da VSA;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Grande número de profissionais capacitados;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Abrangência nacional e capilaridade em 10% dos municípios;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Alto índice de aceitação da metodologia nos cursos pesquisados.</a:t>
            </a:r>
          </a:p>
        </p:txBody>
      </p:sp>
      <p:sp>
        <p:nvSpPr>
          <p:cNvPr id="32773" name="CaixaDeTexto 4">
            <a:extLst>
              <a:ext uri="{FF2B5EF4-FFF2-40B4-BE49-F238E27FC236}">
                <a16:creationId xmlns:a16="http://schemas.microsoft.com/office/drawing/2014/main" id="{7AA948B5-B706-42EC-BC22-BA5A6655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141663"/>
            <a:ext cx="7835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Atividades exercidas pós realização dos cursos;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25% dos participantes que mudaram de atividades, exercem atividades de vigilância ambiental.</a:t>
            </a:r>
          </a:p>
        </p:txBody>
      </p:sp>
      <p:sp>
        <p:nvSpPr>
          <p:cNvPr id="32774" name="CaixaDeTexto 1">
            <a:extLst>
              <a:ext uri="{FF2B5EF4-FFF2-40B4-BE49-F238E27FC236}">
                <a16:creationId xmlns:a16="http://schemas.microsoft.com/office/drawing/2014/main" id="{81E4160C-D247-44D9-8328-454A2912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4292600"/>
            <a:ext cx="8123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Entraves para o desenvolvimento das atividades da vigilância;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evoluir nas questões políticas locais, na capacitação da equipe, na realização de concursos e na contratação de profissionais capacitados para o desenvolvimento das ações da vigilância ambiental.</a:t>
            </a:r>
          </a:p>
        </p:txBody>
      </p:sp>
      <p:sp>
        <p:nvSpPr>
          <p:cNvPr id="32775" name="CaixaDeTexto 4">
            <a:extLst>
              <a:ext uri="{FF2B5EF4-FFF2-40B4-BE49-F238E27FC236}">
                <a16:creationId xmlns:a16="http://schemas.microsoft.com/office/drawing/2014/main" id="{03073889-A3A1-4BA7-B8A3-C1141E26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5732463"/>
            <a:ext cx="8123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Melhoria na divulgação dos cursos de capacitação para aumentar a capilaridade dos cursos em nível municipal e assim desenvolver a área da vigilância em saúde ambiental no Brasil.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D700FD4C-DD2F-430E-B6A5-42B6D30F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00" y="2348880"/>
            <a:ext cx="7343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Muito Obrigado!!!!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E-mail para contato: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Ivisson@iesc.ufrj.br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1212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200" b="1" dirty="0">
              <a:solidFill>
                <a:srgbClr val="1212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200" dirty="0">
              <a:solidFill>
                <a:srgbClr val="1212F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92895B-3170-4569-804C-92643830E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39920" r="24013" b="4641"/>
          <a:stretch/>
        </p:blipFill>
        <p:spPr>
          <a:xfrm>
            <a:off x="1176665" y="2492896"/>
            <a:ext cx="6410387" cy="397263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B98A0D1-CC15-4604-82A8-0E2C373F8CAF}"/>
              </a:ext>
            </a:extLst>
          </p:cNvPr>
          <p:cNvSpPr/>
          <p:nvPr/>
        </p:nvSpPr>
        <p:spPr>
          <a:xfrm>
            <a:off x="2760476" y="1340768"/>
            <a:ext cx="3263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Rede UNA-SUS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81E69E-5C51-4194-BE31-D70E9817521A}"/>
              </a:ext>
            </a:extLst>
          </p:cNvPr>
          <p:cNvSpPr/>
          <p:nvPr/>
        </p:nvSpPr>
        <p:spPr>
          <a:xfrm>
            <a:off x="6103423" y="1340768"/>
            <a:ext cx="3050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https://www.unasus.gov.br/institucional/rede</a:t>
            </a:r>
          </a:p>
        </p:txBody>
      </p:sp>
    </p:spTree>
    <p:extLst>
      <p:ext uri="{BB962C8B-B14F-4D97-AF65-F5344CB8AC3E}">
        <p14:creationId xmlns:p14="http://schemas.microsoft.com/office/powerpoint/2010/main" val="84153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B98A0D1-CC15-4604-82A8-0E2C373F8CAF}"/>
              </a:ext>
            </a:extLst>
          </p:cNvPr>
          <p:cNvSpPr/>
          <p:nvPr/>
        </p:nvSpPr>
        <p:spPr>
          <a:xfrm>
            <a:off x="2368257" y="1340768"/>
            <a:ext cx="4047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Plataforma Arouca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81E69E-5C51-4194-BE31-D70E9817521A}"/>
              </a:ext>
            </a:extLst>
          </p:cNvPr>
          <p:cNvSpPr/>
          <p:nvPr/>
        </p:nvSpPr>
        <p:spPr>
          <a:xfrm>
            <a:off x="7412335" y="1340768"/>
            <a:ext cx="1730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arouca.unasus.gov.br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A7852D-8D59-4664-AF51-98C6FC401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2182" r="16138" b="10782"/>
          <a:stretch/>
        </p:blipFill>
        <p:spPr>
          <a:xfrm>
            <a:off x="827584" y="1974462"/>
            <a:ext cx="7632849" cy="48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B98A0D1-CC15-4604-82A8-0E2C373F8CAF}"/>
              </a:ext>
            </a:extLst>
          </p:cNvPr>
          <p:cNvSpPr/>
          <p:nvPr/>
        </p:nvSpPr>
        <p:spPr>
          <a:xfrm>
            <a:off x="296919" y="1340768"/>
            <a:ext cx="8550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ARES – Acervo de recursos educacionais em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81E69E-5C51-4194-BE31-D70E9817521A}"/>
              </a:ext>
            </a:extLst>
          </p:cNvPr>
          <p:cNvSpPr/>
          <p:nvPr/>
        </p:nvSpPr>
        <p:spPr>
          <a:xfrm>
            <a:off x="7305824" y="1771654"/>
            <a:ext cx="1541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ares.unasus.gov.br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EEB1F8-69F2-4BD6-82AC-8EE94A85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3583" r="16139" b="6579"/>
          <a:stretch/>
        </p:blipFill>
        <p:spPr>
          <a:xfrm>
            <a:off x="1043608" y="2051118"/>
            <a:ext cx="7272808" cy="47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9B1908E-AF61-4ABD-9956-807455E7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O Programa de Formação de Recursos Humanos em Vigilância em Saúde Ambiental. </a:t>
            </a:r>
          </a:p>
        </p:txBody>
      </p:sp>
      <p:grpSp>
        <p:nvGrpSpPr>
          <p:cNvPr id="21508" name="Grupo 4">
            <a:extLst>
              <a:ext uri="{FF2B5EF4-FFF2-40B4-BE49-F238E27FC236}">
                <a16:creationId xmlns:a16="http://schemas.microsoft.com/office/drawing/2014/main" id="{DAEF7BD1-A60B-4894-BFE8-E87E58BDE381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781300"/>
            <a:ext cx="4456113" cy="1416050"/>
            <a:chOff x="0" y="0"/>
            <a:chExt cx="4457365" cy="1415878"/>
          </a:xfrm>
        </p:grpSpPr>
        <p:sp>
          <p:nvSpPr>
            <p:cNvPr id="6" name="Retângulo de cantos arredondados 5">
              <a:extLst>
                <a:ext uri="{FF2B5EF4-FFF2-40B4-BE49-F238E27FC236}">
                  <a16:creationId xmlns:a16="http://schemas.microsoft.com/office/drawing/2014/main" id="{511A90C1-747B-441E-AD3B-1584B6899C5A}"/>
                </a:ext>
              </a:extLst>
            </p:cNvPr>
            <p:cNvSpPr/>
            <p:nvPr/>
          </p:nvSpPr>
          <p:spPr>
            <a:xfrm>
              <a:off x="0" y="0"/>
              <a:ext cx="4457365" cy="1415878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800000">
                    <a:shade val="30000"/>
                    <a:satMod val="115000"/>
                  </a:srgbClr>
                </a:gs>
                <a:gs pos="50000">
                  <a:srgbClr val="800000">
                    <a:shade val="67500"/>
                    <a:satMod val="115000"/>
                  </a:srgbClr>
                </a:gs>
                <a:gs pos="100000">
                  <a:srgbClr val="8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46A12EE-11AD-413E-B1CB-1B6F6FDF183D}"/>
                </a:ext>
              </a:extLst>
            </p:cNvPr>
            <p:cNvSpPr/>
            <p:nvPr/>
          </p:nvSpPr>
          <p:spPr>
            <a:xfrm>
              <a:off x="41287" y="41270"/>
              <a:ext cx="4374792" cy="1333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pt-BR" b="1" dirty="0"/>
                <a:t>Cursos de Extensão </a:t>
              </a:r>
            </a:p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pt-BR" b="1" dirty="0"/>
                <a:t>(3.000 vagas)</a:t>
              </a:r>
            </a:p>
          </p:txBody>
        </p:sp>
      </p:grpSp>
      <p:grpSp>
        <p:nvGrpSpPr>
          <p:cNvPr id="21509" name="Grupo 13">
            <a:extLst>
              <a:ext uri="{FF2B5EF4-FFF2-40B4-BE49-F238E27FC236}">
                <a16:creationId xmlns:a16="http://schemas.microsoft.com/office/drawing/2014/main" id="{22B13402-3A67-4663-BC90-F02E4D408DC7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5146675"/>
            <a:ext cx="1722437" cy="1162050"/>
            <a:chOff x="142832" y="1584174"/>
            <a:chExt cx="1722800" cy="1162077"/>
          </a:xfrm>
        </p:grpSpPr>
        <p:sp>
          <p:nvSpPr>
            <p:cNvPr id="15" name="Retângulo de cantos arredondados 14">
              <a:extLst>
                <a:ext uri="{FF2B5EF4-FFF2-40B4-BE49-F238E27FC236}">
                  <a16:creationId xmlns:a16="http://schemas.microsoft.com/office/drawing/2014/main" id="{8C9D16F2-787D-4949-9F23-92020B6CD8F0}"/>
                </a:ext>
              </a:extLst>
            </p:cNvPr>
            <p:cNvSpPr/>
            <p:nvPr/>
          </p:nvSpPr>
          <p:spPr>
            <a:xfrm>
              <a:off x="142832" y="1584174"/>
              <a:ext cx="1722800" cy="1162077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800000">
                    <a:shade val="30000"/>
                    <a:satMod val="115000"/>
                  </a:srgbClr>
                </a:gs>
                <a:gs pos="50000">
                  <a:srgbClr val="800000">
                    <a:shade val="67500"/>
                    <a:satMod val="115000"/>
                  </a:srgbClr>
                </a:gs>
                <a:gs pos="100000">
                  <a:srgbClr val="8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20C2FB0-1E97-4FD6-8B2D-67406288FB65}"/>
                </a:ext>
              </a:extLst>
            </p:cNvPr>
            <p:cNvSpPr/>
            <p:nvPr/>
          </p:nvSpPr>
          <p:spPr>
            <a:xfrm>
              <a:off x="176176" y="1617513"/>
              <a:ext cx="1656112" cy="1095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pt-BR" sz="1400" dirty="0"/>
                <a:t>Avaliação de Risco à Saúde Humana por Exposição a Substâncias Químicas – 1000 Vagas</a:t>
              </a:r>
            </a:p>
          </p:txBody>
        </p:sp>
      </p:grpSp>
      <p:grpSp>
        <p:nvGrpSpPr>
          <p:cNvPr id="21510" name="Grupo 16">
            <a:extLst>
              <a:ext uri="{FF2B5EF4-FFF2-40B4-BE49-F238E27FC236}">
                <a16:creationId xmlns:a16="http://schemas.microsoft.com/office/drawing/2014/main" id="{1CC78697-3652-4C98-9234-170D950E09B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5143500"/>
            <a:ext cx="2119313" cy="1165225"/>
            <a:chOff x="1984332" y="1656189"/>
            <a:chExt cx="2118817" cy="1165687"/>
          </a:xfrm>
        </p:grpSpPr>
        <p:sp>
          <p:nvSpPr>
            <p:cNvPr id="18" name="Retângulo de cantos arredondados 17">
              <a:extLst>
                <a:ext uri="{FF2B5EF4-FFF2-40B4-BE49-F238E27FC236}">
                  <a16:creationId xmlns:a16="http://schemas.microsoft.com/office/drawing/2014/main" id="{8DB8862D-48BE-4210-898B-52610C7668CD}"/>
                </a:ext>
              </a:extLst>
            </p:cNvPr>
            <p:cNvSpPr/>
            <p:nvPr/>
          </p:nvSpPr>
          <p:spPr>
            <a:xfrm>
              <a:off x="1984332" y="1656189"/>
              <a:ext cx="2118817" cy="1165687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800000">
                    <a:shade val="30000"/>
                    <a:satMod val="115000"/>
                  </a:srgbClr>
                </a:gs>
                <a:gs pos="50000">
                  <a:srgbClr val="800000">
                    <a:shade val="67500"/>
                    <a:satMod val="115000"/>
                  </a:srgbClr>
                </a:gs>
                <a:gs pos="100000">
                  <a:srgbClr val="8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E878CF7-F3EA-4709-88C9-20B34DAE3752}"/>
                </a:ext>
              </a:extLst>
            </p:cNvPr>
            <p:cNvSpPr/>
            <p:nvPr/>
          </p:nvSpPr>
          <p:spPr>
            <a:xfrm>
              <a:off x="2019249" y="1689540"/>
              <a:ext cx="2048983" cy="1098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pt-BR" sz="1400" dirty="0"/>
                <a:t>Saúde, Desastres e Desenvolvimento – 1000 vagas </a:t>
              </a:r>
            </a:p>
          </p:txBody>
        </p:sp>
      </p:grpSp>
      <p:grpSp>
        <p:nvGrpSpPr>
          <p:cNvPr id="21511" name="Grupo 19">
            <a:extLst>
              <a:ext uri="{FF2B5EF4-FFF2-40B4-BE49-F238E27FC236}">
                <a16:creationId xmlns:a16="http://schemas.microsoft.com/office/drawing/2014/main" id="{0E8A025D-8EF3-4490-B4A8-9AA1515A20B0}"/>
              </a:ext>
            </a:extLst>
          </p:cNvPr>
          <p:cNvGrpSpPr>
            <a:grpSpLocks/>
          </p:cNvGrpSpPr>
          <p:nvPr/>
        </p:nvGrpSpPr>
        <p:grpSpPr bwMode="auto">
          <a:xfrm>
            <a:off x="6562725" y="5126038"/>
            <a:ext cx="1825625" cy="1182687"/>
            <a:chOff x="4180005" y="1656189"/>
            <a:chExt cx="1826961" cy="1182533"/>
          </a:xfrm>
        </p:grpSpPr>
        <p:sp>
          <p:nvSpPr>
            <p:cNvPr id="21" name="Retângulo de cantos arredondados 20">
              <a:extLst>
                <a:ext uri="{FF2B5EF4-FFF2-40B4-BE49-F238E27FC236}">
                  <a16:creationId xmlns:a16="http://schemas.microsoft.com/office/drawing/2014/main" id="{46198A82-AB97-49B5-9D83-62331D2D500C}"/>
                </a:ext>
              </a:extLst>
            </p:cNvPr>
            <p:cNvSpPr/>
            <p:nvPr/>
          </p:nvSpPr>
          <p:spPr>
            <a:xfrm>
              <a:off x="4180005" y="1656189"/>
              <a:ext cx="1826961" cy="1182533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800000">
                    <a:shade val="30000"/>
                    <a:satMod val="115000"/>
                  </a:srgbClr>
                </a:gs>
                <a:gs pos="50000">
                  <a:srgbClr val="800000">
                    <a:shade val="67500"/>
                    <a:satMod val="115000"/>
                  </a:srgbClr>
                </a:gs>
                <a:gs pos="100000">
                  <a:srgbClr val="8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295578D9-6769-4E39-80F4-FB238296904E}"/>
                </a:ext>
              </a:extLst>
            </p:cNvPr>
            <p:cNvSpPr/>
            <p:nvPr/>
          </p:nvSpPr>
          <p:spPr>
            <a:xfrm>
              <a:off x="4214956" y="1691109"/>
              <a:ext cx="1757060" cy="1112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pt-BR" sz="1200" dirty="0"/>
                <a:t>Vigilância da Qualidade da Água para Consumo Humano – 1000 vagas</a:t>
              </a:r>
            </a:p>
          </p:txBody>
        </p:sp>
      </p:grp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572CF19-DF09-4D2E-9C1A-6371072B22C0}"/>
              </a:ext>
            </a:extLst>
          </p:cNvPr>
          <p:cNvCxnSpPr>
            <a:cxnSpLocks/>
          </p:cNvCxnSpPr>
          <p:nvPr/>
        </p:nvCxnSpPr>
        <p:spPr>
          <a:xfrm>
            <a:off x="4281488" y="4156075"/>
            <a:ext cx="3175" cy="56832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B4B7BBA0-6394-44CC-A2B0-DD87EF6CAA4A}"/>
              </a:ext>
            </a:extLst>
          </p:cNvPr>
          <p:cNvCxnSpPr>
            <a:cxnSpLocks/>
          </p:cNvCxnSpPr>
          <p:nvPr/>
        </p:nvCxnSpPr>
        <p:spPr>
          <a:xfrm flipH="1">
            <a:off x="1476375" y="4724400"/>
            <a:ext cx="60483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A266829D-F2D1-46F0-B5D3-C6ED569BAFA4}"/>
              </a:ext>
            </a:extLst>
          </p:cNvPr>
          <p:cNvCxnSpPr>
            <a:stCxn id="22" idx="0"/>
          </p:cNvCxnSpPr>
          <p:nvPr/>
        </p:nvCxnSpPr>
        <p:spPr>
          <a:xfrm flipV="1">
            <a:off x="7475538" y="4724400"/>
            <a:ext cx="22225" cy="4365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28586A33-0EF6-436F-B362-F8B6E6DE920B}"/>
              </a:ext>
            </a:extLst>
          </p:cNvPr>
          <p:cNvCxnSpPr/>
          <p:nvPr/>
        </p:nvCxnSpPr>
        <p:spPr>
          <a:xfrm flipV="1">
            <a:off x="1452563" y="4724400"/>
            <a:ext cx="23812" cy="4365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CE865007-56D4-4BE9-BD81-1E4A0398A0B4}"/>
              </a:ext>
            </a:extLst>
          </p:cNvPr>
          <p:cNvCxnSpPr/>
          <p:nvPr/>
        </p:nvCxnSpPr>
        <p:spPr>
          <a:xfrm flipV="1">
            <a:off x="4284663" y="4576763"/>
            <a:ext cx="0" cy="6524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Rectangle 2">
            <a:extLst>
              <a:ext uri="{FF2B5EF4-FFF2-40B4-BE49-F238E27FC236}">
                <a16:creationId xmlns:a16="http://schemas.microsoft.com/office/drawing/2014/main" id="{024BAD03-D8A7-46C1-9DEB-4944736C3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Georgia" panose="02040502050405020303" pitchFamily="18" charset="0"/>
              <a:buChar char="•"/>
            </a:pP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Vigilância em Saúde Ambiental.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avaliaÃ§Ã£o de risco mariana">
            <a:extLst>
              <a:ext uri="{FF2B5EF4-FFF2-40B4-BE49-F238E27FC236}">
                <a16:creationId xmlns:a16="http://schemas.microsoft.com/office/drawing/2014/main" id="{B5F00E1B-144C-48AA-9F78-85892D1C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6590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esultado de imagem para SISAGUA">
            <a:extLst>
              <a:ext uri="{FF2B5EF4-FFF2-40B4-BE49-F238E27FC236}">
                <a16:creationId xmlns:a16="http://schemas.microsoft.com/office/drawing/2014/main" id="{7F5D6780-6B1E-4BF2-A108-9A3EA9A1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20012" r="4971" b="21591"/>
          <a:stretch>
            <a:fillRect/>
          </a:stretch>
        </p:blipFill>
        <p:spPr bwMode="auto">
          <a:xfrm>
            <a:off x="5148064" y="1604433"/>
            <a:ext cx="3991901" cy="19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0997D1DE-FAEB-42FA-98DD-3153BE55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23167" r="20074" b="33621"/>
          <a:stretch>
            <a:fillRect/>
          </a:stretch>
        </p:blipFill>
        <p:spPr bwMode="auto">
          <a:xfrm>
            <a:off x="35496" y="4149080"/>
            <a:ext cx="9109601" cy="270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7">
            <a:extLst>
              <a:ext uri="{FF2B5EF4-FFF2-40B4-BE49-F238E27FC236}">
                <a16:creationId xmlns:a16="http://schemas.microsoft.com/office/drawing/2014/main" id="{D60F0A62-80CC-45E6-9E93-C82130F5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3513549"/>
            <a:ext cx="34972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100" dirty="0"/>
              <a:t>SAA – Sistema de abastecimento de água;</a:t>
            </a:r>
          </a:p>
          <a:p>
            <a:r>
              <a:rPr lang="pt-BR" altLang="pt-BR" sz="1100" dirty="0"/>
              <a:t>SAC – Solução Alternativa coletiva;</a:t>
            </a:r>
          </a:p>
          <a:p>
            <a:r>
              <a:rPr lang="pt-BR" altLang="pt-BR" sz="1100" dirty="0"/>
              <a:t>SAI – Solução Alternativa individual; </a:t>
            </a:r>
          </a:p>
        </p:txBody>
      </p:sp>
    </p:spTree>
    <p:extLst>
      <p:ext uri="{BB962C8B-B14F-4D97-AF65-F5344CB8AC3E}">
        <p14:creationId xmlns:p14="http://schemas.microsoft.com/office/powerpoint/2010/main" val="14796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F4B35E2-468E-4A93-A255-647EE04A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2244725"/>
            <a:ext cx="81915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Avaliar o Programa da capacitação em vigilância em saúde ambiental para a qualificação das ações da área no Brasil;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Avaliar a metodologia da EAD para capacitação profissional;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identificar os problemas para o desenvolvimento da área.</a:t>
            </a:r>
            <a:endParaRPr lang="pt-BR" altLang="pt-B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6E6B3A3-B994-464E-BC23-4E0E77EB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7363"/>
            <a:ext cx="91440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 do Estudo: Alunos aprovados nos Cursos de Capacitação: 1613 indivíduos;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Primeira parte: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fichas de inscrição dos candidatos e construção do perfil sociodemográfico dos alunos.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pt-BR" alt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Segunda parte: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questionários sobre as percepções a respeito da metodologia da Ead;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Principais entraves para o desenvolvimento da área</a:t>
            </a:r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hlinkHover r:id="rId2" action="ppaction://hlinkpres?slideindex=1&amp;slidetitle=Slide 1"/>
            <a:extLst>
              <a:ext uri="{FF2B5EF4-FFF2-40B4-BE49-F238E27FC236}">
                <a16:creationId xmlns:a16="http://schemas.microsoft.com/office/drawing/2014/main" id="{41B52669-844F-42AD-AEBE-5588E2C1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14573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E2A4D4F-E494-47AB-BCEE-C30CA0767B2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009775"/>
          <a:ext cx="8713788" cy="22209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57405">
                  <a:extLst>
                    <a:ext uri="{9D8B030D-6E8A-4147-A177-3AD203B41FA5}">
                      <a16:colId xmlns:a16="http://schemas.microsoft.com/office/drawing/2014/main" val="3012564842"/>
                    </a:ext>
                  </a:extLst>
                </a:gridCol>
                <a:gridCol w="2469163">
                  <a:extLst>
                    <a:ext uri="{9D8B030D-6E8A-4147-A177-3AD203B41FA5}">
                      <a16:colId xmlns:a16="http://schemas.microsoft.com/office/drawing/2014/main" val="2082312927"/>
                    </a:ext>
                  </a:extLst>
                </a:gridCol>
                <a:gridCol w="1887220">
                  <a:extLst>
                    <a:ext uri="{9D8B030D-6E8A-4147-A177-3AD203B41FA5}">
                      <a16:colId xmlns:a16="http://schemas.microsoft.com/office/drawing/2014/main" val="3860090655"/>
                    </a:ext>
                  </a:extLst>
                </a:gridCol>
              </a:tblGrid>
              <a:tr h="62469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</a:t>
                      </a:r>
                      <a:endParaRPr lang="pt-BR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 de aprovações</a:t>
                      </a:r>
                    </a:p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(Nº e %)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 de vagas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17252"/>
                  </a:ext>
                </a:extLst>
              </a:tr>
              <a:tr h="54851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Avaliação de Risco à saúde humana por exposição a substâncias químicas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653 (65,3%)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1000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1232699"/>
                  </a:ext>
                </a:extLst>
              </a:tr>
              <a:tr h="49918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Vigilância da qualidade da água para consumo humano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635 (63,5%)</a:t>
                      </a:r>
                      <a:endParaRPr lang="pt-BR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1000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val="2625918607"/>
                  </a:ext>
                </a:extLst>
              </a:tr>
              <a:tr h="2742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Saúde, desastres e desenvolvimento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606 (60,6%)</a:t>
                      </a:r>
                      <a:endParaRPr lang="pt-BR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1000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10278"/>
                  </a:ext>
                </a:extLst>
              </a:tr>
              <a:tr h="2742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1894 (63,1%)</a:t>
                      </a:r>
                      <a:endParaRPr lang="pt-BR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3000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DejaVu Sans"/>
                      </a:endParaRPr>
                    </a:p>
                  </a:txBody>
                  <a:tcPr marL="44454" marR="4445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78575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25E9F5E-3D65-464C-9F17-D22B38476AD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559300"/>
          <a:ext cx="8713787" cy="2195512"/>
        </p:xfrm>
        <a:graphic>
          <a:graphicData uri="http://schemas.openxmlformats.org/drawingml/2006/table">
            <a:tbl>
              <a:tblPr firstRow="1" firstCol="1" bandRow="1"/>
              <a:tblGrid>
                <a:gridCol w="1442895">
                  <a:extLst>
                    <a:ext uri="{9D8B030D-6E8A-4147-A177-3AD203B41FA5}">
                      <a16:colId xmlns:a16="http://schemas.microsoft.com/office/drawing/2014/main" val="1229046860"/>
                    </a:ext>
                  </a:extLst>
                </a:gridCol>
                <a:gridCol w="691849">
                  <a:extLst>
                    <a:ext uri="{9D8B030D-6E8A-4147-A177-3AD203B41FA5}">
                      <a16:colId xmlns:a16="http://schemas.microsoft.com/office/drawing/2014/main" val="3576666301"/>
                    </a:ext>
                  </a:extLst>
                </a:gridCol>
                <a:gridCol w="905508">
                  <a:extLst>
                    <a:ext uri="{9D8B030D-6E8A-4147-A177-3AD203B41FA5}">
                      <a16:colId xmlns:a16="http://schemas.microsoft.com/office/drawing/2014/main" val="4140597736"/>
                    </a:ext>
                  </a:extLst>
                </a:gridCol>
                <a:gridCol w="1385550">
                  <a:extLst>
                    <a:ext uri="{9D8B030D-6E8A-4147-A177-3AD203B41FA5}">
                      <a16:colId xmlns:a16="http://schemas.microsoft.com/office/drawing/2014/main" val="846683538"/>
                    </a:ext>
                  </a:extLst>
                </a:gridCol>
                <a:gridCol w="905508">
                  <a:extLst>
                    <a:ext uri="{9D8B030D-6E8A-4147-A177-3AD203B41FA5}">
                      <a16:colId xmlns:a16="http://schemas.microsoft.com/office/drawing/2014/main" val="2482273435"/>
                    </a:ext>
                  </a:extLst>
                </a:gridCol>
                <a:gridCol w="758445">
                  <a:extLst>
                    <a:ext uri="{9D8B030D-6E8A-4147-A177-3AD203B41FA5}">
                      <a16:colId xmlns:a16="http://schemas.microsoft.com/office/drawing/2014/main" val="4237118189"/>
                    </a:ext>
                  </a:extLst>
                </a:gridCol>
                <a:gridCol w="905508">
                  <a:extLst>
                    <a:ext uri="{9D8B030D-6E8A-4147-A177-3AD203B41FA5}">
                      <a16:colId xmlns:a16="http://schemas.microsoft.com/office/drawing/2014/main" val="1209420977"/>
                    </a:ext>
                  </a:extLst>
                </a:gridCol>
                <a:gridCol w="813016">
                  <a:extLst>
                    <a:ext uri="{9D8B030D-6E8A-4147-A177-3AD203B41FA5}">
                      <a16:colId xmlns:a16="http://schemas.microsoft.com/office/drawing/2014/main" val="595065794"/>
                    </a:ext>
                  </a:extLst>
                </a:gridCol>
                <a:gridCol w="905508">
                  <a:extLst>
                    <a:ext uri="{9D8B030D-6E8A-4147-A177-3AD203B41FA5}">
                      <a16:colId xmlns:a16="http://schemas.microsoft.com/office/drawing/2014/main" val="2708843949"/>
                    </a:ext>
                  </a:extLst>
                </a:gridCol>
              </a:tblGrid>
              <a:tr h="274439">
                <a:tc gridSpan="9"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Cursos</a:t>
                      </a:r>
                      <a:endParaRPr lang="pt-BR" sz="14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22876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 de vínculo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ARSH</a:t>
                      </a:r>
                      <a:endParaRPr lang="pt-BR" sz="14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DESASTRES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ÁGUA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44656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l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Municipal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54,2%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39,6%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405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63,8%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999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52,7%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951814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l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Estadual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20,3%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160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25,2%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481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25,4%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609551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l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Federal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11,2%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12,7%</a:t>
                      </a:r>
                      <a:endParaRPr lang="pt-BR" sz="14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10,6%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217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11,5%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771456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l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Outro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06382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l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 resposta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27,4%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9,3%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20269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algn="l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653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606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100,0%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635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100,0%</a:t>
                      </a:r>
                      <a:endParaRPr lang="pt-BR" sz="14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1894</a:t>
                      </a:r>
                      <a:endParaRPr lang="pt-BR" sz="14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100,0%</a:t>
                      </a:r>
                      <a:endParaRPr lang="pt-BR" sz="14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4" marR="444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397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971</Words>
  <Application>Microsoft Office PowerPoint</Application>
  <PresentationFormat>Apresentação na tela (4:3)</PresentationFormat>
  <Paragraphs>255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DejaVu Sans</vt:lpstr>
      <vt:lpstr>Georgia</vt:lpstr>
      <vt:lpstr>Times New Roman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Ivisson Silva</cp:lastModifiedBy>
  <cp:revision>17</cp:revision>
  <dcterms:created xsi:type="dcterms:W3CDTF">2014-07-31T15:12:21Z</dcterms:created>
  <dcterms:modified xsi:type="dcterms:W3CDTF">2018-10-04T11:12:51Z</dcterms:modified>
</cp:coreProperties>
</file>