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54"/>
  </p:notesMasterIdLst>
  <p:sldIdLst>
    <p:sldId id="257" r:id="rId3"/>
    <p:sldId id="276" r:id="rId4"/>
    <p:sldId id="277" r:id="rId5"/>
    <p:sldId id="270" r:id="rId6"/>
    <p:sldId id="300" r:id="rId7"/>
    <p:sldId id="287" r:id="rId8"/>
    <p:sldId id="286" r:id="rId9"/>
    <p:sldId id="301" r:id="rId10"/>
    <p:sldId id="279" r:id="rId11"/>
    <p:sldId id="302" r:id="rId12"/>
    <p:sldId id="295" r:id="rId13"/>
    <p:sldId id="303" r:id="rId14"/>
    <p:sldId id="283" r:id="rId15"/>
    <p:sldId id="296" r:id="rId16"/>
    <p:sldId id="297" r:id="rId17"/>
    <p:sldId id="298" r:id="rId18"/>
    <p:sldId id="299" r:id="rId19"/>
    <p:sldId id="315" r:id="rId20"/>
    <p:sldId id="318" r:id="rId21"/>
    <p:sldId id="319" r:id="rId22"/>
    <p:sldId id="320" r:id="rId23"/>
    <p:sldId id="316" r:id="rId24"/>
    <p:sldId id="317" r:id="rId25"/>
    <p:sldId id="321" r:id="rId26"/>
    <p:sldId id="323" r:id="rId27"/>
    <p:sldId id="324" r:id="rId28"/>
    <p:sldId id="326" r:id="rId29"/>
    <p:sldId id="325" r:id="rId30"/>
    <p:sldId id="322" r:id="rId31"/>
    <p:sldId id="304" r:id="rId32"/>
    <p:sldId id="281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29" r:id="rId41"/>
    <p:sldId id="328" r:id="rId42"/>
    <p:sldId id="306" r:id="rId43"/>
    <p:sldId id="284" r:id="rId44"/>
    <p:sldId id="305" r:id="rId45"/>
    <p:sldId id="285" r:id="rId46"/>
    <p:sldId id="327" r:id="rId47"/>
    <p:sldId id="307" r:id="rId48"/>
    <p:sldId id="288" r:id="rId49"/>
    <p:sldId id="289" r:id="rId50"/>
    <p:sldId id="290" r:id="rId51"/>
    <p:sldId id="291" r:id="rId52"/>
    <p:sldId id="260" r:id="rId5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434" autoAdjust="0"/>
  </p:normalViewPr>
  <p:slideViewPr>
    <p:cSldViewPr>
      <p:cViewPr varScale="1">
        <p:scale>
          <a:sx n="74" d="100"/>
          <a:sy n="74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gisilon\ensino\Ensino%20a%20Dist&#226;ncia\EaD%20Indicadores\Qualidade\AVALIA&#199;&#195;O%20DE%20SATISFA&#199;&#195;O\02.FEVEREIRO\02.FEV%20-%20Ind%20%20Satisfa&#231;&#227;o%20dos%20Alun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pt-BR" sz="1800" b="1">
                <a:solidFill>
                  <a:srgbClr val="002060"/>
                </a:solidFill>
              </a:rPr>
              <a:t>Satisfação Final dos Alunos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standard"/>
        <c:varyColors val="0"/>
        <c:ser>
          <c:idx val="4"/>
          <c:order val="3"/>
          <c:tx>
            <c:strRef>
              <c:f>Ind_Final!$H$4</c:f>
              <c:strCache>
                <c:ptCount val="1"/>
                <c:pt idx="0">
                  <c:v>% Respostas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Ind_Final!$B$5:$B$30</c:f>
              <c:strCache>
                <c:ptCount val="26"/>
                <c:pt idx="0">
                  <c:v>Abordagem das Urgências e Emergências Clínicas no Pronto Socorro_T0009</c:v>
                </c:pt>
                <c:pt idx="1">
                  <c:v>Cálculo de Medicação e Cuidados de Enfermagem: Módulo Avançado_T0003_IC</c:v>
                </c:pt>
                <c:pt idx="2">
                  <c:v>Compreendendo o Setor da Saúde_T0002_POS</c:v>
                </c:pt>
                <c:pt idx="3">
                  <c:v>Comunicação de Más Notícias_T0018</c:v>
                </c:pt>
                <c:pt idx="4">
                  <c:v>Cuidados de Enfermagem em UTI Neonatal_T0003</c:v>
                </c:pt>
                <c:pt idx="5">
                  <c:v>Cuidados de Enfermagem nas Lesões por Pressão_T0011</c:v>
                </c:pt>
                <c:pt idx="6">
                  <c:v>Cuidados de Enfermagem no AVC Agudo na Emergência_T0003</c:v>
                </c:pt>
                <c:pt idx="7">
                  <c:v>Emergências Pediátricas para Médicos_T0017</c:v>
                </c:pt>
                <c:pt idx="8">
                  <c:v>Epidemiologia Gerencial_T0019</c:v>
                </c:pt>
                <c:pt idx="9">
                  <c:v>Feridas e curativos para Enfermeiros_T0025</c:v>
                </c:pt>
                <c:pt idx="10">
                  <c:v>Gestão de Fluxo de Pacientes_T0019</c:v>
                </c:pt>
                <c:pt idx="11">
                  <c:v>Gestão de Processos em Saúde_T0023</c:v>
                </c:pt>
                <c:pt idx="12">
                  <c:v>Gestão de Risco e Segurança em Saúde_T0001_POS</c:v>
                </c:pt>
                <c:pt idx="13">
                  <c:v>Gestão de Risco e Segurança em Saúde_T0015</c:v>
                </c:pt>
                <c:pt idx="14">
                  <c:v>Gestão Financeira em Saúde_T0014</c:v>
                </c:pt>
                <c:pt idx="15">
                  <c:v>Laboratório Clínico_T0018</c:v>
                </c:pt>
                <c:pt idx="16">
                  <c:v>Lean 6 Sigma na Saúde_T0017</c:v>
                </c:pt>
                <c:pt idx="17">
                  <c:v>Manejo Odontológico do Paciente Onco-Hematológico_T0016</c:v>
                </c:pt>
                <c:pt idx="18">
                  <c:v>Neuropsicologia da memória_T0019</c:v>
                </c:pt>
                <c:pt idx="19">
                  <c:v>Nutrição: Avaliação Hospitalar_T0012</c:v>
                </c:pt>
                <c:pt idx="20">
                  <c:v>Psicologia: Avaliação Hospitalar_T0020</c:v>
                </c:pt>
                <c:pt idx="21">
                  <c:v>Segurança do Paciente e as 6 Metas Internacionais_T0012</c:v>
                </c:pt>
                <c:pt idx="22">
                  <c:v>Terapia Nutricional em Oncologia_T0016</c:v>
                </c:pt>
                <c:pt idx="23">
                  <c:v>Transtorno Ansioso e Depressivo_T0007</c:v>
                </c:pt>
                <c:pt idx="24">
                  <c:v>Ventilação Mecânica Avançada em Adultos_T0018</c:v>
                </c:pt>
                <c:pt idx="25">
                  <c:v>Ventilação Mecânica Básica em Adultos_T0022</c:v>
                </c:pt>
              </c:strCache>
            </c:strRef>
          </c:cat>
          <c:val>
            <c:numRef>
              <c:f>Ind_Final!$H$5:$H$30</c:f>
              <c:numCache>
                <c:formatCode>0%</c:formatCode>
                <c:ptCount val="26"/>
                <c:pt idx="0">
                  <c:v>0.44444444444444442</c:v>
                </c:pt>
                <c:pt idx="1">
                  <c:v>0.3</c:v>
                </c:pt>
                <c:pt idx="2">
                  <c:v>0.76923076923076927</c:v>
                </c:pt>
                <c:pt idx="3">
                  <c:v>0.6</c:v>
                </c:pt>
                <c:pt idx="4">
                  <c:v>0.5</c:v>
                </c:pt>
                <c:pt idx="5">
                  <c:v>0.33333333333333331</c:v>
                </c:pt>
                <c:pt idx="6">
                  <c:v>0.7142857142857143</c:v>
                </c:pt>
                <c:pt idx="7">
                  <c:v>0.33333333333333331</c:v>
                </c:pt>
                <c:pt idx="8">
                  <c:v>0.66666666666666663</c:v>
                </c:pt>
                <c:pt idx="9">
                  <c:v>0.66666666666666663</c:v>
                </c:pt>
                <c:pt idx="10">
                  <c:v>0.54545454545454541</c:v>
                </c:pt>
                <c:pt idx="11">
                  <c:v>0.4</c:v>
                </c:pt>
                <c:pt idx="12">
                  <c:v>0.16666666666666666</c:v>
                </c:pt>
                <c:pt idx="13">
                  <c:v>0.75</c:v>
                </c:pt>
                <c:pt idx="14">
                  <c:v>0.58333333333333337</c:v>
                </c:pt>
                <c:pt idx="15">
                  <c:v>0.33333333333333331</c:v>
                </c:pt>
                <c:pt idx="16">
                  <c:v>0.46153846153846156</c:v>
                </c:pt>
                <c:pt idx="17">
                  <c:v>0.2857142857142857</c:v>
                </c:pt>
                <c:pt idx="18">
                  <c:v>0.6</c:v>
                </c:pt>
                <c:pt idx="19">
                  <c:v>0.5</c:v>
                </c:pt>
                <c:pt idx="20">
                  <c:v>0.5714285714285714</c:v>
                </c:pt>
                <c:pt idx="21">
                  <c:v>0.5</c:v>
                </c:pt>
                <c:pt idx="22">
                  <c:v>0.69230769230769229</c:v>
                </c:pt>
                <c:pt idx="23">
                  <c:v>0.2857142857142857</c:v>
                </c:pt>
                <c:pt idx="24">
                  <c:v>0.33333333333333331</c:v>
                </c:pt>
                <c:pt idx="25">
                  <c:v>0.45454545454545453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4251296"/>
        <c:axId val="604251856"/>
      </c:areaChart>
      <c:barChart>
        <c:barDir val="col"/>
        <c:grouping val="percentStacked"/>
        <c:varyColors val="0"/>
        <c:ser>
          <c:idx val="0"/>
          <c:order val="0"/>
          <c:tx>
            <c:strRef>
              <c:f>Ind_Final!$C$4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rgbClr val="92D050"/>
            </a:solidFill>
            <a:ln w="381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Ind_Final!$B$5:$B$30</c:f>
              <c:strCache>
                <c:ptCount val="26"/>
                <c:pt idx="0">
                  <c:v>Abordagem das Urgências e Emergências Clínicas no Pronto Socorro_T0009</c:v>
                </c:pt>
                <c:pt idx="1">
                  <c:v>Cálculo de Medicação e Cuidados de Enfermagem: Módulo Avançado_T0003_IC</c:v>
                </c:pt>
                <c:pt idx="2">
                  <c:v>Compreendendo o Setor da Saúde_T0002_POS</c:v>
                </c:pt>
                <c:pt idx="3">
                  <c:v>Comunicação de Más Notícias_T0018</c:v>
                </c:pt>
                <c:pt idx="4">
                  <c:v>Cuidados de Enfermagem em UTI Neonatal_T0003</c:v>
                </c:pt>
                <c:pt idx="5">
                  <c:v>Cuidados de Enfermagem nas Lesões por Pressão_T0011</c:v>
                </c:pt>
                <c:pt idx="6">
                  <c:v>Cuidados de Enfermagem no AVC Agudo na Emergência_T0003</c:v>
                </c:pt>
                <c:pt idx="7">
                  <c:v>Emergências Pediátricas para Médicos_T0017</c:v>
                </c:pt>
                <c:pt idx="8">
                  <c:v>Epidemiologia Gerencial_T0019</c:v>
                </c:pt>
                <c:pt idx="9">
                  <c:v>Feridas e curativos para Enfermeiros_T0025</c:v>
                </c:pt>
                <c:pt idx="10">
                  <c:v>Gestão de Fluxo de Pacientes_T0019</c:v>
                </c:pt>
                <c:pt idx="11">
                  <c:v>Gestão de Processos em Saúde_T0023</c:v>
                </c:pt>
                <c:pt idx="12">
                  <c:v>Gestão de Risco e Segurança em Saúde_T0001_POS</c:v>
                </c:pt>
                <c:pt idx="13">
                  <c:v>Gestão de Risco e Segurança em Saúde_T0015</c:v>
                </c:pt>
                <c:pt idx="14">
                  <c:v>Gestão Financeira em Saúde_T0014</c:v>
                </c:pt>
                <c:pt idx="15">
                  <c:v>Laboratório Clínico_T0018</c:v>
                </c:pt>
                <c:pt idx="16">
                  <c:v>Lean 6 Sigma na Saúde_T0017</c:v>
                </c:pt>
                <c:pt idx="17">
                  <c:v>Manejo Odontológico do Paciente Onco-Hematológico_T0016</c:v>
                </c:pt>
                <c:pt idx="18">
                  <c:v>Neuropsicologia da memória_T0019</c:v>
                </c:pt>
                <c:pt idx="19">
                  <c:v>Nutrição: Avaliação Hospitalar_T0012</c:v>
                </c:pt>
                <c:pt idx="20">
                  <c:v>Psicologia: Avaliação Hospitalar_T0020</c:v>
                </c:pt>
                <c:pt idx="21">
                  <c:v>Segurança do Paciente e as 6 Metas Internacionais_T0012</c:v>
                </c:pt>
                <c:pt idx="22">
                  <c:v>Terapia Nutricional em Oncologia_T0016</c:v>
                </c:pt>
                <c:pt idx="23">
                  <c:v>Transtorno Ansioso e Depressivo_T0007</c:v>
                </c:pt>
                <c:pt idx="24">
                  <c:v>Ventilação Mecânica Avançada em Adultos_T0018</c:v>
                </c:pt>
                <c:pt idx="25">
                  <c:v>Ventilação Mecânica Básica em Adultos_T0022</c:v>
                </c:pt>
              </c:strCache>
            </c:strRef>
          </c:cat>
          <c:val>
            <c:numRef>
              <c:f>Ind_Final!$C$5:$C$30</c:f>
              <c:numCache>
                <c:formatCode>General</c:formatCode>
                <c:ptCount val="26"/>
                <c:pt idx="0">
                  <c:v>1</c:v>
                </c:pt>
                <c:pt idx="1">
                  <c:v>3</c:v>
                </c:pt>
                <c:pt idx="2">
                  <c:v>12</c:v>
                </c:pt>
                <c:pt idx="3">
                  <c:v>4</c:v>
                </c:pt>
                <c:pt idx="4">
                  <c:v>4</c:v>
                </c:pt>
                <c:pt idx="5">
                  <c:v>2</c:v>
                </c:pt>
                <c:pt idx="6">
                  <c:v>4</c:v>
                </c:pt>
                <c:pt idx="7">
                  <c:v>3</c:v>
                </c:pt>
                <c:pt idx="8">
                  <c:v>4</c:v>
                </c:pt>
                <c:pt idx="9">
                  <c:v>8</c:v>
                </c:pt>
                <c:pt idx="10">
                  <c:v>6</c:v>
                </c:pt>
                <c:pt idx="11">
                  <c:v>4</c:v>
                </c:pt>
                <c:pt idx="12">
                  <c:v>3</c:v>
                </c:pt>
                <c:pt idx="13">
                  <c:v>6</c:v>
                </c:pt>
                <c:pt idx="14">
                  <c:v>4</c:v>
                </c:pt>
                <c:pt idx="15">
                  <c:v>2</c:v>
                </c:pt>
                <c:pt idx="16">
                  <c:v>4</c:v>
                </c:pt>
                <c:pt idx="17">
                  <c:v>2</c:v>
                </c:pt>
                <c:pt idx="18">
                  <c:v>4</c:v>
                </c:pt>
                <c:pt idx="19">
                  <c:v>3</c:v>
                </c:pt>
                <c:pt idx="20">
                  <c:v>12</c:v>
                </c:pt>
                <c:pt idx="21">
                  <c:v>4</c:v>
                </c:pt>
                <c:pt idx="22">
                  <c:v>7</c:v>
                </c:pt>
                <c:pt idx="23">
                  <c:v>2</c:v>
                </c:pt>
                <c:pt idx="24">
                  <c:v>2</c:v>
                </c:pt>
                <c:pt idx="25">
                  <c:v>4</c:v>
                </c:pt>
              </c:numCache>
            </c:numRef>
          </c:val>
        </c:ser>
        <c:ser>
          <c:idx val="1"/>
          <c:order val="1"/>
          <c:tx>
            <c:strRef>
              <c:f>Ind_Final!$D$4</c:f>
              <c:strCache>
                <c:ptCount val="1"/>
                <c:pt idx="0">
                  <c:v>Neutro</c:v>
                </c:pt>
              </c:strCache>
            </c:strRef>
          </c:tx>
          <c:spPr>
            <a:solidFill>
              <a:srgbClr val="FFC000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Ind_Final!$B$5:$B$30</c:f>
              <c:strCache>
                <c:ptCount val="26"/>
                <c:pt idx="0">
                  <c:v>Abordagem das Urgências e Emergências Clínicas no Pronto Socorro_T0009</c:v>
                </c:pt>
                <c:pt idx="1">
                  <c:v>Cálculo de Medicação e Cuidados de Enfermagem: Módulo Avançado_T0003_IC</c:v>
                </c:pt>
                <c:pt idx="2">
                  <c:v>Compreendendo o Setor da Saúde_T0002_POS</c:v>
                </c:pt>
                <c:pt idx="3">
                  <c:v>Comunicação de Más Notícias_T0018</c:v>
                </c:pt>
                <c:pt idx="4">
                  <c:v>Cuidados de Enfermagem em UTI Neonatal_T0003</c:v>
                </c:pt>
                <c:pt idx="5">
                  <c:v>Cuidados de Enfermagem nas Lesões por Pressão_T0011</c:v>
                </c:pt>
                <c:pt idx="6">
                  <c:v>Cuidados de Enfermagem no AVC Agudo na Emergência_T0003</c:v>
                </c:pt>
                <c:pt idx="7">
                  <c:v>Emergências Pediátricas para Médicos_T0017</c:v>
                </c:pt>
                <c:pt idx="8">
                  <c:v>Epidemiologia Gerencial_T0019</c:v>
                </c:pt>
                <c:pt idx="9">
                  <c:v>Feridas e curativos para Enfermeiros_T0025</c:v>
                </c:pt>
                <c:pt idx="10">
                  <c:v>Gestão de Fluxo de Pacientes_T0019</c:v>
                </c:pt>
                <c:pt idx="11">
                  <c:v>Gestão de Processos em Saúde_T0023</c:v>
                </c:pt>
                <c:pt idx="12">
                  <c:v>Gestão de Risco e Segurança em Saúde_T0001_POS</c:v>
                </c:pt>
                <c:pt idx="13">
                  <c:v>Gestão de Risco e Segurança em Saúde_T0015</c:v>
                </c:pt>
                <c:pt idx="14">
                  <c:v>Gestão Financeira em Saúde_T0014</c:v>
                </c:pt>
                <c:pt idx="15">
                  <c:v>Laboratório Clínico_T0018</c:v>
                </c:pt>
                <c:pt idx="16">
                  <c:v>Lean 6 Sigma na Saúde_T0017</c:v>
                </c:pt>
                <c:pt idx="17">
                  <c:v>Manejo Odontológico do Paciente Onco-Hematológico_T0016</c:v>
                </c:pt>
                <c:pt idx="18">
                  <c:v>Neuropsicologia da memória_T0019</c:v>
                </c:pt>
                <c:pt idx="19">
                  <c:v>Nutrição: Avaliação Hospitalar_T0012</c:v>
                </c:pt>
                <c:pt idx="20">
                  <c:v>Psicologia: Avaliação Hospitalar_T0020</c:v>
                </c:pt>
                <c:pt idx="21">
                  <c:v>Segurança do Paciente e as 6 Metas Internacionais_T0012</c:v>
                </c:pt>
                <c:pt idx="22">
                  <c:v>Terapia Nutricional em Oncologia_T0016</c:v>
                </c:pt>
                <c:pt idx="23">
                  <c:v>Transtorno Ansioso e Depressivo_T0007</c:v>
                </c:pt>
                <c:pt idx="24">
                  <c:v>Ventilação Mecânica Avançada em Adultos_T0018</c:v>
                </c:pt>
                <c:pt idx="25">
                  <c:v>Ventilação Mecânica Básica em Adultos_T0022</c:v>
                </c:pt>
              </c:strCache>
            </c:strRef>
          </c:cat>
          <c:val>
            <c:numRef>
              <c:f>Ind_Final!$D$5:$D$30</c:f>
              <c:numCache>
                <c:formatCode>General</c:formatCode>
                <c:ptCount val="26"/>
                <c:pt idx="0">
                  <c:v>2</c:v>
                </c:pt>
                <c:pt idx="1">
                  <c:v>2</c:v>
                </c:pt>
                <c:pt idx="2">
                  <c:v>8</c:v>
                </c:pt>
                <c:pt idx="3">
                  <c:v>1</c:v>
                </c:pt>
                <c:pt idx="6">
                  <c:v>1</c:v>
                </c:pt>
                <c:pt idx="8">
                  <c:v>2</c:v>
                </c:pt>
                <c:pt idx="9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1</c:v>
                </c:pt>
                <c:pt idx="16">
                  <c:v>1</c:v>
                </c:pt>
                <c:pt idx="18">
                  <c:v>2</c:v>
                </c:pt>
                <c:pt idx="19">
                  <c:v>1</c:v>
                </c:pt>
                <c:pt idx="21">
                  <c:v>1</c:v>
                </c:pt>
                <c:pt idx="22">
                  <c:v>2</c:v>
                </c:pt>
                <c:pt idx="23">
                  <c:v>2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</c:ser>
        <c:ser>
          <c:idx val="2"/>
          <c:order val="2"/>
          <c:tx>
            <c:strRef>
              <c:f>Ind_Final!$E$4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Ind_Final!$B$5:$B$30</c:f>
              <c:strCache>
                <c:ptCount val="26"/>
                <c:pt idx="0">
                  <c:v>Abordagem das Urgências e Emergências Clínicas no Pronto Socorro_T0009</c:v>
                </c:pt>
                <c:pt idx="1">
                  <c:v>Cálculo de Medicação e Cuidados de Enfermagem: Módulo Avançado_T0003_IC</c:v>
                </c:pt>
                <c:pt idx="2">
                  <c:v>Compreendendo o Setor da Saúde_T0002_POS</c:v>
                </c:pt>
                <c:pt idx="3">
                  <c:v>Comunicação de Más Notícias_T0018</c:v>
                </c:pt>
                <c:pt idx="4">
                  <c:v>Cuidados de Enfermagem em UTI Neonatal_T0003</c:v>
                </c:pt>
                <c:pt idx="5">
                  <c:v>Cuidados de Enfermagem nas Lesões por Pressão_T0011</c:v>
                </c:pt>
                <c:pt idx="6">
                  <c:v>Cuidados de Enfermagem no AVC Agudo na Emergência_T0003</c:v>
                </c:pt>
                <c:pt idx="7">
                  <c:v>Emergências Pediátricas para Médicos_T0017</c:v>
                </c:pt>
                <c:pt idx="8">
                  <c:v>Epidemiologia Gerencial_T0019</c:v>
                </c:pt>
                <c:pt idx="9">
                  <c:v>Feridas e curativos para Enfermeiros_T0025</c:v>
                </c:pt>
                <c:pt idx="10">
                  <c:v>Gestão de Fluxo de Pacientes_T0019</c:v>
                </c:pt>
                <c:pt idx="11">
                  <c:v>Gestão de Processos em Saúde_T0023</c:v>
                </c:pt>
                <c:pt idx="12">
                  <c:v>Gestão de Risco e Segurança em Saúde_T0001_POS</c:v>
                </c:pt>
                <c:pt idx="13">
                  <c:v>Gestão de Risco e Segurança em Saúde_T0015</c:v>
                </c:pt>
                <c:pt idx="14">
                  <c:v>Gestão Financeira em Saúde_T0014</c:v>
                </c:pt>
                <c:pt idx="15">
                  <c:v>Laboratório Clínico_T0018</c:v>
                </c:pt>
                <c:pt idx="16">
                  <c:v>Lean 6 Sigma na Saúde_T0017</c:v>
                </c:pt>
                <c:pt idx="17">
                  <c:v>Manejo Odontológico do Paciente Onco-Hematológico_T0016</c:v>
                </c:pt>
                <c:pt idx="18">
                  <c:v>Neuropsicologia da memória_T0019</c:v>
                </c:pt>
                <c:pt idx="19">
                  <c:v>Nutrição: Avaliação Hospitalar_T0012</c:v>
                </c:pt>
                <c:pt idx="20">
                  <c:v>Psicologia: Avaliação Hospitalar_T0020</c:v>
                </c:pt>
                <c:pt idx="21">
                  <c:v>Segurança do Paciente e as 6 Metas Internacionais_T0012</c:v>
                </c:pt>
                <c:pt idx="22">
                  <c:v>Terapia Nutricional em Oncologia_T0016</c:v>
                </c:pt>
                <c:pt idx="23">
                  <c:v>Transtorno Ansioso e Depressivo_T0007</c:v>
                </c:pt>
                <c:pt idx="24">
                  <c:v>Ventilação Mecânica Avançada em Adultos_T0018</c:v>
                </c:pt>
                <c:pt idx="25">
                  <c:v>Ventilação Mecânica Básica em Adultos_T0022</c:v>
                </c:pt>
              </c:strCache>
            </c:strRef>
          </c:cat>
          <c:val>
            <c:numRef>
              <c:f>Ind_Final!$E$5:$E$30</c:f>
              <c:numCache>
                <c:formatCode>General</c:formatCode>
                <c:ptCount val="26"/>
                <c:pt idx="0">
                  <c:v>1</c:v>
                </c:pt>
                <c:pt idx="1">
                  <c:v>1</c:v>
                </c:pt>
                <c:pt idx="3">
                  <c:v>1</c:v>
                </c:pt>
                <c:pt idx="5">
                  <c:v>1</c:v>
                </c:pt>
                <c:pt idx="9">
                  <c:v>1</c:v>
                </c:pt>
                <c:pt idx="1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100"/>
        <c:axId val="604251296"/>
        <c:axId val="604251856"/>
      </c:barChart>
      <c:lineChart>
        <c:grouping val="stacked"/>
        <c:varyColors val="0"/>
        <c:ser>
          <c:idx val="3"/>
          <c:order val="4"/>
          <c:tx>
            <c:strRef>
              <c:f>Ind_Final!$G$4</c:f>
              <c:strCache>
                <c:ptCount val="1"/>
                <c:pt idx="0">
                  <c:v>Total de Alunos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002060"/>
              </a:solidFill>
              <a:ln w="9525">
                <a:solidFill>
                  <a:schemeClr val="tx2">
                    <a:lumMod val="50000"/>
                  </a:schemeClr>
                </a:solidFill>
              </a:ln>
              <a:effectLst/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Ind_Final!$G$5:$G$30</c:f>
              <c:numCache>
                <c:formatCode>General</c:formatCode>
                <c:ptCount val="26"/>
                <c:pt idx="0">
                  <c:v>9</c:v>
                </c:pt>
                <c:pt idx="1">
                  <c:v>20</c:v>
                </c:pt>
                <c:pt idx="2">
                  <c:v>26</c:v>
                </c:pt>
                <c:pt idx="3">
                  <c:v>10</c:v>
                </c:pt>
                <c:pt idx="4">
                  <c:v>8</c:v>
                </c:pt>
                <c:pt idx="5">
                  <c:v>9</c:v>
                </c:pt>
                <c:pt idx="6">
                  <c:v>7</c:v>
                </c:pt>
                <c:pt idx="7">
                  <c:v>9</c:v>
                </c:pt>
                <c:pt idx="8">
                  <c:v>9</c:v>
                </c:pt>
                <c:pt idx="9">
                  <c:v>18</c:v>
                </c:pt>
                <c:pt idx="10">
                  <c:v>11</c:v>
                </c:pt>
                <c:pt idx="11">
                  <c:v>10</c:v>
                </c:pt>
                <c:pt idx="12">
                  <c:v>18</c:v>
                </c:pt>
                <c:pt idx="13">
                  <c:v>12</c:v>
                </c:pt>
                <c:pt idx="14">
                  <c:v>12</c:v>
                </c:pt>
                <c:pt idx="15">
                  <c:v>9</c:v>
                </c:pt>
                <c:pt idx="16">
                  <c:v>13</c:v>
                </c:pt>
                <c:pt idx="17">
                  <c:v>7</c:v>
                </c:pt>
                <c:pt idx="18">
                  <c:v>10</c:v>
                </c:pt>
                <c:pt idx="19">
                  <c:v>8</c:v>
                </c:pt>
                <c:pt idx="20">
                  <c:v>21</c:v>
                </c:pt>
                <c:pt idx="21">
                  <c:v>10</c:v>
                </c:pt>
                <c:pt idx="22">
                  <c:v>13</c:v>
                </c:pt>
                <c:pt idx="23">
                  <c:v>14</c:v>
                </c:pt>
                <c:pt idx="24">
                  <c:v>9</c:v>
                </c:pt>
                <c:pt idx="25">
                  <c:v>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257456"/>
        <c:axId val="604250176"/>
      </c:lineChart>
      <c:catAx>
        <c:axId val="60425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4251856"/>
        <c:crosses val="autoZero"/>
        <c:auto val="1"/>
        <c:lblAlgn val="ctr"/>
        <c:lblOffset val="100"/>
        <c:noMultiLvlLbl val="0"/>
      </c:catAx>
      <c:valAx>
        <c:axId val="6042518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4251296"/>
        <c:crosses val="autoZero"/>
        <c:crossBetween val="between"/>
      </c:valAx>
      <c:valAx>
        <c:axId val="604250176"/>
        <c:scaling>
          <c:orientation val="minMax"/>
          <c:max val="1000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4257456"/>
        <c:crosses val="max"/>
        <c:crossBetween val="between"/>
      </c:valAx>
      <c:catAx>
        <c:axId val="604257456"/>
        <c:scaling>
          <c:orientation val="minMax"/>
        </c:scaling>
        <c:delete val="1"/>
        <c:axPos val="b"/>
        <c:majorTickMark val="out"/>
        <c:minorTickMark val="none"/>
        <c:tickLblPos val="nextTo"/>
        <c:crossAx val="6042501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0AE92-5208-4C56-94D9-104EDE51AFD7}" type="datetimeFigureOut">
              <a:rPr lang="pt-BR" smtClean="0"/>
              <a:t>04/10/2018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9182F-7879-4421-BCDF-15DDEE6215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60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2A1C6-1704-452C-B738-BECC2F6B662A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4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336CA0A-8440-4CE4-B9AC-DBC9EF91B9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3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8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FBC4-988E-4220-A376-0B6BFC7861C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03A-CA58-4B03-840E-6C7F4D2CA19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3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FBC4-988E-4220-A376-0B6BFC7861C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03A-CA58-4B03-840E-6C7F4D2CA19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55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FBC4-988E-4220-A376-0B6BFC7861C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03A-CA58-4B03-840E-6C7F4D2CA19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2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FBC4-988E-4220-A376-0B6BFC7861C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03A-CA58-4B03-840E-6C7F4D2CA19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5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FBC4-988E-4220-A376-0B6BFC7861C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03A-CA58-4B03-840E-6C7F4D2CA19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5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63FBC4-988E-4220-A376-0B6BFC7861C2}" type="datetimeFigureOut">
              <a:rPr lang="pt-BR" smtClean="0"/>
              <a:t>04/10/2018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BD003A-CA58-4B03-840E-6C7F4D2CA1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61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50405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63FBC4-988E-4220-A376-0B6BFC7861C2}" type="datetimeFigureOut">
              <a:rPr lang="pt-BR" smtClean="0"/>
              <a:t>04/10/2018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BD003A-CA58-4B03-840E-6C7F4D2CA1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70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FBC4-988E-4220-A376-0B6BFC7861C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03A-CA58-4B03-840E-6C7F4D2CA19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FBC4-988E-4220-A376-0B6BFC7861C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03A-CA58-4B03-840E-6C7F4D2CA19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6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FBC4-988E-4220-A376-0B6BFC7861C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03A-CA58-4B03-840E-6C7F4D2CA19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13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FBC4-988E-4220-A376-0B6BFC7861C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03A-CA58-4B03-840E-6C7F4D2CA19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4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FBC4-988E-4220-A376-0B6BFC7861C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03A-CA58-4B03-840E-6C7F4D2CA19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2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FBC4-988E-4220-A376-0B6BFC7861C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03A-CA58-4B03-840E-6C7F4D2CA19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F0FB6A3-6E68-4D7E-938A-A53AC50A78D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3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7504" y="10527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3FBC4-988E-4220-A376-0B6BFC7861C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04/10/2018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D003A-CA58-4B03-840E-6C7F4D2CA19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1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Lucida Sans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t36875\Desktop\apres_ppt-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4"/>
          <a:stretch/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162" y="1268760"/>
            <a:ext cx="9139837" cy="558924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1908" y="3717032"/>
            <a:ext cx="8160183" cy="846584"/>
          </a:xfrm>
        </p:spPr>
        <p:txBody>
          <a:bodyPr/>
          <a:lstStyle/>
          <a:p>
            <a:r>
              <a:rPr lang="pt-BR" sz="2400" b="1" dirty="0">
                <a:solidFill>
                  <a:srgbClr val="990000"/>
                </a:solidFill>
              </a:rPr>
              <a:t>MODELO DE TUTORIA NO ENSINO A DISTÂNCIA EINSTEIN: UM</a:t>
            </a:r>
            <a:br>
              <a:rPr lang="pt-BR" sz="2400" b="1" dirty="0">
                <a:solidFill>
                  <a:srgbClr val="990000"/>
                </a:solidFill>
              </a:rPr>
            </a:br>
            <a:r>
              <a:rPr lang="pt-BR" sz="2400" b="1" dirty="0">
                <a:solidFill>
                  <a:srgbClr val="990000"/>
                </a:solidFill>
              </a:rPr>
              <a:t>ESTUDO SOBRE O PAPEL E AS COMPETÊNCIAS DO TUTOR</a:t>
            </a:r>
            <a:endParaRPr lang="pt-BR" sz="2400" dirty="0">
              <a:solidFill>
                <a:srgbClr val="990000"/>
              </a:solidFill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4860032" y="5132784"/>
            <a:ext cx="424056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dirty="0" smtClean="0"/>
              <a:t>Kenia Gomes </a:t>
            </a:r>
          </a:p>
          <a:p>
            <a:pPr algn="r"/>
            <a:r>
              <a:rPr lang="pt-BR" sz="2000" dirty="0" smtClean="0"/>
              <a:t>Sandra Oyafuso Kina</a:t>
            </a:r>
          </a:p>
          <a:p>
            <a:pPr algn="r"/>
            <a:r>
              <a:rPr lang="pt-BR" sz="2000" dirty="0" smtClean="0"/>
              <a:t>Felipe Spinelli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3239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Conector reto 49"/>
          <p:cNvCxnSpPr/>
          <p:nvPr/>
        </p:nvCxnSpPr>
        <p:spPr>
          <a:xfrm>
            <a:off x="9324255" y="4714344"/>
            <a:ext cx="77860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107504" y="1556792"/>
            <a:ext cx="892899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Objetivo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err="1">
                <a:solidFill>
                  <a:schemeClr val="bg1">
                    <a:lumMod val="75000"/>
                  </a:schemeClr>
                </a:solidFill>
                <a:cs typeface="Arial" charset="0"/>
              </a:rPr>
              <a:t>EaD</a:t>
            </a: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 Einstein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O Tutor como Mediador: papel, práticas e competências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b="1" dirty="0" smtClean="0">
                <a:solidFill>
                  <a:srgbClr val="990000"/>
                </a:solidFill>
              </a:rPr>
              <a:t>Desafios</a:t>
            </a:r>
            <a:endParaRPr lang="pt-BR" sz="2400" b="1" dirty="0">
              <a:solidFill>
                <a:srgbClr val="99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Programa de Capacitação e Formação de </a:t>
            </a: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Tutores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Qualidade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Avaliação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Feedback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Considerações Finais</a:t>
            </a:r>
            <a:endParaRPr lang="pt-BR" sz="24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48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6232" y="1556792"/>
            <a:ext cx="8568952" cy="4896544"/>
          </a:xfrm>
        </p:spPr>
        <p:txBody>
          <a:bodyPr/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990000"/>
                </a:solidFill>
              </a:rPr>
              <a:t>Desafios</a:t>
            </a:r>
            <a:endParaRPr lang="pt-BR" sz="2800" b="1" dirty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pt-BR" sz="1200" i="1" dirty="0" smtClean="0"/>
          </a:p>
          <a:p>
            <a:r>
              <a:rPr lang="pt-BR" sz="2800" dirty="0" smtClean="0"/>
              <a:t>Paradigmas </a:t>
            </a:r>
            <a:r>
              <a:rPr lang="pt-BR" sz="2800" dirty="0"/>
              <a:t>do ensino </a:t>
            </a:r>
            <a:r>
              <a:rPr lang="pt-BR" sz="2800" dirty="0" smtClean="0"/>
              <a:t>tradicional;</a:t>
            </a:r>
          </a:p>
          <a:p>
            <a:endParaRPr lang="pt-BR" sz="1400" dirty="0" smtClean="0"/>
          </a:p>
          <a:p>
            <a:r>
              <a:rPr lang="pt-BR" sz="2800" dirty="0"/>
              <a:t>P</a:t>
            </a:r>
            <a:r>
              <a:rPr lang="pt-BR" sz="2800" dirty="0" smtClean="0"/>
              <a:t>assagem </a:t>
            </a:r>
            <a:r>
              <a:rPr lang="pt-BR" sz="2800" dirty="0"/>
              <a:t>e convivência de um </a:t>
            </a:r>
            <a:r>
              <a:rPr lang="pt-BR" sz="2800" dirty="0" smtClean="0"/>
              <a:t>novo modelo </a:t>
            </a:r>
            <a:r>
              <a:rPr lang="pt-BR" sz="2800" dirty="0"/>
              <a:t>de ensino centrado no </a:t>
            </a:r>
            <a:r>
              <a:rPr lang="pt-BR" sz="2800" dirty="0" smtClean="0"/>
              <a:t>aluno e mediado </a:t>
            </a:r>
            <a:r>
              <a:rPr lang="pt-BR" sz="2800" dirty="0"/>
              <a:t>pelo </a:t>
            </a:r>
            <a:r>
              <a:rPr lang="pt-BR" sz="2800" dirty="0" smtClean="0"/>
              <a:t>tutor; </a:t>
            </a:r>
          </a:p>
          <a:p>
            <a:endParaRPr lang="pt-BR" sz="1400" dirty="0" smtClean="0"/>
          </a:p>
          <a:p>
            <a:r>
              <a:rPr lang="pt-BR" sz="2800" dirty="0"/>
              <a:t>O</a:t>
            </a:r>
            <a:r>
              <a:rPr lang="pt-BR" sz="2800" dirty="0" smtClean="0"/>
              <a:t> </a:t>
            </a:r>
            <a:r>
              <a:rPr lang="pt-BR" sz="2800" dirty="0"/>
              <a:t>acesso à informação de forma </a:t>
            </a:r>
            <a:r>
              <a:rPr lang="pt-BR" sz="2800" dirty="0" smtClean="0"/>
              <a:t>assíncrona;</a:t>
            </a:r>
          </a:p>
          <a:p>
            <a:endParaRPr lang="pt-BR" sz="1400" dirty="0"/>
          </a:p>
          <a:p>
            <a:r>
              <a:rPr lang="pt-BR" sz="2800" dirty="0"/>
              <a:t>I</a:t>
            </a:r>
            <a:r>
              <a:rPr lang="pt-BR" sz="2800" dirty="0" smtClean="0"/>
              <a:t>mportante </a:t>
            </a:r>
            <a:r>
              <a:rPr lang="pt-BR" sz="2800" dirty="0"/>
              <a:t>papel a desempenhar na atualização de um </a:t>
            </a:r>
            <a:r>
              <a:rPr lang="pt-BR" sz="2800" dirty="0" smtClean="0"/>
              <a:t>profissional.</a:t>
            </a:r>
            <a:endParaRPr lang="pt-BR" sz="2800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296232" y="2204864"/>
            <a:ext cx="8568952" cy="0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5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Conector reto 49"/>
          <p:cNvCxnSpPr/>
          <p:nvPr/>
        </p:nvCxnSpPr>
        <p:spPr>
          <a:xfrm>
            <a:off x="9324255" y="4714344"/>
            <a:ext cx="77860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107504" y="1556792"/>
            <a:ext cx="892899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Objetivo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err="1">
                <a:solidFill>
                  <a:schemeClr val="bg1">
                    <a:lumMod val="75000"/>
                  </a:schemeClr>
                </a:solidFill>
                <a:cs typeface="Arial" charset="0"/>
              </a:rPr>
              <a:t>EaD</a:t>
            </a: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 Einstein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O Tutor como Mediador: papel, práticas e competências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Desafios</a:t>
            </a:r>
            <a:endParaRPr lang="pt-BR" sz="24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b="1" dirty="0">
                <a:solidFill>
                  <a:srgbClr val="990000"/>
                </a:solidFill>
              </a:rPr>
              <a:t>Programa de Capacitação e Formação de </a:t>
            </a:r>
            <a:r>
              <a:rPr lang="pt-BR" sz="2400" b="1" dirty="0">
                <a:solidFill>
                  <a:srgbClr val="990000"/>
                </a:solidFill>
              </a:rPr>
              <a:t>Tutores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Qualidade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Avaliação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Feedback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Considerações Finais</a:t>
            </a:r>
            <a:endParaRPr lang="pt-BR" sz="24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221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Visão Geral Oracle E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97722"/>
            <a:ext cx="9144000" cy="556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/>
          <p:nvPr/>
        </p:nvPicPr>
        <p:blipFill>
          <a:blip r:embed="rId3"/>
          <a:stretch>
            <a:fillRect/>
          </a:stretch>
        </p:blipFill>
        <p:spPr>
          <a:xfrm>
            <a:off x="7270263" y="5138671"/>
            <a:ext cx="884704" cy="711557"/>
          </a:xfrm>
          <a:prstGeom prst="rect">
            <a:avLst/>
          </a:prstGeom>
        </p:spPr>
      </p:pic>
      <p:pic>
        <p:nvPicPr>
          <p:cNvPr id="32" name="Picture 3" descr="C:\Users\drt36875\Desktop\logotipo(cores)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46" b="41259"/>
          <a:stretch/>
        </p:blipFill>
        <p:spPr bwMode="auto">
          <a:xfrm>
            <a:off x="7865077" y="3346442"/>
            <a:ext cx="579779" cy="85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drt36875\Desktop\logotipo(cores)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5" t="59363" r="51528" b="31185"/>
          <a:stretch/>
        </p:blipFill>
        <p:spPr bwMode="auto">
          <a:xfrm>
            <a:off x="5551815" y="1948897"/>
            <a:ext cx="943930" cy="69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91" y="3804176"/>
            <a:ext cx="468012" cy="47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-3165" r="19154" b="38315"/>
          <a:stretch>
            <a:fillRect/>
          </a:stretch>
        </p:blipFill>
        <p:spPr bwMode="auto">
          <a:xfrm>
            <a:off x="781658" y="3269090"/>
            <a:ext cx="931231" cy="88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tângulo 32"/>
          <p:cNvSpPr/>
          <p:nvPr/>
        </p:nvSpPr>
        <p:spPr>
          <a:xfrm>
            <a:off x="10083" y="1302901"/>
            <a:ext cx="9144000" cy="5575675"/>
          </a:xfrm>
          <a:prstGeom prst="rect">
            <a:avLst/>
          </a:prstGeom>
          <a:solidFill>
            <a:schemeClr val="bg1">
              <a:lumMod val="8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Picture 3" descr="C:\Users\drt36875\Desktop\pagina_1.png"/>
          <p:cNvPicPr>
            <a:picLocks noChangeAspect="1" noChangeArrowheads="1"/>
          </p:cNvPicPr>
          <p:nvPr/>
        </p:nvPicPr>
        <p:blipFill rotWithShape="1"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5"/>
          <a:stretch/>
        </p:blipFill>
        <p:spPr bwMode="auto">
          <a:xfrm>
            <a:off x="6777318" y="6420513"/>
            <a:ext cx="2163234" cy="39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Conector reto 41"/>
          <p:cNvCxnSpPr/>
          <p:nvPr/>
        </p:nvCxnSpPr>
        <p:spPr>
          <a:xfrm>
            <a:off x="264438" y="1277144"/>
            <a:ext cx="8568952" cy="0"/>
          </a:xfrm>
          <a:prstGeom prst="line">
            <a:avLst/>
          </a:prstGeom>
          <a:ln>
            <a:solidFill>
              <a:srgbClr val="3A77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2414498" y="5769563"/>
            <a:ext cx="4268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990000"/>
                </a:solidFill>
              </a:rPr>
              <a:t>Programa de Capacitação e Formação de Tutores</a:t>
            </a:r>
          </a:p>
        </p:txBody>
      </p:sp>
      <p:sp>
        <p:nvSpPr>
          <p:cNvPr id="39" name="Elipse 38"/>
          <p:cNvSpPr/>
          <p:nvPr/>
        </p:nvSpPr>
        <p:spPr>
          <a:xfrm>
            <a:off x="402575" y="2766893"/>
            <a:ext cx="2595712" cy="1159098"/>
          </a:xfrm>
          <a:prstGeom prst="ellipse">
            <a:avLst/>
          </a:prstGeom>
          <a:solidFill>
            <a:schemeClr val="bg1">
              <a:lumMod val="5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SELEÇÃO: Indicação </a:t>
            </a:r>
            <a:r>
              <a:rPr lang="pt-BR" b="1" dirty="0">
                <a:solidFill>
                  <a:schemeClr val="tx1"/>
                </a:solidFill>
              </a:rPr>
              <a:t>da área e interesse pessoal</a:t>
            </a:r>
          </a:p>
        </p:txBody>
      </p:sp>
      <p:sp>
        <p:nvSpPr>
          <p:cNvPr id="40" name="Elipse 39"/>
          <p:cNvSpPr/>
          <p:nvPr/>
        </p:nvSpPr>
        <p:spPr>
          <a:xfrm>
            <a:off x="2033414" y="1359151"/>
            <a:ext cx="3097789" cy="1159098"/>
          </a:xfrm>
          <a:prstGeom prst="ellipse">
            <a:avLst/>
          </a:prstGeom>
          <a:solidFill>
            <a:schemeClr val="bg1">
              <a:lumMod val="5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b="1" dirty="0">
                <a:solidFill>
                  <a:schemeClr val="tx1"/>
                </a:solidFill>
              </a:rPr>
              <a:t>PROCESSO </a:t>
            </a:r>
            <a:r>
              <a:rPr lang="pt-BR" b="1" dirty="0" smtClean="0">
                <a:solidFill>
                  <a:schemeClr val="tx1"/>
                </a:solidFill>
              </a:rPr>
              <a:t>SELETIVO: Avaliação </a:t>
            </a:r>
            <a:r>
              <a:rPr lang="pt-BR" b="1" dirty="0">
                <a:solidFill>
                  <a:schemeClr val="tx1"/>
                </a:solidFill>
              </a:rPr>
              <a:t>CV/Prova Técnica/Entrevista</a:t>
            </a:r>
          </a:p>
        </p:txBody>
      </p:sp>
      <p:sp>
        <p:nvSpPr>
          <p:cNvPr id="41" name="Elipse 40"/>
          <p:cNvSpPr/>
          <p:nvPr/>
        </p:nvSpPr>
        <p:spPr>
          <a:xfrm>
            <a:off x="6664630" y="3724303"/>
            <a:ext cx="2388609" cy="1159098"/>
          </a:xfrm>
          <a:prstGeom prst="ellipse">
            <a:avLst/>
          </a:prstGeom>
          <a:solidFill>
            <a:schemeClr val="bg1">
              <a:lumMod val="5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AVALIAÇÃO / PESQUISA DE SATISFAÇÃO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4" name="Elipse 43"/>
          <p:cNvSpPr/>
          <p:nvPr/>
        </p:nvSpPr>
        <p:spPr>
          <a:xfrm>
            <a:off x="6023780" y="1938700"/>
            <a:ext cx="2388609" cy="1159098"/>
          </a:xfrm>
          <a:prstGeom prst="ellipse">
            <a:avLst/>
          </a:prstGeom>
          <a:solidFill>
            <a:schemeClr val="bg1">
              <a:lumMod val="5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b="1" dirty="0" smtClean="0">
                <a:solidFill>
                  <a:schemeClr val="tx1"/>
                </a:solidFill>
              </a:rPr>
              <a:t>CAPACITAÇÃO PEDAGÓGICA e TÉCNICA (AVA)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5" name="Elipse 44"/>
          <p:cNvSpPr/>
          <p:nvPr/>
        </p:nvSpPr>
        <p:spPr>
          <a:xfrm>
            <a:off x="6316977" y="5615189"/>
            <a:ext cx="2827024" cy="686554"/>
          </a:xfrm>
          <a:prstGeom prst="ellipse">
            <a:avLst/>
          </a:prstGeom>
          <a:solidFill>
            <a:schemeClr val="bg1">
              <a:lumMod val="5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 smtClean="0">
                <a:solidFill>
                  <a:schemeClr val="tx1"/>
                </a:solidFill>
              </a:rPr>
              <a:t>FEEDBACK</a:t>
            </a:r>
            <a:endParaRPr lang="pt-BR" b="1" i="1" dirty="0">
              <a:solidFill>
                <a:schemeClr val="tx1"/>
              </a:solidFill>
            </a:endParaRPr>
          </a:p>
        </p:txBody>
      </p:sp>
      <p:sp>
        <p:nvSpPr>
          <p:cNvPr id="56" name="Elipse 55"/>
          <p:cNvSpPr/>
          <p:nvPr/>
        </p:nvSpPr>
        <p:spPr>
          <a:xfrm>
            <a:off x="25760" y="4417453"/>
            <a:ext cx="2633309" cy="1197735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b="1" dirty="0">
                <a:solidFill>
                  <a:schemeClr val="tx1"/>
                </a:solidFill>
              </a:rPr>
              <a:t>Divulgação do Programa EAD - Captar Novos Tutores </a:t>
            </a:r>
            <a:r>
              <a:rPr lang="pt-BR" b="1" i="1" dirty="0">
                <a:solidFill>
                  <a:schemeClr val="tx1"/>
                </a:solidFill>
              </a:rPr>
              <a:t> </a:t>
            </a:r>
            <a:r>
              <a:rPr lang="pt-BR" sz="1600" b="1" i="1" dirty="0" smtClean="0">
                <a:solidFill>
                  <a:schemeClr val="tx1"/>
                </a:solidFill>
              </a:rPr>
              <a:t>(link</a:t>
            </a:r>
            <a:r>
              <a:rPr lang="pt-BR" sz="1600" b="1" i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7" name="Elipse 56"/>
          <p:cNvSpPr/>
          <p:nvPr/>
        </p:nvSpPr>
        <p:spPr>
          <a:xfrm>
            <a:off x="2773141" y="4153760"/>
            <a:ext cx="2827024" cy="770588"/>
          </a:xfrm>
          <a:prstGeom prst="ellipse">
            <a:avLst/>
          </a:prstGeom>
          <a:solidFill>
            <a:schemeClr val="bg1">
              <a:lumMod val="5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BANCO DE TUTORES EAD EINSTEIN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1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4" grpId="0" animBg="1"/>
      <p:bldP spid="45" grpId="0" animBg="1"/>
      <p:bldP spid="56" grpId="0" animBg="1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6232" y="1556792"/>
            <a:ext cx="8568952" cy="5112568"/>
          </a:xfrm>
        </p:spPr>
        <p:txBody>
          <a:bodyPr/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990000"/>
                </a:solidFill>
              </a:rPr>
              <a:t>Tutoria</a:t>
            </a:r>
            <a:endParaRPr lang="pt-BR" sz="2800" b="1" dirty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pt-BR" sz="1200" i="1" dirty="0" smtClean="0"/>
          </a:p>
          <a:p>
            <a:r>
              <a:rPr lang="pt-BR" sz="2800" dirty="0"/>
              <a:t>I</a:t>
            </a:r>
            <a:r>
              <a:rPr lang="pt-BR" sz="2800" dirty="0" smtClean="0"/>
              <a:t>ndispensável </a:t>
            </a:r>
            <a:r>
              <a:rPr lang="pt-BR" sz="2800" dirty="0"/>
              <a:t>no acolhimento do aluno em um Ambiente </a:t>
            </a:r>
            <a:r>
              <a:rPr lang="pt-BR" sz="2800" dirty="0" smtClean="0"/>
              <a:t>Virtual de </a:t>
            </a:r>
            <a:r>
              <a:rPr lang="pt-BR" sz="2800" dirty="0"/>
              <a:t>Aprendizagem (</a:t>
            </a:r>
            <a:r>
              <a:rPr lang="pt-BR" sz="2800" dirty="0" smtClean="0"/>
              <a:t>AVA);</a:t>
            </a:r>
          </a:p>
          <a:p>
            <a:endParaRPr lang="pt-BR" sz="2800" dirty="0" smtClean="0"/>
          </a:p>
          <a:p>
            <a:r>
              <a:rPr lang="pt-BR" sz="2800" dirty="0"/>
              <a:t>T</a:t>
            </a:r>
            <a:r>
              <a:rPr lang="pt-BR" sz="2800" dirty="0" smtClean="0"/>
              <a:t>utoria </a:t>
            </a:r>
            <a:r>
              <a:rPr lang="pt-BR" sz="2800" dirty="0"/>
              <a:t>eficiente apresentará ao aluno todos os </a:t>
            </a:r>
            <a:r>
              <a:rPr lang="pt-BR" sz="2800" dirty="0" smtClean="0"/>
              <a:t>recursos tecnológicos disponibilizados </a:t>
            </a:r>
            <a:r>
              <a:rPr lang="pt-BR" sz="2800" dirty="0"/>
              <a:t>no AVA como possibilidades pedagógicas para facilitar o seu </a:t>
            </a:r>
            <a:r>
              <a:rPr lang="pt-BR" sz="2800" dirty="0" smtClean="0"/>
              <a:t>desenvolvimento e aprendizagem.</a:t>
            </a:r>
            <a:endParaRPr lang="pt-BR" sz="2800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296232" y="2204864"/>
            <a:ext cx="8568952" cy="0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57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drt36875\Desktop\pagina_1.pn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5"/>
          <a:stretch/>
        </p:blipFill>
        <p:spPr bwMode="auto">
          <a:xfrm>
            <a:off x="6777318" y="6420513"/>
            <a:ext cx="2163234" cy="39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iângulo isósceles 6"/>
          <p:cNvSpPr/>
          <p:nvPr/>
        </p:nvSpPr>
        <p:spPr>
          <a:xfrm rot="5400000">
            <a:off x="308516" y="6570468"/>
            <a:ext cx="107966" cy="90011"/>
          </a:xfrm>
          <a:prstGeom prst="triangle">
            <a:avLst/>
          </a:prstGeom>
          <a:solidFill>
            <a:srgbClr val="8FB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30469" y="3825776"/>
            <a:ext cx="2001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990000"/>
                </a:solidFill>
              </a:rPr>
              <a:t>Tutor </a:t>
            </a:r>
            <a:r>
              <a:rPr lang="pt-BR" sz="2400" b="1" dirty="0">
                <a:solidFill>
                  <a:srgbClr val="990000"/>
                </a:solidFill>
              </a:rPr>
              <a:t>EAD</a:t>
            </a:r>
            <a:endParaRPr lang="pt-BR" sz="2400" dirty="0">
              <a:solidFill>
                <a:srgbClr val="990000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359489" y="2209533"/>
            <a:ext cx="1563373" cy="1563373"/>
          </a:xfrm>
          <a:prstGeom prst="ellipse">
            <a:avLst/>
          </a:prstGeom>
          <a:noFill/>
          <a:ln>
            <a:solidFill>
              <a:srgbClr val="17375E">
                <a:alpha val="1607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2" name="Conector reto 41"/>
          <p:cNvCxnSpPr/>
          <p:nvPr/>
        </p:nvCxnSpPr>
        <p:spPr>
          <a:xfrm>
            <a:off x="264438" y="1277144"/>
            <a:ext cx="8568952" cy="0"/>
          </a:xfrm>
          <a:prstGeom prst="line">
            <a:avLst/>
          </a:prstGeom>
          <a:ln>
            <a:solidFill>
              <a:srgbClr val="3A77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2555776" y="1612899"/>
            <a:ext cx="65068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Dedicar </a:t>
            </a:r>
            <a:r>
              <a:rPr lang="pt-BR" sz="2800" dirty="0"/>
              <a:t>1 hora do dia, </a:t>
            </a:r>
            <a:r>
              <a:rPr lang="pt-BR" sz="2800" dirty="0" smtClean="0"/>
              <a:t>para </a:t>
            </a:r>
            <a:r>
              <a:rPr lang="pt-BR" sz="2800" dirty="0"/>
              <a:t>realizar a mediação do curso via fórum </a:t>
            </a:r>
            <a:r>
              <a:rPr lang="pt-BR" sz="2800" i="1" dirty="0" err="1" smtClean="0"/>
              <a:t>on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line</a:t>
            </a:r>
            <a:r>
              <a:rPr lang="pt-BR" sz="2800" dirty="0" smtClean="0"/>
              <a:t>;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000" dirty="0" smtClean="0"/>
          </a:p>
          <a:p>
            <a:pPr marL="457200" lvl="0" indent="-457200" algn="just">
              <a:buFont typeface="Wingdings" pitchFamily="2" charset="2"/>
              <a:buChar char="§"/>
            </a:pPr>
            <a:r>
              <a:rPr lang="pt-BR" sz="2800" dirty="0"/>
              <a:t>Realizar Tutoria </a:t>
            </a:r>
            <a:r>
              <a:rPr lang="pt-BR" sz="2800" i="1" dirty="0" err="1"/>
              <a:t>o</a:t>
            </a:r>
            <a:r>
              <a:rPr lang="pt-BR" sz="2800" i="1" dirty="0" err="1" smtClean="0"/>
              <a:t>n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line</a:t>
            </a:r>
            <a:r>
              <a:rPr lang="pt-BR" sz="2800" i="1" dirty="0" smtClean="0"/>
              <a:t> </a:t>
            </a:r>
            <a:r>
              <a:rPr lang="pt-BR" sz="2800" dirty="0"/>
              <a:t>com conteúdo do treinamento com informações atualizadas</a:t>
            </a:r>
            <a:r>
              <a:rPr lang="pt-BR" sz="2800" dirty="0" smtClean="0"/>
              <a:t>;</a:t>
            </a:r>
          </a:p>
          <a:p>
            <a:pPr algn="just"/>
            <a:endParaRPr lang="pt-BR" sz="20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/>
              <a:t>Entender as maiores dificuldades e trazer novos materiais de apoio</a:t>
            </a:r>
            <a:r>
              <a:rPr lang="pt-BR" sz="2800" dirty="0" smtClean="0"/>
              <a:t>;</a:t>
            </a:r>
          </a:p>
          <a:p>
            <a:pPr algn="just"/>
            <a:endParaRPr lang="pt-BR" sz="20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/>
              <a:t>Sanar as dúvidas dos alunos dentro de 24 horas;</a:t>
            </a:r>
          </a:p>
        </p:txBody>
      </p:sp>
      <p:pic>
        <p:nvPicPr>
          <p:cNvPr id="18" name="Imagem 17"/>
          <p:cNvPicPr/>
          <p:nvPr/>
        </p:nvPicPr>
        <p:blipFill>
          <a:blip r:embed="rId3"/>
          <a:stretch>
            <a:fillRect/>
          </a:stretch>
        </p:blipFill>
        <p:spPr>
          <a:xfrm>
            <a:off x="573544" y="2459037"/>
            <a:ext cx="1115556" cy="105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drt36875\Desktop\pagina_1.pn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5"/>
          <a:stretch/>
        </p:blipFill>
        <p:spPr bwMode="auto">
          <a:xfrm>
            <a:off x="6777318" y="6420513"/>
            <a:ext cx="2163234" cy="39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iângulo isósceles 6"/>
          <p:cNvSpPr/>
          <p:nvPr/>
        </p:nvSpPr>
        <p:spPr>
          <a:xfrm rot="5400000">
            <a:off x="308516" y="6570468"/>
            <a:ext cx="107966" cy="90011"/>
          </a:xfrm>
          <a:prstGeom prst="triangle">
            <a:avLst/>
          </a:prstGeom>
          <a:solidFill>
            <a:srgbClr val="8FB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359489" y="2209533"/>
            <a:ext cx="1563373" cy="1563373"/>
          </a:xfrm>
          <a:prstGeom prst="ellipse">
            <a:avLst/>
          </a:prstGeom>
          <a:noFill/>
          <a:ln>
            <a:solidFill>
              <a:srgbClr val="17375E">
                <a:alpha val="1607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2" name="Conector reto 41"/>
          <p:cNvCxnSpPr/>
          <p:nvPr/>
        </p:nvCxnSpPr>
        <p:spPr>
          <a:xfrm>
            <a:off x="264438" y="1277144"/>
            <a:ext cx="8568952" cy="0"/>
          </a:xfrm>
          <a:prstGeom prst="line">
            <a:avLst/>
          </a:prstGeom>
          <a:ln>
            <a:solidFill>
              <a:srgbClr val="3A77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2555776" y="1612899"/>
            <a:ext cx="65068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§"/>
            </a:pPr>
            <a:r>
              <a:rPr lang="pt-BR" sz="2800" dirty="0"/>
              <a:t>Utilizar metodologia adequada para o perfil do aluno Ensino a Distância;  </a:t>
            </a:r>
          </a:p>
          <a:p>
            <a:pPr marL="285750" lvl="0" indent="-285750" algn="just">
              <a:buFont typeface="Wingdings" pitchFamily="2" charset="2"/>
              <a:buChar char="§"/>
            </a:pPr>
            <a:endParaRPr lang="pt-BR" sz="2000" dirty="0"/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pt-BR" sz="2800" dirty="0"/>
              <a:t>Planejar e realizar a</a:t>
            </a:r>
            <a:r>
              <a:rPr lang="pt-BR" sz="2800" i="1" dirty="0"/>
              <a:t> Web </a:t>
            </a:r>
            <a:r>
              <a:rPr lang="pt-BR" sz="2800" dirty="0"/>
              <a:t>Conferência no horário proposto e material de apoio;</a:t>
            </a:r>
          </a:p>
          <a:p>
            <a:pPr marL="285750" lvl="0" indent="-285750" algn="just">
              <a:buFont typeface="Wingdings" pitchFamily="2" charset="2"/>
              <a:buChar char="§"/>
            </a:pPr>
            <a:endParaRPr lang="pt-BR" sz="2000" dirty="0"/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pt-BR" sz="2800" dirty="0"/>
              <a:t>Cumprimento das entregas de correções das Atividades (Individual e Recuperação) no prazo estabelecido;</a:t>
            </a:r>
          </a:p>
          <a:p>
            <a:pPr marL="285750" lvl="0" indent="-285750" algn="just">
              <a:buFont typeface="Wingdings" pitchFamily="2" charset="2"/>
              <a:buChar char="§"/>
            </a:pPr>
            <a:endParaRPr lang="pt-BR" sz="2000" dirty="0"/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pt-BR" sz="2800" dirty="0"/>
              <a:t>Incentivar a participação e compartilhamento de ideias e dúvidas.</a:t>
            </a:r>
          </a:p>
        </p:txBody>
      </p:sp>
      <p:pic>
        <p:nvPicPr>
          <p:cNvPr id="18" name="Imagem 17"/>
          <p:cNvPicPr/>
          <p:nvPr/>
        </p:nvPicPr>
        <p:blipFill>
          <a:blip r:embed="rId3"/>
          <a:stretch>
            <a:fillRect/>
          </a:stretch>
        </p:blipFill>
        <p:spPr>
          <a:xfrm>
            <a:off x="573544" y="2459037"/>
            <a:ext cx="1115556" cy="105886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30469" y="3825776"/>
            <a:ext cx="2001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990000"/>
                </a:solidFill>
              </a:rPr>
              <a:t>Tutor </a:t>
            </a:r>
            <a:r>
              <a:rPr lang="pt-BR" sz="2400" b="1" dirty="0">
                <a:solidFill>
                  <a:srgbClr val="990000"/>
                </a:solidFill>
              </a:rPr>
              <a:t>EAD</a:t>
            </a:r>
            <a:endParaRPr lang="pt-BR" sz="24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drt36875\Desktop\pagina_1.pn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5"/>
          <a:stretch/>
        </p:blipFill>
        <p:spPr bwMode="auto">
          <a:xfrm>
            <a:off x="6777318" y="6420513"/>
            <a:ext cx="2163234" cy="39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iângulo isósceles 6"/>
          <p:cNvSpPr/>
          <p:nvPr/>
        </p:nvSpPr>
        <p:spPr>
          <a:xfrm rot="5400000">
            <a:off x="308516" y="6570468"/>
            <a:ext cx="107966" cy="90011"/>
          </a:xfrm>
          <a:prstGeom prst="triangle">
            <a:avLst/>
          </a:prstGeom>
          <a:solidFill>
            <a:srgbClr val="8FB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359489" y="2209533"/>
            <a:ext cx="1563373" cy="1563373"/>
          </a:xfrm>
          <a:prstGeom prst="ellipse">
            <a:avLst/>
          </a:prstGeom>
          <a:noFill/>
          <a:ln>
            <a:solidFill>
              <a:srgbClr val="17375E">
                <a:alpha val="1607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2" name="Conector reto 41"/>
          <p:cNvCxnSpPr/>
          <p:nvPr/>
        </p:nvCxnSpPr>
        <p:spPr>
          <a:xfrm>
            <a:off x="264438" y="1277144"/>
            <a:ext cx="8568952" cy="0"/>
          </a:xfrm>
          <a:prstGeom prst="line">
            <a:avLst/>
          </a:prstGeom>
          <a:ln>
            <a:solidFill>
              <a:srgbClr val="3A77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2915833" y="2209533"/>
            <a:ext cx="58326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</a:t>
            </a:r>
            <a:r>
              <a:rPr lang="pt-BR" sz="2800" dirty="0" smtClean="0"/>
              <a:t>esenvolver </a:t>
            </a:r>
            <a:r>
              <a:rPr lang="pt-BR" sz="2800" dirty="0"/>
              <a:t>habilidades </a:t>
            </a:r>
            <a:r>
              <a:rPr lang="pt-BR" sz="2800" dirty="0" smtClean="0"/>
              <a:t>no aluno como</a:t>
            </a:r>
            <a:r>
              <a:rPr lang="pt-BR" sz="2800" dirty="0"/>
              <a:t>: </a:t>
            </a:r>
            <a:r>
              <a:rPr lang="pt-BR" sz="2800" dirty="0" smtClean="0"/>
              <a:t>iniciativa</a:t>
            </a:r>
            <a:r>
              <a:rPr lang="pt-BR" sz="2800" dirty="0"/>
              <a:t>, autonomia, independência, </a:t>
            </a:r>
            <a:r>
              <a:rPr lang="pt-BR" sz="2800" dirty="0" smtClean="0"/>
              <a:t>disciplina, pro </a:t>
            </a:r>
            <a:r>
              <a:rPr lang="pt-BR" sz="2800" dirty="0"/>
              <a:t>atividade, organização, administração do tempo, busca constante por conhecimento</a:t>
            </a:r>
            <a:r>
              <a:rPr lang="pt-BR" sz="2800" dirty="0" smtClean="0"/>
              <a:t>, </a:t>
            </a:r>
            <a:r>
              <a:rPr lang="pt-BR" sz="2800" dirty="0"/>
              <a:t>empreendedorismo, curiosidade, </a:t>
            </a:r>
            <a:r>
              <a:rPr lang="pt-BR" sz="2800" dirty="0" smtClean="0"/>
              <a:t>autoconfiança e automotivação</a:t>
            </a:r>
            <a:r>
              <a:rPr lang="pt-BR" sz="2800" dirty="0"/>
              <a:t>.</a:t>
            </a:r>
          </a:p>
        </p:txBody>
      </p:sp>
      <p:pic>
        <p:nvPicPr>
          <p:cNvPr id="18" name="Imagem 17"/>
          <p:cNvPicPr/>
          <p:nvPr/>
        </p:nvPicPr>
        <p:blipFill>
          <a:blip r:embed="rId3"/>
          <a:stretch>
            <a:fillRect/>
          </a:stretch>
        </p:blipFill>
        <p:spPr>
          <a:xfrm>
            <a:off x="573544" y="2459037"/>
            <a:ext cx="1115556" cy="105886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30469" y="3825776"/>
            <a:ext cx="2001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990000"/>
                </a:solidFill>
              </a:rPr>
              <a:t>Tutor </a:t>
            </a:r>
            <a:r>
              <a:rPr lang="pt-BR" sz="2400" b="1" dirty="0">
                <a:solidFill>
                  <a:srgbClr val="990000"/>
                </a:solidFill>
              </a:rPr>
              <a:t>EAD</a:t>
            </a:r>
            <a:endParaRPr lang="pt-BR" sz="24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904600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8771352" cy="464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3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6232" y="1556792"/>
            <a:ext cx="8568952" cy="4824536"/>
          </a:xfrm>
        </p:spPr>
        <p:txBody>
          <a:bodyPr/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990000"/>
                </a:solidFill>
              </a:rPr>
              <a:t>Investigação </a:t>
            </a:r>
            <a:r>
              <a:rPr lang="pt-BR" sz="2800" b="1" dirty="0">
                <a:solidFill>
                  <a:srgbClr val="990000"/>
                </a:solidFill>
              </a:rPr>
              <a:t>Científica (IC)</a:t>
            </a:r>
          </a:p>
          <a:p>
            <a:pPr marL="0" indent="0">
              <a:buNone/>
            </a:pPr>
            <a:endParaRPr lang="pt-BR" b="1" dirty="0" smtClean="0">
              <a:solidFill>
                <a:srgbClr val="990000"/>
              </a:solidFill>
            </a:endParaRPr>
          </a:p>
          <a:p>
            <a:r>
              <a:rPr lang="pt-BR" sz="2800" b="1" dirty="0" smtClean="0"/>
              <a:t>Natureza</a:t>
            </a:r>
            <a:r>
              <a:rPr lang="pt-BR" sz="2800" b="1" dirty="0"/>
              <a:t>: </a:t>
            </a:r>
            <a:r>
              <a:rPr lang="pt-BR" sz="2800" dirty="0"/>
              <a:t>Descrição de Projeto em </a:t>
            </a:r>
            <a:r>
              <a:rPr lang="pt-BR" sz="2800" dirty="0" smtClean="0"/>
              <a:t>Andamento</a:t>
            </a:r>
          </a:p>
          <a:p>
            <a:endParaRPr lang="pt-BR" sz="2800" b="1" dirty="0"/>
          </a:p>
          <a:p>
            <a:r>
              <a:rPr lang="pt-BR" sz="2800" b="1" dirty="0"/>
              <a:t>Categoria: </a:t>
            </a:r>
            <a:r>
              <a:rPr lang="pt-BR" sz="2800" dirty="0"/>
              <a:t>Métodos e </a:t>
            </a:r>
            <a:r>
              <a:rPr lang="pt-BR" sz="2800" dirty="0" smtClean="0"/>
              <a:t>Tecnologias</a:t>
            </a:r>
          </a:p>
          <a:p>
            <a:endParaRPr lang="pt-BR" sz="2800" b="1" dirty="0"/>
          </a:p>
          <a:p>
            <a:r>
              <a:rPr lang="pt-BR" sz="2800" b="1" dirty="0"/>
              <a:t>Setor Educacional: </a:t>
            </a:r>
            <a:r>
              <a:rPr lang="pt-BR" sz="2800" dirty="0"/>
              <a:t>EDUCAÇÃO SUPERIOR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296232" y="2204864"/>
            <a:ext cx="8568952" cy="0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9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5" y="1412776"/>
            <a:ext cx="9052842" cy="483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9093100" cy="484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9057604" cy="485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" y="1340768"/>
            <a:ext cx="9021092" cy="481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4" y="1412776"/>
            <a:ext cx="9160346" cy="490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08" y="1412776"/>
            <a:ext cx="9021092" cy="482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3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12776"/>
            <a:ext cx="8100900" cy="432048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629" y="4796838"/>
            <a:ext cx="5598371" cy="18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7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00" y="1340768"/>
            <a:ext cx="8301012" cy="440896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429000"/>
            <a:ext cx="5036616" cy="321735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338" y="2159441"/>
            <a:ext cx="80962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7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4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12776"/>
            <a:ext cx="914334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2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Conector reto 49"/>
          <p:cNvCxnSpPr/>
          <p:nvPr/>
        </p:nvCxnSpPr>
        <p:spPr>
          <a:xfrm>
            <a:off x="9324255" y="4714344"/>
            <a:ext cx="77860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107504" y="1556792"/>
            <a:ext cx="892899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b="1" dirty="0">
                <a:solidFill>
                  <a:srgbClr val="990000"/>
                </a:solidFill>
              </a:rPr>
              <a:t>Objetivo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err="1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EaD</a:t>
            </a: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 Einstein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O Tutor como Mediador: papel, práticas e </a:t>
            </a: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competências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Desafios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Programa de Capacitação e Formação de </a:t>
            </a: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Tutores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Qualidade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Avaliação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Feedback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Considerações Finais</a:t>
            </a:r>
            <a:endParaRPr lang="pt-BR" sz="24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43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Conector reto 49"/>
          <p:cNvCxnSpPr/>
          <p:nvPr/>
        </p:nvCxnSpPr>
        <p:spPr>
          <a:xfrm>
            <a:off x="9324255" y="4714344"/>
            <a:ext cx="77860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107504" y="1556792"/>
            <a:ext cx="892899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Objetivo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err="1">
                <a:solidFill>
                  <a:schemeClr val="bg1">
                    <a:lumMod val="75000"/>
                  </a:schemeClr>
                </a:solidFill>
                <a:cs typeface="Arial" charset="0"/>
              </a:rPr>
              <a:t>EaD</a:t>
            </a: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 Einstein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O Tutor como Mediador: papel, práticas e competências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Desafios</a:t>
            </a:r>
            <a:endParaRPr lang="pt-BR" sz="24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Programa de Capacitação e Formação de Tutores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b="1" dirty="0">
                <a:solidFill>
                  <a:srgbClr val="990000"/>
                </a:solidFill>
              </a:rPr>
              <a:t>Qualidade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Avaliação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Feedback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Considerações Finais</a:t>
            </a:r>
            <a:endParaRPr lang="pt-BR" sz="24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18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6232" y="1556792"/>
            <a:ext cx="8568952" cy="5616624"/>
          </a:xfrm>
        </p:spPr>
        <p:txBody>
          <a:bodyPr/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990000"/>
                </a:solidFill>
              </a:rPr>
              <a:t>Qualidade</a:t>
            </a:r>
          </a:p>
          <a:p>
            <a:pPr marL="0" indent="0">
              <a:buNone/>
            </a:pPr>
            <a:endParaRPr lang="pt-BR" sz="1400" b="1" dirty="0">
              <a:solidFill>
                <a:srgbClr val="990000"/>
              </a:solidFill>
            </a:endParaRPr>
          </a:p>
          <a:p>
            <a:r>
              <a:rPr lang="pt-BR" sz="2800" dirty="0"/>
              <a:t>U</a:t>
            </a:r>
            <a:r>
              <a:rPr lang="pt-BR" sz="2800" dirty="0" smtClean="0"/>
              <a:t>tilização </a:t>
            </a:r>
            <a:r>
              <a:rPr lang="pt-BR" sz="2800" dirty="0"/>
              <a:t>dos dados das pesquisas de satisfação como insumos para a ação de </a:t>
            </a:r>
            <a:r>
              <a:rPr lang="pt-BR" sz="2800" dirty="0" smtClean="0"/>
              <a:t>melhoria;</a:t>
            </a:r>
          </a:p>
          <a:p>
            <a:endParaRPr lang="pt-BR" sz="1400" dirty="0" smtClean="0"/>
          </a:p>
          <a:p>
            <a:r>
              <a:rPr lang="pt-BR" sz="2800" dirty="0"/>
              <a:t>E</a:t>
            </a:r>
            <a:r>
              <a:rPr lang="pt-BR" sz="2800" dirty="0" smtClean="0"/>
              <a:t>ssencial </a:t>
            </a:r>
            <a:r>
              <a:rPr lang="pt-BR" sz="2800" dirty="0"/>
              <a:t>que o tutor estabeleça vínculos de confiança com o aluno para que o </a:t>
            </a:r>
            <a:r>
              <a:rPr lang="pt-BR" sz="2800" dirty="0" smtClean="0"/>
              <a:t>mesmo se </a:t>
            </a:r>
            <a:r>
              <a:rPr lang="pt-BR" sz="2800" dirty="0"/>
              <a:t>sinta seguro e motivado a </a:t>
            </a:r>
            <a:r>
              <a:rPr lang="pt-BR" sz="2800" dirty="0" smtClean="0"/>
              <a:t>aprender;</a:t>
            </a:r>
            <a:endParaRPr lang="pt-BR" sz="2800" dirty="0" smtClean="0"/>
          </a:p>
          <a:p>
            <a:endParaRPr lang="pt-BR" sz="1400" dirty="0" smtClean="0"/>
          </a:p>
          <a:p>
            <a:r>
              <a:rPr lang="pt-BR" sz="2800" dirty="0"/>
              <a:t>P</a:t>
            </a:r>
            <a:r>
              <a:rPr lang="pt-BR" sz="2800" dirty="0" smtClean="0"/>
              <a:t>articipação ativa do </a:t>
            </a:r>
            <a:r>
              <a:rPr lang="pt-BR" sz="2800" dirty="0"/>
              <a:t>tutor que </a:t>
            </a:r>
            <a:r>
              <a:rPr lang="pt-BR" sz="2800" dirty="0" smtClean="0"/>
              <a:t>aperfeiçoa o </a:t>
            </a:r>
            <a:r>
              <a:rPr lang="pt-BR" sz="2800" dirty="0"/>
              <a:t>modelo de ensino e </a:t>
            </a:r>
            <a:r>
              <a:rPr lang="pt-BR" sz="2800" dirty="0" smtClean="0"/>
              <a:t>aprendizagem e </a:t>
            </a:r>
            <a:r>
              <a:rPr lang="pt-BR" sz="2800" dirty="0"/>
              <a:t>humaniza a relação tutor-aluno pela ênfase no diálogo e </a:t>
            </a:r>
            <a:r>
              <a:rPr lang="pt-BR" sz="2800" dirty="0" smtClean="0"/>
              <a:t>nas mudanças </a:t>
            </a:r>
            <a:r>
              <a:rPr lang="pt-BR" sz="2800" dirty="0"/>
              <a:t>decorrentes do processo da avaliação.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296232" y="2204864"/>
            <a:ext cx="8568952" cy="0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6232" y="1556792"/>
            <a:ext cx="8568952" cy="5616624"/>
          </a:xfrm>
        </p:spPr>
        <p:txBody>
          <a:bodyPr/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990000"/>
                </a:solidFill>
              </a:rPr>
              <a:t>Qualidade</a:t>
            </a:r>
          </a:p>
          <a:p>
            <a:pPr marL="0" indent="0">
              <a:buNone/>
            </a:pPr>
            <a:endParaRPr lang="pt-BR" sz="1400" b="1" dirty="0">
              <a:solidFill>
                <a:srgbClr val="990000"/>
              </a:solidFill>
            </a:endParaRPr>
          </a:p>
          <a:p>
            <a:r>
              <a:rPr lang="pt-BR" sz="2800" dirty="0"/>
              <a:t>Nosso foco principal é realizar um diagnóstico e propor estratégias </a:t>
            </a:r>
            <a:r>
              <a:rPr lang="pt-BR" sz="2800" dirty="0" smtClean="0"/>
              <a:t>de melhorias no Plano </a:t>
            </a:r>
            <a:r>
              <a:rPr lang="pt-BR" sz="2800" dirty="0"/>
              <a:t>de </a:t>
            </a:r>
            <a:r>
              <a:rPr lang="pt-BR" sz="2800" dirty="0" smtClean="0"/>
              <a:t>Gestão.</a:t>
            </a:r>
          </a:p>
          <a:p>
            <a:r>
              <a:rPr lang="pt-BR" sz="2800" dirty="0" smtClean="0"/>
              <a:t>Fizemos </a:t>
            </a:r>
            <a:r>
              <a:rPr lang="pt-BR" sz="2800" dirty="0"/>
              <a:t>o levantamento das avaliações dos </a:t>
            </a:r>
            <a:r>
              <a:rPr lang="pt-BR" sz="2800" dirty="0" smtClean="0"/>
              <a:t>cursos ofertados </a:t>
            </a:r>
            <a:r>
              <a:rPr lang="pt-BR" sz="2800" dirty="0"/>
              <a:t>no período de janeiro e fevereiro de 2018, </a:t>
            </a:r>
            <a:r>
              <a:rPr lang="pt-BR" sz="2800" dirty="0" smtClean="0"/>
              <a:t>totalizando </a:t>
            </a:r>
            <a:r>
              <a:rPr lang="pt-BR" sz="2800" dirty="0"/>
              <a:t>50 cursos. </a:t>
            </a:r>
            <a:endParaRPr lang="pt-BR" sz="2800" dirty="0" smtClean="0"/>
          </a:p>
          <a:p>
            <a:r>
              <a:rPr lang="pt-BR" sz="2800" dirty="0" smtClean="0"/>
              <a:t>A avaliação contou </a:t>
            </a:r>
            <a:r>
              <a:rPr lang="pt-BR" sz="2800" dirty="0"/>
              <a:t>com um total de 511 alunos matriculados em cursos de atualização na área </a:t>
            </a:r>
            <a:r>
              <a:rPr lang="pt-BR" sz="2800" dirty="0" smtClean="0"/>
              <a:t>da Saúde </a:t>
            </a:r>
            <a:r>
              <a:rPr lang="pt-BR" sz="2800" dirty="0"/>
              <a:t>do </a:t>
            </a:r>
            <a:r>
              <a:rPr lang="pt-BR" sz="2800" dirty="0" err="1"/>
              <a:t>EaD</a:t>
            </a:r>
            <a:r>
              <a:rPr lang="pt-BR" sz="2800" dirty="0"/>
              <a:t> Einstein e teve uma amostra de 275 alunos respondentes que </a:t>
            </a:r>
            <a:r>
              <a:rPr lang="pt-BR" sz="2800" dirty="0" smtClean="0"/>
              <a:t>compôs uma </a:t>
            </a:r>
            <a:r>
              <a:rPr lang="pt-BR" sz="2800" dirty="0"/>
              <a:t>representatividade de 53,8% do total. </a:t>
            </a:r>
            <a:endParaRPr lang="pt-BR" sz="2800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296232" y="2204864"/>
            <a:ext cx="8568952" cy="0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1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6232" y="1556792"/>
            <a:ext cx="8568952" cy="5616624"/>
          </a:xfrm>
        </p:spPr>
        <p:txBody>
          <a:bodyPr/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990000"/>
                </a:solidFill>
              </a:rPr>
              <a:t>Qualidade</a:t>
            </a:r>
          </a:p>
          <a:p>
            <a:pPr marL="0" indent="0">
              <a:buNone/>
            </a:pPr>
            <a:endParaRPr lang="pt-BR" sz="1400" b="1" dirty="0">
              <a:solidFill>
                <a:srgbClr val="990000"/>
              </a:solidFill>
            </a:endParaRPr>
          </a:p>
          <a:p>
            <a:r>
              <a:rPr lang="pt-BR" sz="2800" dirty="0" smtClean="0"/>
              <a:t>Destes </a:t>
            </a:r>
            <a:r>
              <a:rPr lang="pt-BR" sz="2800" dirty="0"/>
              <a:t>alunos, 386 foram Aprovados (</a:t>
            </a:r>
            <a:r>
              <a:rPr lang="pt-BR" sz="2800" dirty="0" smtClean="0"/>
              <a:t>60 alunos </a:t>
            </a:r>
            <a:r>
              <a:rPr lang="pt-BR" sz="2800" dirty="0"/>
              <a:t>aprovados após Recuperação), 93 Reprovados e 33 Evadidos. </a:t>
            </a:r>
            <a:endParaRPr lang="pt-BR" sz="2800" dirty="0" smtClean="0"/>
          </a:p>
          <a:p>
            <a:r>
              <a:rPr lang="pt-BR" sz="2800" dirty="0" smtClean="0"/>
              <a:t>Os </a:t>
            </a:r>
            <a:r>
              <a:rPr lang="pt-BR" sz="2800" dirty="0"/>
              <a:t>dados </a:t>
            </a:r>
            <a:r>
              <a:rPr lang="pt-BR" sz="2800" dirty="0" smtClean="0"/>
              <a:t>foram coletados </a:t>
            </a:r>
            <a:r>
              <a:rPr lang="pt-BR" sz="2800" dirty="0"/>
              <a:t>por meio da plataforma de Ensino </a:t>
            </a:r>
            <a:r>
              <a:rPr lang="pt-BR" sz="2800" dirty="0" err="1"/>
              <a:t>EaD</a:t>
            </a:r>
            <a:r>
              <a:rPr lang="pt-BR" sz="2800" dirty="0"/>
              <a:t> Einstein, onde o aluno ao finalizar </a:t>
            </a:r>
            <a:r>
              <a:rPr lang="pt-BR" sz="2800" dirty="0" smtClean="0"/>
              <a:t>sua Atividade </a:t>
            </a:r>
            <a:r>
              <a:rPr lang="pt-BR" sz="2800" dirty="0"/>
              <a:t>Individual, tem acesso à Avaliação de Satisfação </a:t>
            </a:r>
            <a:r>
              <a:rPr lang="pt-BR" sz="2800" dirty="0" smtClean="0"/>
              <a:t>Geral.</a:t>
            </a:r>
            <a:endParaRPr lang="pt-BR" sz="2800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296232" y="2204864"/>
            <a:ext cx="8568952" cy="0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6232" y="1556792"/>
            <a:ext cx="8568952" cy="5616624"/>
          </a:xfrm>
        </p:spPr>
        <p:txBody>
          <a:bodyPr/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990000"/>
                </a:solidFill>
              </a:rPr>
              <a:t>Qualidade</a:t>
            </a:r>
          </a:p>
          <a:p>
            <a:pPr marL="0" indent="0">
              <a:buNone/>
            </a:pPr>
            <a:endParaRPr lang="pt-BR" sz="1400" b="1" dirty="0">
              <a:solidFill>
                <a:srgbClr val="990000"/>
              </a:solidFill>
            </a:endParaRPr>
          </a:p>
          <a:p>
            <a:pPr marL="0" indent="0">
              <a:buNone/>
            </a:pPr>
            <a:r>
              <a:rPr lang="pt-BR" sz="2800" dirty="0" smtClean="0"/>
              <a:t>Avaliação </a:t>
            </a:r>
            <a:r>
              <a:rPr lang="pt-BR" sz="2800" dirty="0"/>
              <a:t>de Satisfação Geral com base </a:t>
            </a:r>
            <a:r>
              <a:rPr lang="pt-BR" sz="2800" dirty="0" smtClean="0"/>
              <a:t>nos seguintes </a:t>
            </a:r>
            <a:r>
              <a:rPr lang="pt-BR" sz="2800" dirty="0"/>
              <a:t>critérios: </a:t>
            </a:r>
            <a:endParaRPr lang="pt-BR" sz="2800" dirty="0" smtClean="0"/>
          </a:p>
          <a:p>
            <a:r>
              <a:rPr lang="pt-BR" sz="2800" dirty="0" smtClean="0"/>
              <a:t>Satisfação </a:t>
            </a:r>
            <a:r>
              <a:rPr lang="pt-BR" sz="2800" dirty="0"/>
              <a:t>Geral (satisfação com o curso em geral), Net </a:t>
            </a:r>
            <a:r>
              <a:rPr lang="pt-BR" sz="2800" dirty="0" smtClean="0"/>
              <a:t>Promoter Score </a:t>
            </a:r>
            <a:r>
              <a:rPr lang="pt-BR" sz="2800" dirty="0"/>
              <a:t>(NPS), que se concentra em uma única pergunta sobre a indicação do </a:t>
            </a:r>
            <a:r>
              <a:rPr lang="pt-BR" sz="2800" dirty="0" smtClean="0"/>
              <a:t>curso (mensura </a:t>
            </a:r>
            <a:r>
              <a:rPr lang="pt-BR" sz="2800" dirty="0"/>
              <a:t>a satisfação e lealdade dos alunos), Conteúdo, Estratégias de </a:t>
            </a:r>
            <a:r>
              <a:rPr lang="pt-BR" sz="2800" dirty="0" smtClean="0"/>
              <a:t>Ensino, Plataforma</a:t>
            </a:r>
            <a:r>
              <a:rPr lang="pt-BR" sz="2800" dirty="0"/>
              <a:t>, Professor-tutor, Atendimento e Suporte e Processo de Inscrição.</a:t>
            </a:r>
            <a:endParaRPr lang="pt-BR" sz="2800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296232" y="2204864"/>
            <a:ext cx="8568952" cy="0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9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5" y="1351102"/>
            <a:ext cx="5256584" cy="550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772816"/>
            <a:ext cx="5976664" cy="44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88840"/>
            <a:ext cx="76485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396355"/>
            <a:ext cx="4199323" cy="546164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07504" y="2003518"/>
            <a:ext cx="37444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</a:rPr>
              <a:t>N</a:t>
            </a:r>
            <a:r>
              <a:rPr lang="pt-BR" dirty="0" smtClean="0">
                <a:latin typeface="Arial" panose="020B0604020202020204" pitchFamily="34" charset="0"/>
              </a:rPr>
              <a:t>ível de </a:t>
            </a:r>
            <a:r>
              <a:rPr lang="pt-BR" dirty="0">
                <a:latin typeface="Arial" panose="020B0604020202020204" pitchFamily="34" charset="0"/>
              </a:rPr>
              <a:t>satisfação dos tutores em relação ao suporte da equipe </a:t>
            </a:r>
            <a:r>
              <a:rPr lang="pt-BR" dirty="0" err="1" smtClean="0">
                <a:latin typeface="Arial" panose="020B0604020202020204" pitchFamily="34" charset="0"/>
              </a:rPr>
              <a:t>EaD</a:t>
            </a:r>
            <a:r>
              <a:rPr lang="pt-BR" dirty="0" smtClean="0">
                <a:latin typeface="Arial" panose="020B0604020202020204" pitchFamily="34" charset="0"/>
              </a:rPr>
              <a:t> durante </a:t>
            </a:r>
            <a:r>
              <a:rPr lang="pt-BR" dirty="0">
                <a:latin typeface="Arial" panose="020B0604020202020204" pitchFamily="34" charset="0"/>
              </a:rPr>
              <a:t>a </a:t>
            </a:r>
            <a:r>
              <a:rPr lang="pt-BR" dirty="0" smtClean="0">
                <a:latin typeface="Arial" panose="020B0604020202020204" pitchFamily="34" charset="0"/>
              </a:rPr>
              <a:t>tutoria </a:t>
            </a:r>
            <a:r>
              <a:rPr lang="pt-BR" dirty="0" err="1" smtClean="0">
                <a:latin typeface="Arial" panose="020B0604020202020204" pitchFamily="34" charset="0"/>
              </a:rPr>
              <a:t>EaD</a:t>
            </a:r>
            <a:r>
              <a:rPr lang="pt-BR" dirty="0" smtClean="0">
                <a:latin typeface="Arial" panose="020B0604020202020204" pitchFamily="34" charset="0"/>
              </a:rPr>
              <a:t> Einstein:</a:t>
            </a:r>
          </a:p>
          <a:p>
            <a:endParaRPr lang="pt-BR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</a:rPr>
              <a:t>Foco </a:t>
            </a:r>
            <a:r>
              <a:rPr lang="pt-BR" dirty="0">
                <a:latin typeface="Arial" panose="020B0604020202020204" pitchFamily="34" charset="0"/>
              </a:rPr>
              <a:t>principal é realizar um diagnóstico e propor estratégias </a:t>
            </a:r>
            <a:r>
              <a:rPr lang="pt-BR" dirty="0" smtClean="0">
                <a:latin typeface="Arial" panose="020B0604020202020204" pitchFamily="34" charset="0"/>
              </a:rPr>
              <a:t>de melhorias </a:t>
            </a:r>
            <a:r>
              <a:rPr lang="pt-BR" dirty="0">
                <a:latin typeface="Arial" panose="020B0604020202020204" pitchFamily="34" charset="0"/>
              </a:rPr>
              <a:t>em nosso processo de Atendimento e Operação </a:t>
            </a:r>
            <a:r>
              <a:rPr lang="pt-BR" dirty="0" err="1">
                <a:latin typeface="Arial" panose="020B0604020202020204" pitchFamily="34" charset="0"/>
              </a:rPr>
              <a:t>EaD</a:t>
            </a:r>
            <a:r>
              <a:rPr lang="pt-BR" dirty="0">
                <a:latin typeface="Arial" panose="020B0604020202020204" pitchFamily="34" charset="0"/>
              </a:rPr>
              <a:t>. </a:t>
            </a:r>
            <a:endParaRPr lang="pt-BR" dirty="0" smtClean="0">
              <a:latin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</a:rPr>
              <a:t>Foram </a:t>
            </a:r>
            <a:r>
              <a:rPr lang="pt-BR" dirty="0">
                <a:latin typeface="Arial" panose="020B0604020202020204" pitchFamily="34" charset="0"/>
              </a:rPr>
              <a:t>enviadas </a:t>
            </a:r>
            <a:r>
              <a:rPr lang="pt-BR" dirty="0" smtClean="0">
                <a:latin typeface="Arial" panose="020B0604020202020204" pitchFamily="34" charset="0"/>
              </a:rPr>
              <a:t>65 convites (ativos em 2017) e </a:t>
            </a:r>
            <a:r>
              <a:rPr lang="pt-BR" dirty="0">
                <a:latin typeface="Arial" panose="020B0604020202020204" pitchFamily="34" charset="0"/>
              </a:rPr>
              <a:t>obteve-se taxa de resposta de 46% no período de 29/11/17 a 12/12/2017.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67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352912"/>
              </p:ext>
            </p:extLst>
          </p:nvPr>
        </p:nvGraphicFramePr>
        <p:xfrm>
          <a:off x="144015" y="1484790"/>
          <a:ext cx="8964489" cy="5184562"/>
        </p:xfrm>
        <a:graphic>
          <a:graphicData uri="http://schemas.openxmlformats.org/drawingml/2006/table">
            <a:tbl>
              <a:tblPr/>
              <a:tblGrid>
                <a:gridCol w="3311993"/>
                <a:gridCol w="434359"/>
                <a:gridCol w="319952"/>
                <a:gridCol w="506107"/>
                <a:gridCol w="605002"/>
                <a:gridCol w="876476"/>
                <a:gridCol w="682566"/>
                <a:gridCol w="581732"/>
                <a:gridCol w="1646302"/>
              </a:tblGrid>
              <a:tr h="178778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Contagem de CPF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Notas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78778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Rótulos de Linha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Satisfeito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Neutro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Insatisfeito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Respondentes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de Alunos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Respostas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NPS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Zona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78778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Abordagem das Urgências e Emergências Clínicas no Pronto Socorro_T0009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solidFill>
                            <a:srgbClr val="D20000"/>
                          </a:solidFill>
                          <a:effectLst/>
                          <a:latin typeface="Calibri" panose="020F0502020204030204" pitchFamily="34" charset="0"/>
                        </a:rPr>
                        <a:t>Zona Crítica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B3"/>
                    </a:solidFill>
                  </a:tcPr>
                </a:tc>
              </a:tr>
              <a:tr h="178778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Cálculo de Medicação e Cuidados de Enfermagem: Módulo Avançado_T0003_IC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solidFill>
                            <a:srgbClr val="60497A"/>
                          </a:solidFill>
                          <a:effectLst/>
                          <a:latin typeface="Calibri" panose="020F0502020204030204" pitchFamily="34" charset="0"/>
                        </a:rPr>
                        <a:t>Zona de Aperfeiçoamento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8778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Compreendendo o Setor da Saúde_T0002_POS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solidFill>
                            <a:srgbClr val="E26B0A"/>
                          </a:solidFill>
                          <a:effectLst/>
                          <a:latin typeface="Calibri" panose="020F0502020204030204" pitchFamily="34" charset="0"/>
                        </a:rPr>
                        <a:t>Zona de Qualidade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8778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Comunicação de Más Notícias_T0018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solidFill>
                            <a:srgbClr val="E26B0A"/>
                          </a:solidFill>
                          <a:effectLst/>
                          <a:latin typeface="Calibri" panose="020F0502020204030204" pitchFamily="34" charset="0"/>
                        </a:rPr>
                        <a:t>Zona de Qualidade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8778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Cuidados de Enfermagem em UTI Neonatal_T0003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solidFill>
                            <a:srgbClr val="31869B"/>
                          </a:solidFill>
                          <a:effectLst/>
                          <a:latin typeface="Calibri" panose="020F0502020204030204" pitchFamily="34" charset="0"/>
                        </a:rPr>
                        <a:t>Zona de Excelência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8778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Cuidados de Enfermagem nas Lesões por Pressão_T0011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solidFill>
                            <a:srgbClr val="60497A"/>
                          </a:solidFill>
                          <a:effectLst/>
                          <a:latin typeface="Calibri" panose="020F0502020204030204" pitchFamily="34" charset="0"/>
                        </a:rPr>
                        <a:t>Zona de Aperfeiçoamento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8778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Cuidados de Enfermagem no AVC Agudo na Emergência_T0003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solidFill>
                            <a:srgbClr val="31869B"/>
                          </a:solidFill>
                          <a:effectLst/>
                          <a:latin typeface="Calibri" panose="020F0502020204030204" pitchFamily="34" charset="0"/>
                        </a:rPr>
                        <a:t>Zona de Excelência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8778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Emergências Pediátricas para Médicos_T0017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solidFill>
                            <a:srgbClr val="31869B"/>
                          </a:solidFill>
                          <a:effectLst/>
                          <a:latin typeface="Calibri" panose="020F0502020204030204" pitchFamily="34" charset="0"/>
                        </a:rPr>
                        <a:t>Zona de Excelência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8778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Epidemiologia Gerencial_T0019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solidFill>
                            <a:srgbClr val="E26B0A"/>
                          </a:solidFill>
                          <a:effectLst/>
                          <a:latin typeface="Calibri" panose="020F0502020204030204" pitchFamily="34" charset="0"/>
                        </a:rPr>
                        <a:t>Zona de Qualidade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8778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Feridas e curativos para Enfermeiros_T0025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solidFill>
                            <a:srgbClr val="E26B0A"/>
                          </a:solidFill>
                          <a:effectLst/>
                          <a:latin typeface="Calibri" panose="020F0502020204030204" pitchFamily="34" charset="0"/>
                        </a:rPr>
                        <a:t>Zona de Qualidade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8778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 de Fluxo de Pacientes_T0019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solidFill>
                            <a:srgbClr val="31869B"/>
                          </a:solidFill>
                          <a:effectLst/>
                          <a:latin typeface="Calibri" panose="020F0502020204030204" pitchFamily="34" charset="0"/>
                        </a:rPr>
                        <a:t>Zona de Excelência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8778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 de Processos em Saúde_T0023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solidFill>
                            <a:srgbClr val="31869B"/>
                          </a:solidFill>
                          <a:effectLst/>
                          <a:latin typeface="Calibri" panose="020F0502020204030204" pitchFamily="34" charset="0"/>
                        </a:rPr>
                        <a:t>Zona de Excelência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8778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 de Risco e Segurança em Saúde_T0001_POS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solidFill>
                            <a:srgbClr val="31869B"/>
                          </a:solidFill>
                          <a:effectLst/>
                          <a:latin typeface="Calibri" panose="020F0502020204030204" pitchFamily="34" charset="0"/>
                        </a:rPr>
                        <a:t>Zona de Excelência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8778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 de Risco e Segurança em Saúde_T0015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solidFill>
                            <a:srgbClr val="E26B0A"/>
                          </a:solidFill>
                          <a:effectLst/>
                          <a:latin typeface="Calibri" panose="020F0502020204030204" pitchFamily="34" charset="0"/>
                        </a:rPr>
                        <a:t>Zona de Qualidade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8778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 Financeira em Saúde_T0014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solidFill>
                            <a:srgbClr val="E26B0A"/>
                          </a:solidFill>
                          <a:effectLst/>
                          <a:latin typeface="Calibri" panose="020F0502020204030204" pitchFamily="34" charset="0"/>
                        </a:rPr>
                        <a:t>Zona de Qualidade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8778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Laboratório Clínico_T0018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 dirty="0">
                          <a:solidFill>
                            <a:srgbClr val="E26B0A"/>
                          </a:solidFill>
                          <a:effectLst/>
                          <a:latin typeface="Calibri" panose="020F0502020204030204" pitchFamily="34" charset="0"/>
                        </a:rPr>
                        <a:t>Zona de Qualidade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8778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Lean 6 Sigma na Saúde_T0017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solidFill>
                            <a:srgbClr val="E26B0A"/>
                          </a:solidFill>
                          <a:effectLst/>
                          <a:latin typeface="Calibri" panose="020F0502020204030204" pitchFamily="34" charset="0"/>
                        </a:rPr>
                        <a:t>Zona de Qualidade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8778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Manejo Odontológico do Paciente Onco-Hematológico_T0016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solidFill>
                            <a:srgbClr val="31869B"/>
                          </a:solidFill>
                          <a:effectLst/>
                          <a:latin typeface="Calibri" panose="020F0502020204030204" pitchFamily="34" charset="0"/>
                        </a:rPr>
                        <a:t>Zona de Excelência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8778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Neuropsicologia da memória_T0019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solidFill>
                            <a:srgbClr val="E26B0A"/>
                          </a:solidFill>
                          <a:effectLst/>
                          <a:latin typeface="Calibri" panose="020F0502020204030204" pitchFamily="34" charset="0"/>
                        </a:rPr>
                        <a:t>Zona de Qualidade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8778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Nutrição: Avaliação Hospitalar_T0012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solidFill>
                            <a:srgbClr val="E26B0A"/>
                          </a:solidFill>
                          <a:effectLst/>
                          <a:latin typeface="Calibri" panose="020F0502020204030204" pitchFamily="34" charset="0"/>
                        </a:rPr>
                        <a:t>Zona de Qualidade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8778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Psicologia: Avaliação Hospitalar_T0020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solidFill>
                            <a:srgbClr val="31869B"/>
                          </a:solidFill>
                          <a:effectLst/>
                          <a:latin typeface="Calibri" panose="020F0502020204030204" pitchFamily="34" charset="0"/>
                        </a:rPr>
                        <a:t>Zona de Excelência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8778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Segurança do Paciente e as 6 Metas Internacionais_T0012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solidFill>
                            <a:srgbClr val="31869B"/>
                          </a:solidFill>
                          <a:effectLst/>
                          <a:latin typeface="Calibri" panose="020F0502020204030204" pitchFamily="34" charset="0"/>
                        </a:rPr>
                        <a:t>Zona de Excelência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8778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Terapia Nutricional em Oncologia_T0016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solidFill>
                            <a:srgbClr val="31869B"/>
                          </a:solidFill>
                          <a:effectLst/>
                          <a:latin typeface="Calibri" panose="020F0502020204030204" pitchFamily="34" charset="0"/>
                        </a:rPr>
                        <a:t>Zona de Excelência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8778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Transtorno Ansioso e Depressivo_T0007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solidFill>
                            <a:srgbClr val="E26B0A"/>
                          </a:solidFill>
                          <a:effectLst/>
                          <a:latin typeface="Calibri" panose="020F0502020204030204" pitchFamily="34" charset="0"/>
                        </a:rPr>
                        <a:t>Zona de Qualidade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8778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Ventilação Mecânica Avançada em Adultos_T0018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solidFill>
                            <a:srgbClr val="E26B0A"/>
                          </a:solidFill>
                          <a:effectLst/>
                          <a:latin typeface="Calibri" panose="020F0502020204030204" pitchFamily="34" charset="0"/>
                        </a:rPr>
                        <a:t>Zona de Qualidade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8778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Ventilação Mecânica Básica em Adultos_T0022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solidFill>
                            <a:srgbClr val="31869B"/>
                          </a:solidFill>
                          <a:effectLst/>
                          <a:latin typeface="Calibri" panose="020F0502020204030204" pitchFamily="34" charset="0"/>
                        </a:rPr>
                        <a:t>Zona de Excelência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8778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Respondentes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4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6232" y="1556792"/>
            <a:ext cx="8568952" cy="3744415"/>
          </a:xfrm>
        </p:spPr>
        <p:txBody>
          <a:bodyPr/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990000"/>
                </a:solidFill>
              </a:rPr>
              <a:t>Objetivo</a:t>
            </a:r>
            <a:endParaRPr lang="pt-BR" b="1" dirty="0" smtClean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2800" dirty="0"/>
              <a:t>O objetivo deste estudo é apresentar o modelo </a:t>
            </a:r>
            <a:r>
              <a:rPr lang="pt-BR" sz="2800" dirty="0" smtClean="0"/>
              <a:t>de tutoria </a:t>
            </a:r>
            <a:r>
              <a:rPr lang="pt-BR" sz="2800" dirty="0"/>
              <a:t>implantado pelo Ensino </a:t>
            </a:r>
            <a:r>
              <a:rPr lang="pt-BR" sz="2800" dirty="0" smtClean="0"/>
              <a:t>à Distância </a:t>
            </a:r>
            <a:r>
              <a:rPr lang="pt-BR" sz="2800" dirty="0"/>
              <a:t>(</a:t>
            </a:r>
            <a:r>
              <a:rPr lang="pt-BR" sz="2800" dirty="0" err="1"/>
              <a:t>EaD</a:t>
            </a:r>
            <a:r>
              <a:rPr lang="pt-BR" sz="2800" dirty="0"/>
              <a:t>) Einstein </a:t>
            </a:r>
            <a:r>
              <a:rPr lang="pt-BR" sz="2800" dirty="0" smtClean="0"/>
              <a:t>e discutir </a:t>
            </a:r>
            <a:r>
              <a:rPr lang="pt-BR" sz="2800" dirty="0"/>
              <a:t>as práticas, papel e competências do tutor </a:t>
            </a:r>
            <a:r>
              <a:rPr lang="pt-BR" sz="2800" dirty="0" smtClean="0"/>
              <a:t>como principal </a:t>
            </a:r>
            <a:r>
              <a:rPr lang="pt-BR" sz="2800" dirty="0"/>
              <a:t>articulador do processo de ensino aprendizagem.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296232" y="2204864"/>
            <a:ext cx="8568952" cy="0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9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527166"/>
              </p:ext>
            </p:extLst>
          </p:nvPr>
        </p:nvGraphicFramePr>
        <p:xfrm>
          <a:off x="0" y="1628800"/>
          <a:ext cx="9361040" cy="4690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093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Conector reto 49"/>
          <p:cNvCxnSpPr/>
          <p:nvPr/>
        </p:nvCxnSpPr>
        <p:spPr>
          <a:xfrm>
            <a:off x="9324255" y="4714344"/>
            <a:ext cx="77860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107504" y="1556792"/>
            <a:ext cx="892899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Objetivo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err="1">
                <a:solidFill>
                  <a:schemeClr val="bg1">
                    <a:lumMod val="75000"/>
                  </a:schemeClr>
                </a:solidFill>
                <a:cs typeface="Arial" charset="0"/>
              </a:rPr>
              <a:t>EaD</a:t>
            </a: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 Einstein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O Tutor como Mediador: papel, práticas e competências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Desafios</a:t>
            </a:r>
            <a:endParaRPr lang="pt-BR" sz="24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Programa de Capacitação e Formação de Tutores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Qualidade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b="1" dirty="0">
                <a:solidFill>
                  <a:srgbClr val="990000"/>
                </a:solidFill>
              </a:rPr>
              <a:t>Avaliação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Feedback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Considerações Finais</a:t>
            </a:r>
            <a:endParaRPr lang="pt-BR" sz="24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8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drt36875\Desktop\pagina_1.pn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5"/>
          <a:stretch/>
        </p:blipFill>
        <p:spPr bwMode="auto">
          <a:xfrm>
            <a:off x="6777318" y="6420513"/>
            <a:ext cx="2163234" cy="39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iângulo isósceles 6"/>
          <p:cNvSpPr/>
          <p:nvPr/>
        </p:nvSpPr>
        <p:spPr>
          <a:xfrm rot="5400000">
            <a:off x="308516" y="6570468"/>
            <a:ext cx="107966" cy="90011"/>
          </a:xfrm>
          <a:prstGeom prst="triangle">
            <a:avLst/>
          </a:prstGeom>
          <a:solidFill>
            <a:srgbClr val="8FB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2" name="Conector reto 41"/>
          <p:cNvCxnSpPr/>
          <p:nvPr/>
        </p:nvCxnSpPr>
        <p:spPr>
          <a:xfrm>
            <a:off x="264438" y="1277144"/>
            <a:ext cx="8568952" cy="0"/>
          </a:xfrm>
          <a:prstGeom prst="line">
            <a:avLst/>
          </a:prstGeom>
          <a:ln>
            <a:solidFill>
              <a:srgbClr val="3A77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-124051" y="3737981"/>
            <a:ext cx="2046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990000"/>
                </a:solidFill>
              </a:rPr>
              <a:t>Avaliação</a:t>
            </a:r>
            <a:endParaRPr lang="pt-BR" sz="2400" i="1" dirty="0">
              <a:solidFill>
                <a:srgbClr val="990000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110892" y="2210272"/>
            <a:ext cx="1563373" cy="1563373"/>
          </a:xfrm>
          <a:prstGeom prst="ellipse">
            <a:avLst/>
          </a:prstGeom>
          <a:noFill/>
          <a:ln>
            <a:solidFill>
              <a:srgbClr val="17375E">
                <a:alpha val="1607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185916" y="1333971"/>
            <a:ext cx="6754636" cy="830997"/>
          </a:xfrm>
          <a:prstGeom prst="rect">
            <a:avLst/>
          </a:prstGeom>
          <a:solidFill>
            <a:srgbClr val="3B7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832012" y="2166458"/>
            <a:ext cx="7221835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buAutoNum type="arabicPeriod"/>
            </a:pPr>
            <a:r>
              <a:rPr lang="pt-BR" dirty="0" smtClean="0"/>
              <a:t>Nota </a:t>
            </a:r>
            <a:r>
              <a:rPr lang="pt-BR" dirty="0"/>
              <a:t>de Publicação das Mensagens nos Fóruns pelo tutor </a:t>
            </a:r>
            <a:r>
              <a:rPr lang="pt-BR" dirty="0" err="1"/>
              <a:t>EaD</a:t>
            </a:r>
            <a:r>
              <a:rPr lang="pt-BR" dirty="0"/>
              <a:t> (Ambientação/Unidades 1, 2, 3 e 4) -</a:t>
            </a:r>
            <a:r>
              <a:rPr lang="pt-BR" dirty="0" smtClean="0"/>
              <a:t> </a:t>
            </a:r>
            <a:r>
              <a:rPr lang="pt-BR" b="1" dirty="0" smtClean="0">
                <a:solidFill>
                  <a:srgbClr val="990000"/>
                </a:solidFill>
              </a:rPr>
              <a:t>NPM</a:t>
            </a:r>
          </a:p>
          <a:p>
            <a:pPr marL="342900" indent="-342900" algn="just" fontAlgn="base">
              <a:buAutoNum type="arabicPeriod"/>
            </a:pPr>
            <a:r>
              <a:rPr lang="pt-BR" dirty="0"/>
              <a:t>Nota de Agendamento de Web Conferência pelo Tutor </a:t>
            </a:r>
            <a:r>
              <a:rPr lang="pt-BR" dirty="0" err="1"/>
              <a:t>EaD</a:t>
            </a:r>
            <a:r>
              <a:rPr lang="pt-BR" dirty="0"/>
              <a:t> </a:t>
            </a:r>
            <a:r>
              <a:rPr lang="pt-BR" dirty="0" smtClean="0"/>
              <a:t>- </a:t>
            </a:r>
            <a:r>
              <a:rPr lang="pt-BR" b="1" dirty="0">
                <a:solidFill>
                  <a:srgbClr val="990000"/>
                </a:solidFill>
              </a:rPr>
              <a:t>NAW</a:t>
            </a:r>
          </a:p>
          <a:p>
            <a:pPr marL="342900" indent="-342900" algn="just" fontAlgn="base">
              <a:buFontTx/>
              <a:buAutoNum type="arabicPeriod"/>
            </a:pPr>
            <a:r>
              <a:rPr lang="pt-BR" dirty="0"/>
              <a:t>Nota de Interação do Tutor </a:t>
            </a:r>
            <a:r>
              <a:rPr lang="pt-BR" dirty="0" err="1"/>
              <a:t>EaD</a:t>
            </a:r>
            <a:r>
              <a:rPr lang="pt-BR" dirty="0"/>
              <a:t> com os Alunos nos Fóruns (Ambientação/Unidades 1, 2, 3 e 4) -</a:t>
            </a:r>
            <a:r>
              <a:rPr lang="pt-BR" dirty="0" smtClean="0"/>
              <a:t> </a:t>
            </a:r>
            <a:r>
              <a:rPr lang="pt-BR" b="1" dirty="0" smtClean="0">
                <a:solidFill>
                  <a:srgbClr val="990000"/>
                </a:solidFill>
              </a:rPr>
              <a:t>NIT</a:t>
            </a:r>
          </a:p>
          <a:p>
            <a:pPr marL="342900" lvl="0" indent="-342900" algn="just" fontAlgn="base">
              <a:buFontTx/>
              <a:buAutoNum type="arabicPeriod"/>
            </a:pPr>
            <a:r>
              <a:rPr lang="pt-BR" dirty="0"/>
              <a:t>Nota de Entrega de Avaliação do Fórum pelo Tutor </a:t>
            </a:r>
            <a:r>
              <a:rPr lang="pt-BR" dirty="0" err="1"/>
              <a:t>EaD</a:t>
            </a:r>
            <a:r>
              <a:rPr lang="pt-BR" dirty="0"/>
              <a:t> - </a:t>
            </a:r>
            <a:r>
              <a:rPr lang="pt-BR" b="1" dirty="0">
                <a:solidFill>
                  <a:srgbClr val="990000"/>
                </a:solidFill>
              </a:rPr>
              <a:t>NAF</a:t>
            </a:r>
            <a:r>
              <a:rPr lang="pt-BR" dirty="0">
                <a:solidFill>
                  <a:srgbClr val="990000"/>
                </a:solidFill>
              </a:rPr>
              <a:t> </a:t>
            </a:r>
          </a:p>
          <a:p>
            <a:pPr marL="342900" lvl="0" indent="-342900" algn="just" fontAlgn="base">
              <a:buFontTx/>
              <a:buAutoNum type="arabicPeriod"/>
            </a:pPr>
            <a:r>
              <a:rPr lang="pt-BR" dirty="0"/>
              <a:t>Nota de Entrega de Atividade Individual pelo Tutor </a:t>
            </a:r>
            <a:r>
              <a:rPr lang="pt-BR" dirty="0" err="1"/>
              <a:t>EaD</a:t>
            </a:r>
            <a:r>
              <a:rPr lang="pt-BR" dirty="0"/>
              <a:t> - </a:t>
            </a:r>
            <a:r>
              <a:rPr lang="pt-BR" b="1" dirty="0">
                <a:solidFill>
                  <a:srgbClr val="990000"/>
                </a:solidFill>
              </a:rPr>
              <a:t>NAI</a:t>
            </a:r>
          </a:p>
          <a:p>
            <a:pPr marL="342900" indent="-342900" algn="just" fontAlgn="base">
              <a:buFontTx/>
              <a:buAutoNum type="arabicPeriod"/>
            </a:pPr>
            <a:r>
              <a:rPr lang="pt-BR" dirty="0"/>
              <a:t>Nota de Entrega de Atividade de Recuperação pelo Tutor </a:t>
            </a:r>
            <a:r>
              <a:rPr lang="pt-BR" dirty="0" err="1"/>
              <a:t>EaD</a:t>
            </a:r>
            <a:r>
              <a:rPr lang="pt-BR" dirty="0"/>
              <a:t> </a:t>
            </a:r>
            <a:r>
              <a:rPr lang="pt-BR" dirty="0" smtClean="0"/>
              <a:t>- </a:t>
            </a:r>
            <a:r>
              <a:rPr lang="pt-BR" b="1" dirty="0">
                <a:solidFill>
                  <a:srgbClr val="990000"/>
                </a:solidFill>
              </a:rPr>
              <a:t>NAR</a:t>
            </a:r>
          </a:p>
          <a:p>
            <a:pPr marL="342900" lvl="0" indent="-342900" algn="just" fontAlgn="base">
              <a:buFontTx/>
              <a:buAutoNum type="arabicPeriod"/>
            </a:pPr>
            <a:r>
              <a:rPr lang="pt-BR" dirty="0"/>
              <a:t>Nota de Avaliação de Satisfação Parcial (Critério Tutor) </a:t>
            </a:r>
            <a:r>
              <a:rPr lang="pt-BR" dirty="0" smtClean="0"/>
              <a:t>- </a:t>
            </a:r>
            <a:r>
              <a:rPr lang="pt-BR" b="1" dirty="0">
                <a:solidFill>
                  <a:srgbClr val="990000"/>
                </a:solidFill>
              </a:rPr>
              <a:t>NASP</a:t>
            </a:r>
          </a:p>
          <a:p>
            <a:pPr marL="342900" indent="-342900" algn="just" fontAlgn="base">
              <a:buFontTx/>
              <a:buAutoNum type="arabicPeriod"/>
            </a:pPr>
            <a:r>
              <a:rPr lang="pt-BR" dirty="0"/>
              <a:t>Nota de Avaliação de Satisfação Geral (Critério Tutor + Evasão + NPS) </a:t>
            </a:r>
            <a:r>
              <a:rPr lang="pt-BR" dirty="0" smtClean="0"/>
              <a:t>- </a:t>
            </a:r>
            <a:r>
              <a:rPr lang="pt-BR" b="1" dirty="0" smtClean="0">
                <a:solidFill>
                  <a:srgbClr val="990000"/>
                </a:solidFill>
              </a:rPr>
              <a:t>NASG</a:t>
            </a:r>
            <a:endParaRPr lang="pt-BR" dirty="0">
              <a:solidFill>
                <a:srgbClr val="990000"/>
              </a:solidFill>
            </a:endParaRPr>
          </a:p>
          <a:p>
            <a:pPr algn="ctr"/>
            <a:r>
              <a:rPr lang="pt-BR" b="1" dirty="0">
                <a:solidFill>
                  <a:srgbClr val="990000"/>
                </a:solidFill>
              </a:rPr>
              <a:t>MÉDIA FINAL = </a:t>
            </a:r>
            <a:r>
              <a:rPr lang="pt-BR" b="1" dirty="0" smtClean="0">
                <a:solidFill>
                  <a:srgbClr val="990000"/>
                </a:solidFill>
              </a:rPr>
              <a:t>(NPM </a:t>
            </a:r>
            <a:r>
              <a:rPr lang="pt-BR" b="1" dirty="0">
                <a:solidFill>
                  <a:srgbClr val="990000"/>
                </a:solidFill>
              </a:rPr>
              <a:t>+ </a:t>
            </a:r>
            <a:r>
              <a:rPr lang="pt-BR" b="1" dirty="0" smtClean="0">
                <a:solidFill>
                  <a:srgbClr val="990000"/>
                </a:solidFill>
              </a:rPr>
              <a:t>NAW + NIT + NAF + NAI + NAR + NASP + NASG) </a:t>
            </a:r>
            <a:r>
              <a:rPr lang="pt-BR" b="1" dirty="0">
                <a:solidFill>
                  <a:srgbClr val="990000"/>
                </a:solidFill>
              </a:rPr>
              <a:t>/ 8</a:t>
            </a:r>
            <a:endParaRPr lang="pt-BR" b="1" i="1" dirty="0">
              <a:solidFill>
                <a:srgbClr val="990000"/>
              </a:solidFill>
            </a:endParaRPr>
          </a:p>
          <a:p>
            <a:pPr algn="just"/>
            <a:r>
              <a:rPr lang="pt-BR" b="1" i="1" dirty="0" smtClean="0"/>
              <a:t>*</a:t>
            </a:r>
            <a:r>
              <a:rPr lang="pt-BR" sz="1400" i="1" dirty="0"/>
              <a:t>Vale ressaltar que o Bônus Desempenho do Tutor será vinculado à satisfação do aluno e proporcional à média final (ex.: Média 7, receberá 70% do Bônus). Caso o Tutor não atinja a média final de 7, ele receberá 30% do Bônus.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922165" y="1333972"/>
            <a:ext cx="7221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Para receber o Reconhecimento </a:t>
            </a:r>
            <a:r>
              <a:rPr lang="pt-BR" sz="1600" dirty="0">
                <a:solidFill>
                  <a:schemeClr val="bg1"/>
                </a:solidFill>
              </a:rPr>
              <a:t>e/ou </a:t>
            </a:r>
            <a:r>
              <a:rPr lang="pt-BR" sz="1600" dirty="0" smtClean="0">
                <a:solidFill>
                  <a:schemeClr val="bg1"/>
                </a:solidFill>
              </a:rPr>
              <a:t>Bônus* referente ao curso</a:t>
            </a:r>
            <a:r>
              <a:rPr lang="pt-BR" sz="1600" dirty="0">
                <a:solidFill>
                  <a:schemeClr val="bg1"/>
                </a:solidFill>
              </a:rPr>
              <a:t>, o </a:t>
            </a:r>
            <a:r>
              <a:rPr lang="pt-BR" sz="1600" dirty="0" smtClean="0">
                <a:solidFill>
                  <a:schemeClr val="bg1"/>
                </a:solidFill>
              </a:rPr>
              <a:t>Tutor </a:t>
            </a:r>
            <a:r>
              <a:rPr lang="pt-BR" sz="1600" dirty="0">
                <a:solidFill>
                  <a:schemeClr val="bg1"/>
                </a:solidFill>
              </a:rPr>
              <a:t>deverá obter </a:t>
            </a:r>
            <a:r>
              <a:rPr lang="pt-BR" sz="1600" dirty="0" smtClean="0">
                <a:solidFill>
                  <a:schemeClr val="bg1"/>
                </a:solidFill>
              </a:rPr>
              <a:t>um desempenho maior </a:t>
            </a:r>
            <a:r>
              <a:rPr lang="pt-BR" sz="1600" dirty="0">
                <a:solidFill>
                  <a:schemeClr val="bg1"/>
                </a:solidFill>
              </a:rPr>
              <a:t>ou igual a </a:t>
            </a:r>
            <a:r>
              <a:rPr lang="pt-BR" sz="1600" dirty="0" smtClean="0">
                <a:solidFill>
                  <a:schemeClr val="bg1"/>
                </a:solidFill>
              </a:rPr>
              <a:t>7.0 e atender os critérios de Avaliação estabelecidos abaixo:</a:t>
            </a:r>
          </a:p>
        </p:txBody>
      </p:sp>
      <p:pic>
        <p:nvPicPr>
          <p:cNvPr id="17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339679" y="2463800"/>
            <a:ext cx="1130299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9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Conector reto 49"/>
          <p:cNvCxnSpPr/>
          <p:nvPr/>
        </p:nvCxnSpPr>
        <p:spPr>
          <a:xfrm>
            <a:off x="9324255" y="4714344"/>
            <a:ext cx="77860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107504" y="1556792"/>
            <a:ext cx="892899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Objetivo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err="1">
                <a:solidFill>
                  <a:schemeClr val="bg1">
                    <a:lumMod val="75000"/>
                  </a:schemeClr>
                </a:solidFill>
                <a:cs typeface="Arial" charset="0"/>
              </a:rPr>
              <a:t>EaD</a:t>
            </a: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 Einstein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O Tutor como Mediador: papel, práticas e competências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Desafio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Programa de Capacitação e Formação de Tutores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Qualidade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Avaliação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b="1" dirty="0">
                <a:solidFill>
                  <a:srgbClr val="990000"/>
                </a:solidFill>
              </a:rPr>
              <a:t>Feedback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Considerações Finais</a:t>
            </a:r>
            <a:endParaRPr lang="pt-BR" sz="24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732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drt36875\Desktop\pagina_1.pn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5"/>
          <a:stretch/>
        </p:blipFill>
        <p:spPr bwMode="auto">
          <a:xfrm>
            <a:off x="6777318" y="6420513"/>
            <a:ext cx="2163234" cy="39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Conector reto 41"/>
          <p:cNvCxnSpPr/>
          <p:nvPr/>
        </p:nvCxnSpPr>
        <p:spPr>
          <a:xfrm>
            <a:off x="264438" y="1277144"/>
            <a:ext cx="8568952" cy="0"/>
          </a:xfrm>
          <a:prstGeom prst="line">
            <a:avLst/>
          </a:prstGeom>
          <a:ln>
            <a:solidFill>
              <a:srgbClr val="3A77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327938" y="3728456"/>
            <a:ext cx="1641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990000"/>
                </a:solidFill>
              </a:rPr>
              <a:t>Feedback </a:t>
            </a:r>
          </a:p>
        </p:txBody>
      </p:sp>
      <p:sp>
        <p:nvSpPr>
          <p:cNvPr id="19" name="Elipse 18"/>
          <p:cNvSpPr/>
          <p:nvPr/>
        </p:nvSpPr>
        <p:spPr>
          <a:xfrm>
            <a:off x="355593" y="2210272"/>
            <a:ext cx="1563373" cy="1563373"/>
          </a:xfrm>
          <a:prstGeom prst="ellipse">
            <a:avLst/>
          </a:prstGeom>
          <a:noFill/>
          <a:ln>
            <a:solidFill>
              <a:srgbClr val="17375E">
                <a:alpha val="1607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351268" y="1503059"/>
            <a:ext cx="64640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pt-BR" sz="2800" dirty="0" smtClean="0"/>
              <a:t>Devolutiva </a:t>
            </a:r>
            <a:r>
              <a:rPr lang="pt-BR" sz="2800" dirty="0"/>
              <a:t>ao </a:t>
            </a:r>
            <a:r>
              <a:rPr lang="pt-BR" sz="2800" dirty="0" smtClean="0"/>
              <a:t>tutor: resultado da Avaliação de </a:t>
            </a:r>
            <a:r>
              <a:rPr lang="pt-BR" sz="2800" dirty="0"/>
              <a:t>Satisfação dos </a:t>
            </a:r>
            <a:r>
              <a:rPr lang="pt-BR" sz="2800" dirty="0" smtClean="0"/>
              <a:t>Alunos </a:t>
            </a:r>
            <a:r>
              <a:rPr lang="pt-BR" sz="2800" dirty="0"/>
              <a:t>e </a:t>
            </a:r>
            <a:r>
              <a:rPr lang="pt-BR" sz="2800" dirty="0" smtClean="0"/>
              <a:t>percepção/acompanhamento </a:t>
            </a:r>
            <a:r>
              <a:rPr lang="pt-BR" sz="2800" dirty="0"/>
              <a:t>do </a:t>
            </a:r>
            <a:r>
              <a:rPr lang="pt-BR" sz="2800" dirty="0" err="1"/>
              <a:t>EaD</a:t>
            </a:r>
            <a:r>
              <a:rPr lang="pt-BR" sz="2800" dirty="0"/>
              <a:t> a respeito da tutoria dele, com pontos positivos e de </a:t>
            </a:r>
            <a:r>
              <a:rPr lang="pt-BR" sz="2800" dirty="0" smtClean="0"/>
              <a:t>melhoria;</a:t>
            </a:r>
            <a:endParaRPr lang="pt-BR" sz="2800" dirty="0"/>
          </a:p>
          <a:p>
            <a:pPr marL="342900" indent="-342900" algn="just">
              <a:buFont typeface="Wingdings" pitchFamily="2" charset="2"/>
              <a:buChar char="§"/>
            </a:pPr>
            <a:endParaRPr lang="pt-BR" sz="2800" dirty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800" dirty="0"/>
              <a:t>Devolutiva </a:t>
            </a:r>
            <a:r>
              <a:rPr lang="pt-BR" sz="2800" dirty="0" smtClean="0"/>
              <a:t>do tutor ao EAD Tutoria: Registro da percepção/impressão </a:t>
            </a:r>
            <a:r>
              <a:rPr lang="pt-BR" sz="2800" dirty="0"/>
              <a:t>dele sobre a turma e sobre o </a:t>
            </a:r>
            <a:r>
              <a:rPr lang="pt-BR" sz="2800" dirty="0" err="1"/>
              <a:t>EaD</a:t>
            </a:r>
            <a:r>
              <a:rPr lang="pt-BR" sz="2800" dirty="0"/>
              <a:t> (ferramenta, programa, atendimento da </a:t>
            </a:r>
            <a:r>
              <a:rPr lang="pt-BR" sz="2800" dirty="0" smtClean="0"/>
              <a:t>Tutoria – aluno e tutor).</a:t>
            </a:r>
            <a:endParaRPr lang="pt-BR" sz="2800" dirty="0"/>
          </a:p>
        </p:txBody>
      </p:sp>
      <p:pic>
        <p:nvPicPr>
          <p:cNvPr id="13" name="Imagem 12"/>
          <p:cNvPicPr/>
          <p:nvPr/>
        </p:nvPicPr>
        <p:blipFill>
          <a:blip r:embed="rId3"/>
          <a:stretch>
            <a:fillRect/>
          </a:stretch>
        </p:blipFill>
        <p:spPr>
          <a:xfrm>
            <a:off x="546101" y="2514600"/>
            <a:ext cx="11811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1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19" y="1271944"/>
            <a:ext cx="7696200" cy="37528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81" y="2564904"/>
            <a:ext cx="6705600" cy="38957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1948074"/>
            <a:ext cx="5972175" cy="38290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4872249"/>
            <a:ext cx="5953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6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Conector reto 49"/>
          <p:cNvCxnSpPr/>
          <p:nvPr/>
        </p:nvCxnSpPr>
        <p:spPr>
          <a:xfrm>
            <a:off x="9324255" y="4714344"/>
            <a:ext cx="77860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107504" y="1556792"/>
            <a:ext cx="892899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Objetivo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err="1">
                <a:solidFill>
                  <a:schemeClr val="bg1">
                    <a:lumMod val="75000"/>
                  </a:schemeClr>
                </a:solidFill>
                <a:cs typeface="Arial" charset="0"/>
              </a:rPr>
              <a:t>EaD</a:t>
            </a: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 Einstein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O Tutor como Mediador: papel, práticas e competências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Desafios</a:t>
            </a:r>
            <a:endParaRPr lang="pt-BR" sz="24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Programa de Capacitação e Formação de Tutores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Qualidade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Avaliação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Feedback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b="1" dirty="0">
                <a:solidFill>
                  <a:srgbClr val="990000"/>
                </a:solidFill>
              </a:rPr>
              <a:t>Considerações Finais</a:t>
            </a:r>
            <a:endParaRPr lang="pt-BR" sz="24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65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6232" y="1556792"/>
            <a:ext cx="8568952" cy="5112568"/>
          </a:xfrm>
        </p:spPr>
        <p:txBody>
          <a:bodyPr/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990000"/>
                </a:solidFill>
              </a:rPr>
              <a:t>Considerações Finais</a:t>
            </a:r>
            <a:endParaRPr lang="pt-BR" b="1" dirty="0" smtClean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pt-BR" sz="1400" b="1" dirty="0"/>
          </a:p>
          <a:p>
            <a:r>
              <a:rPr lang="pt-BR" sz="2800" dirty="0"/>
              <a:t>T</a:t>
            </a:r>
            <a:r>
              <a:rPr lang="pt-BR" sz="2800" dirty="0" smtClean="0"/>
              <a:t>utoria </a:t>
            </a:r>
            <a:r>
              <a:rPr lang="pt-BR" sz="2800" dirty="0"/>
              <a:t>e as competências requeridas pelo tutor na perspectiva de uma </a:t>
            </a:r>
            <a:r>
              <a:rPr lang="pt-BR" sz="2800" dirty="0" smtClean="0"/>
              <a:t>comunicação mais </a:t>
            </a:r>
            <a:r>
              <a:rPr lang="pt-BR" sz="2800" dirty="0"/>
              <a:t>flexível e </a:t>
            </a:r>
            <a:r>
              <a:rPr lang="pt-BR" sz="2800" dirty="0" smtClean="0"/>
              <a:t>eficiente deve ser revisitada sempre;</a:t>
            </a:r>
          </a:p>
          <a:p>
            <a:endParaRPr lang="pt-BR" sz="2800" dirty="0" smtClean="0"/>
          </a:p>
          <a:p>
            <a:r>
              <a:rPr lang="pt-BR" sz="2800" dirty="0"/>
              <a:t>E</a:t>
            </a:r>
            <a:r>
              <a:rPr lang="pt-BR" sz="2800" dirty="0" smtClean="0"/>
              <a:t>xperiência </a:t>
            </a:r>
            <a:r>
              <a:rPr lang="pt-BR" sz="2800" dirty="0"/>
              <a:t>do </a:t>
            </a:r>
            <a:r>
              <a:rPr lang="pt-BR" sz="2800" dirty="0" err="1"/>
              <a:t>EaD</a:t>
            </a:r>
            <a:r>
              <a:rPr lang="pt-BR" sz="2800" dirty="0"/>
              <a:t> </a:t>
            </a:r>
            <a:r>
              <a:rPr lang="pt-BR" sz="2800" dirty="0" smtClean="0"/>
              <a:t>Einstein demonstra </a:t>
            </a:r>
            <a:r>
              <a:rPr lang="pt-BR" sz="2800" dirty="0"/>
              <a:t>que o modelo de tutoria deve ser desenvolvido com a sua </a:t>
            </a:r>
            <a:r>
              <a:rPr lang="pt-BR" sz="2800" dirty="0" smtClean="0"/>
              <a:t>realidade;</a:t>
            </a:r>
          </a:p>
          <a:p>
            <a:endParaRPr lang="pt-BR" sz="2800" dirty="0" smtClean="0"/>
          </a:p>
          <a:p>
            <a:r>
              <a:rPr lang="pt-BR" sz="2800" dirty="0"/>
              <a:t>Os dados da pesquisa mostram que </a:t>
            </a:r>
            <a:r>
              <a:rPr lang="pt-BR" sz="2800" dirty="0" smtClean="0"/>
              <a:t>a mediação </a:t>
            </a:r>
            <a:r>
              <a:rPr lang="pt-BR" sz="2800" dirty="0"/>
              <a:t>pedagógica é uma dimensão sensível do </a:t>
            </a:r>
            <a:r>
              <a:rPr lang="pt-BR" sz="2800" dirty="0" smtClean="0"/>
              <a:t>processo;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296232" y="2204864"/>
            <a:ext cx="8568952" cy="0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4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6232" y="1556792"/>
            <a:ext cx="8568952" cy="5112568"/>
          </a:xfrm>
        </p:spPr>
        <p:txBody>
          <a:bodyPr/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990000"/>
                </a:solidFill>
              </a:rPr>
              <a:t>Considerações Finais</a:t>
            </a:r>
            <a:endParaRPr lang="pt-BR" b="1" dirty="0" smtClean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pt-BR" sz="1400" dirty="0" smtClean="0"/>
          </a:p>
          <a:p>
            <a:r>
              <a:rPr lang="pt-BR" sz="2800" dirty="0"/>
              <a:t>A falta de posicionamento de uma parcela dos alunos</a:t>
            </a:r>
            <a:r>
              <a:rPr lang="pt-BR" sz="2800" dirty="0" smtClean="0"/>
              <a:t>;</a:t>
            </a:r>
          </a:p>
          <a:p>
            <a:endParaRPr lang="pt-BR" sz="2800" dirty="0"/>
          </a:p>
          <a:p>
            <a:r>
              <a:rPr lang="pt-BR" sz="2800" dirty="0" smtClean="0"/>
              <a:t>Nosso </a:t>
            </a:r>
            <a:r>
              <a:rPr lang="pt-BR" sz="2800" dirty="0"/>
              <a:t>suporte de </a:t>
            </a:r>
            <a:r>
              <a:rPr lang="pt-BR" sz="2800" dirty="0" smtClean="0"/>
              <a:t>maneira geral </a:t>
            </a:r>
            <a:r>
              <a:rPr lang="pt-BR" sz="2800" dirty="0"/>
              <a:t>atende as expectativas dos </a:t>
            </a:r>
            <a:r>
              <a:rPr lang="pt-BR" sz="2800" dirty="0" smtClean="0"/>
              <a:t>tutores;</a:t>
            </a:r>
          </a:p>
          <a:p>
            <a:endParaRPr lang="pt-BR" sz="2800" dirty="0" smtClean="0"/>
          </a:p>
          <a:p>
            <a:r>
              <a:rPr lang="pt-BR" sz="2800" dirty="0"/>
              <a:t>N</a:t>
            </a:r>
            <a:r>
              <a:rPr lang="pt-BR" sz="2800" dirty="0" smtClean="0"/>
              <a:t>ossa </a:t>
            </a:r>
            <a:r>
              <a:rPr lang="pt-BR" sz="2800" dirty="0"/>
              <a:t>sistemática de feedback </a:t>
            </a:r>
            <a:r>
              <a:rPr lang="pt-BR" sz="2800" dirty="0" smtClean="0"/>
              <a:t>do desempenho </a:t>
            </a:r>
            <a:r>
              <a:rPr lang="pt-BR" sz="2800" dirty="0"/>
              <a:t>geral dos cursos necessitou de uma reavaliação e hoje é realizada </a:t>
            </a:r>
            <a:r>
              <a:rPr lang="pt-BR" sz="2800" dirty="0" smtClean="0"/>
              <a:t>com 100</a:t>
            </a:r>
            <a:r>
              <a:rPr lang="pt-BR" sz="2800" dirty="0"/>
              <a:t>% dos tutores e não apenas nos cursos críticos</a:t>
            </a:r>
            <a:r>
              <a:rPr lang="pt-BR" sz="2800" dirty="0" smtClean="0"/>
              <a:t>.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296232" y="2204864"/>
            <a:ext cx="8568952" cy="0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86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6232" y="1556792"/>
            <a:ext cx="8568952" cy="5112568"/>
          </a:xfrm>
        </p:spPr>
        <p:txBody>
          <a:bodyPr/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990000"/>
                </a:solidFill>
              </a:rPr>
              <a:t>Considerações Finais</a:t>
            </a:r>
            <a:endParaRPr lang="pt-BR" b="1" dirty="0" smtClean="0">
              <a:solidFill>
                <a:srgbClr val="990000"/>
              </a:solidFill>
            </a:endParaRPr>
          </a:p>
          <a:p>
            <a:endParaRPr lang="pt-BR" sz="2800" dirty="0" smtClean="0"/>
          </a:p>
          <a:p>
            <a:pPr marL="0" indent="0">
              <a:buNone/>
            </a:pPr>
            <a:r>
              <a:rPr lang="pt-BR" sz="2800" dirty="0" smtClean="0"/>
              <a:t>Concluímos </a:t>
            </a:r>
            <a:r>
              <a:rPr lang="pt-BR" sz="2800" dirty="0"/>
              <a:t>que estamos </a:t>
            </a:r>
            <a:r>
              <a:rPr lang="pt-BR" sz="2800" dirty="0" smtClean="0"/>
              <a:t>no caminho </a:t>
            </a:r>
            <a:r>
              <a:rPr lang="pt-BR" sz="2800" dirty="0"/>
              <a:t>certo ao perseguirmos um modelo próprio de tutoria desenhado </a:t>
            </a:r>
            <a:r>
              <a:rPr lang="pt-BR" sz="2800" dirty="0" smtClean="0"/>
              <a:t>em competências </a:t>
            </a:r>
            <a:r>
              <a:rPr lang="pt-BR" sz="2800" dirty="0"/>
              <a:t>e que somente o investimento contínuo em tecnologias, </a:t>
            </a:r>
            <a:r>
              <a:rPr lang="pt-BR" sz="2800" dirty="0" smtClean="0"/>
              <a:t>capacitação, avaliação </a:t>
            </a:r>
            <a:r>
              <a:rPr lang="pt-BR" sz="2800" dirty="0"/>
              <a:t>e feedback produzirão os melhores resultados.</a:t>
            </a:r>
            <a:endParaRPr lang="pt-BR" sz="2800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296232" y="2204864"/>
            <a:ext cx="8568952" cy="0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9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Conector reto 49"/>
          <p:cNvCxnSpPr/>
          <p:nvPr/>
        </p:nvCxnSpPr>
        <p:spPr>
          <a:xfrm>
            <a:off x="9324255" y="4714344"/>
            <a:ext cx="77860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107504" y="1556792"/>
            <a:ext cx="892899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Objetivo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b="1" dirty="0" err="1">
                <a:solidFill>
                  <a:srgbClr val="990000"/>
                </a:solidFill>
              </a:rPr>
              <a:t>EaD</a:t>
            </a:r>
            <a:r>
              <a:rPr lang="pt-BR" sz="2400" b="1" dirty="0">
                <a:solidFill>
                  <a:srgbClr val="990000"/>
                </a:solidFill>
              </a:rPr>
              <a:t> Einstein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O Tutor como Mediador: papel, práticas e </a:t>
            </a: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competências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Desafios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Programa de Capacitação e Formação de </a:t>
            </a: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Tutores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Qualidade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Avaliação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Feedback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Considerações Finais</a:t>
            </a:r>
            <a:endParaRPr lang="pt-BR" sz="24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72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6232" y="1556792"/>
            <a:ext cx="8568952" cy="5112568"/>
          </a:xfrm>
        </p:spPr>
        <p:txBody>
          <a:bodyPr/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990000"/>
                </a:solidFill>
              </a:rPr>
              <a:t>Referências Bibliográficas</a:t>
            </a:r>
          </a:p>
          <a:p>
            <a:pPr marL="0" indent="0">
              <a:buNone/>
            </a:pPr>
            <a:endParaRPr lang="pt-BR" sz="1400" dirty="0" smtClean="0"/>
          </a:p>
          <a:p>
            <a:r>
              <a:rPr lang="pt-BR" sz="2000" dirty="0" smtClean="0"/>
              <a:t>CAMPOS</a:t>
            </a:r>
            <a:r>
              <a:rPr lang="pt-BR" sz="2000" dirty="0"/>
              <a:t>, F.C.A., COSTA, R.M.E e SANTOS, N. Fundamentos da educação </a:t>
            </a:r>
            <a:r>
              <a:rPr lang="pt-BR" sz="2000" dirty="0" smtClean="0"/>
              <a:t>a distância</a:t>
            </a:r>
            <a:r>
              <a:rPr lang="pt-BR" sz="2000" dirty="0"/>
              <a:t>, mídias e ambientes virtuais. Juiz de Fora: Editar, </a:t>
            </a:r>
            <a:r>
              <a:rPr lang="pt-BR" sz="2000" dirty="0" smtClean="0"/>
              <a:t>2007.</a:t>
            </a:r>
          </a:p>
          <a:p>
            <a:endParaRPr lang="pt-BR" sz="800" dirty="0"/>
          </a:p>
          <a:p>
            <a:r>
              <a:rPr lang="pt-BR" sz="2000" dirty="0"/>
              <a:t>KRATOCHWILL, S. Avaliação da aprendizagem em uma perspectiva dialógica a </a:t>
            </a:r>
            <a:r>
              <a:rPr lang="pt-BR" sz="2000" dirty="0" smtClean="0"/>
              <a:t>partir do </a:t>
            </a:r>
            <a:r>
              <a:rPr lang="pt-BR" sz="2000" dirty="0"/>
              <a:t>fórum on-line. In: Aprendizagem em ambientes virtuais. Porto Alegre: </a:t>
            </a:r>
            <a:r>
              <a:rPr lang="pt-BR" sz="2000" dirty="0" smtClean="0"/>
              <a:t>Mediação, 2009.</a:t>
            </a:r>
          </a:p>
          <a:p>
            <a:endParaRPr lang="pt-BR" sz="800" dirty="0"/>
          </a:p>
          <a:p>
            <a:r>
              <a:rPr lang="pt-BR" sz="2000" dirty="0"/>
              <a:t>MINISTÉRIO DA EDUCAÇÃO (Brasil). Referenciais de qualidade para a </a:t>
            </a:r>
            <a:r>
              <a:rPr lang="pt-BR" sz="2000" dirty="0" smtClean="0"/>
              <a:t>educação superior </a:t>
            </a:r>
            <a:r>
              <a:rPr lang="pt-BR" sz="2000" dirty="0"/>
              <a:t>a distância. Brasília, DF: SEED/MEC, 2007. Disponível </a:t>
            </a:r>
            <a:r>
              <a:rPr lang="pt-BR" sz="2000" dirty="0" smtClean="0"/>
              <a:t>em http</a:t>
            </a:r>
            <a:r>
              <a:rPr lang="pt-BR" sz="2000" dirty="0"/>
              <a:t>://portal.mec.gov.br/seed/arquivos/pdf/legislacao/refEaD1.pdf. Acesso em: 18 </a:t>
            </a:r>
            <a:r>
              <a:rPr lang="pt-BR" sz="2000" dirty="0" smtClean="0"/>
              <a:t>de maio</a:t>
            </a:r>
            <a:r>
              <a:rPr lang="pt-BR" sz="2000" dirty="0"/>
              <a:t>. 2018</a:t>
            </a:r>
            <a:r>
              <a:rPr lang="pt-BR" sz="2000" dirty="0" smtClean="0"/>
              <a:t>.</a:t>
            </a:r>
          </a:p>
          <a:p>
            <a:endParaRPr lang="pt-BR" sz="800" dirty="0"/>
          </a:p>
          <a:p>
            <a:r>
              <a:rPr lang="pt-BR" sz="2000" dirty="0"/>
              <a:t>MORAN, José Manuel. Desafios na comunicação pessoal. As muitas formas </a:t>
            </a:r>
            <a:r>
              <a:rPr lang="pt-BR" sz="2000" dirty="0" smtClean="0"/>
              <a:t>de comunicar-nos</a:t>
            </a:r>
            <a:r>
              <a:rPr lang="pt-BR" sz="2000" dirty="0"/>
              <a:t>. São Paulo: Paulinas, 2007.</a:t>
            </a:r>
            <a:endParaRPr lang="pt-BR" sz="2000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296232" y="2204864"/>
            <a:ext cx="8568952" cy="0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1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268760"/>
            <a:ext cx="9144000" cy="5589240"/>
          </a:xfrm>
          <a:prstGeom prst="rect">
            <a:avLst/>
          </a:prstGeom>
          <a:solidFill>
            <a:srgbClr val="408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pic>
        <p:nvPicPr>
          <p:cNvPr id="6" name="Picture 3" descr="C:\Users\drt36875\Desktop\pagina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5"/>
          <a:stretch/>
        </p:blipFill>
        <p:spPr bwMode="auto">
          <a:xfrm>
            <a:off x="3265115" y="6234086"/>
            <a:ext cx="2242989" cy="39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rt36875\Desktop\logotipo(cores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4" t="34045" r="32140" b="37704"/>
          <a:stretch/>
        </p:blipFill>
        <p:spPr bwMode="auto">
          <a:xfrm>
            <a:off x="2771800" y="4042572"/>
            <a:ext cx="3373697" cy="217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3" y="2194001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</a:rPr>
              <a:t>Kenia Gomes Alcântara - SBIBAE - kenia.goalcantara@einstein.br</a:t>
            </a:r>
          </a:p>
          <a:p>
            <a:pPr algn="ctr"/>
            <a:r>
              <a:rPr lang="pt-BR" b="1">
                <a:solidFill>
                  <a:schemeClr val="bg1"/>
                </a:solidFill>
              </a:rPr>
              <a:t>Sandra Oyafuso Kina - SBIBAE - sandra.kina@einstein.br</a:t>
            </a:r>
          </a:p>
          <a:p>
            <a:pPr algn="ctr"/>
            <a:r>
              <a:rPr lang="pt-BR" b="1">
                <a:solidFill>
                  <a:schemeClr val="bg1"/>
                </a:solidFill>
              </a:rPr>
              <a:t>Felipe Spinelli de Carvalho - SBIBAE - felipe.spinelli@einstein.br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1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m 46"/>
          <p:cNvPicPr/>
          <p:nvPr/>
        </p:nvPicPr>
        <p:blipFill>
          <a:blip r:embed="rId3"/>
          <a:stretch>
            <a:fillRect/>
          </a:stretch>
        </p:blipFill>
        <p:spPr>
          <a:xfrm>
            <a:off x="7650286" y="1381593"/>
            <a:ext cx="896255" cy="681904"/>
          </a:xfrm>
          <a:prstGeom prst="rect">
            <a:avLst/>
          </a:prstGeom>
        </p:spPr>
      </p:pic>
      <p:cxnSp>
        <p:nvCxnSpPr>
          <p:cNvPr id="42" name="Conector reto 41"/>
          <p:cNvCxnSpPr/>
          <p:nvPr/>
        </p:nvCxnSpPr>
        <p:spPr>
          <a:xfrm>
            <a:off x="264438" y="1277144"/>
            <a:ext cx="8568952" cy="0"/>
          </a:xfrm>
          <a:prstGeom prst="line">
            <a:avLst/>
          </a:prstGeom>
          <a:ln>
            <a:solidFill>
              <a:srgbClr val="3A77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utoShape 43"/>
          <p:cNvSpPr>
            <a:spLocks noChangeArrowheads="1"/>
          </p:cNvSpPr>
          <p:nvPr/>
        </p:nvSpPr>
        <p:spPr bwMode="auto">
          <a:xfrm>
            <a:off x="179794" y="3343628"/>
            <a:ext cx="8898067" cy="733444"/>
          </a:xfrm>
          <a:prstGeom prst="rightArrow">
            <a:avLst>
              <a:gd name="adj1" fmla="val 41426"/>
              <a:gd name="adj2" fmla="val 114432"/>
            </a:avLst>
          </a:prstGeom>
          <a:gradFill rotWithShape="1">
            <a:gsLst>
              <a:gs pos="0">
                <a:srgbClr val="365F91"/>
              </a:gs>
              <a:gs pos="100000">
                <a:srgbClr val="365F91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3" name="Rectangle 4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91680" y="1595762"/>
            <a:ext cx="1872208" cy="1567466"/>
          </a:xfrm>
          <a:prstGeom prst="rect">
            <a:avLst/>
          </a:prstGeom>
          <a:gradFill rotWithShape="0">
            <a:gsLst>
              <a:gs pos="0">
                <a:srgbClr val="DBE5F1"/>
              </a:gs>
              <a:gs pos="50000">
                <a:srgbClr val="B8CCE4"/>
              </a:gs>
              <a:gs pos="100000">
                <a:srgbClr val="DBE5F1"/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243F6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95B3D7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rgbClr val="222A35"/>
                </a:solidFill>
              </a:rPr>
              <a:t>Início das Ofertas EAD Einstein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 dirty="0" smtClean="0">
              <a:solidFill>
                <a:srgbClr val="222A35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rgbClr val="222A35"/>
                </a:solidFill>
              </a:rPr>
              <a:t>Cursos de Atualização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 dirty="0">
              <a:solidFill>
                <a:srgbClr val="FF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rgbClr val="FF0000"/>
                </a:solidFill>
              </a:rPr>
              <a:t>671 ALUNOS</a:t>
            </a:r>
          </a:p>
        </p:txBody>
      </p:sp>
      <p:sp>
        <p:nvSpPr>
          <p:cNvPr id="74" name="Text Box 45"/>
          <p:cNvSpPr txBox="1">
            <a:spLocks noChangeArrowheads="1"/>
          </p:cNvSpPr>
          <p:nvPr/>
        </p:nvSpPr>
        <p:spPr bwMode="auto">
          <a:xfrm>
            <a:off x="2195736" y="3514656"/>
            <a:ext cx="1191385" cy="32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pt-BR" b="1" dirty="0" smtClean="0">
                <a:solidFill>
                  <a:srgbClr val="FFFFFF"/>
                </a:solidFill>
              </a:rPr>
              <a:t>2014</a:t>
            </a:r>
            <a:endParaRPr lang="pt-BR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80" name="Conector reto 79"/>
          <p:cNvCxnSpPr/>
          <p:nvPr/>
        </p:nvCxnSpPr>
        <p:spPr>
          <a:xfrm flipH="1">
            <a:off x="2555776" y="3157679"/>
            <a:ext cx="1" cy="40992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to 92"/>
          <p:cNvCxnSpPr/>
          <p:nvPr/>
        </p:nvCxnSpPr>
        <p:spPr>
          <a:xfrm flipH="1">
            <a:off x="3433781" y="3876653"/>
            <a:ext cx="1" cy="40992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5" name="Rectangle 4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894770" y="4311875"/>
            <a:ext cx="1101165" cy="1393918"/>
          </a:xfrm>
          <a:prstGeom prst="rect">
            <a:avLst/>
          </a:prstGeom>
          <a:gradFill rotWithShape="0">
            <a:gsLst>
              <a:gs pos="0">
                <a:srgbClr val="DBE5F1"/>
              </a:gs>
              <a:gs pos="50000">
                <a:srgbClr val="B8CCE4"/>
              </a:gs>
              <a:gs pos="100000">
                <a:srgbClr val="DBE5F1"/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243F6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95B3D7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 dirty="0" smtClean="0">
              <a:solidFill>
                <a:srgbClr val="222A35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rgbClr val="222A35"/>
                </a:solidFill>
              </a:rPr>
              <a:t>Cursos de Atualização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 dirty="0">
              <a:solidFill>
                <a:srgbClr val="FF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rgbClr val="FF0000"/>
                </a:solidFill>
              </a:rPr>
              <a:t>2.228 ALUNOS</a:t>
            </a:r>
          </a:p>
        </p:txBody>
      </p:sp>
      <p:sp>
        <p:nvSpPr>
          <p:cNvPr id="96" name="Text Box 45"/>
          <p:cNvSpPr txBox="1">
            <a:spLocks noChangeArrowheads="1"/>
          </p:cNvSpPr>
          <p:nvPr/>
        </p:nvSpPr>
        <p:spPr bwMode="auto">
          <a:xfrm>
            <a:off x="3092583" y="3516118"/>
            <a:ext cx="1191385" cy="32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pt-BR" b="1" dirty="0" smtClean="0">
                <a:solidFill>
                  <a:srgbClr val="FFFFFF"/>
                </a:solidFill>
              </a:rPr>
              <a:t>2015</a:t>
            </a:r>
            <a:endParaRPr lang="pt-BR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" name="Text Box 45"/>
          <p:cNvSpPr txBox="1">
            <a:spLocks noChangeArrowheads="1"/>
          </p:cNvSpPr>
          <p:nvPr/>
        </p:nvSpPr>
        <p:spPr bwMode="auto">
          <a:xfrm>
            <a:off x="3995936" y="3518768"/>
            <a:ext cx="1191385" cy="32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pt-BR" b="1" dirty="0" smtClean="0">
                <a:solidFill>
                  <a:srgbClr val="FFFFFF"/>
                </a:solidFill>
              </a:rPr>
              <a:t>2016</a:t>
            </a:r>
            <a:endParaRPr lang="pt-BR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99" name="Conector reto 98"/>
          <p:cNvCxnSpPr/>
          <p:nvPr/>
        </p:nvCxnSpPr>
        <p:spPr>
          <a:xfrm flipH="1">
            <a:off x="4283968" y="3116205"/>
            <a:ext cx="1" cy="40992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to 105"/>
          <p:cNvCxnSpPr/>
          <p:nvPr/>
        </p:nvCxnSpPr>
        <p:spPr>
          <a:xfrm flipH="1">
            <a:off x="5239989" y="3870859"/>
            <a:ext cx="1" cy="40992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7" name="Rectangle 44"/>
          <p:cNvSpPr>
            <a:spLocks noChangeArrowheads="1"/>
          </p:cNvSpPr>
          <p:nvPr/>
        </p:nvSpPr>
        <p:spPr bwMode="auto">
          <a:xfrm>
            <a:off x="4283968" y="4290380"/>
            <a:ext cx="1944216" cy="1586892"/>
          </a:xfrm>
          <a:prstGeom prst="rect">
            <a:avLst/>
          </a:prstGeom>
          <a:gradFill rotWithShape="0">
            <a:gsLst>
              <a:gs pos="0">
                <a:srgbClr val="DBE5F1"/>
              </a:gs>
              <a:gs pos="50000">
                <a:srgbClr val="B8CCE4"/>
              </a:gs>
              <a:gs pos="100000">
                <a:srgbClr val="DBE5F1"/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243F6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95B3D7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rgbClr val="222A35"/>
                </a:solidFill>
              </a:rPr>
              <a:t>Substituição do Ambiente Virtual de Aprendizagem (AVA) </a:t>
            </a:r>
            <a:r>
              <a:rPr lang="pt-BR" sz="1400" b="1" dirty="0" smtClean="0">
                <a:solidFill>
                  <a:srgbClr val="222A35"/>
                </a:solidFill>
              </a:rPr>
              <a:t>– </a:t>
            </a:r>
            <a:r>
              <a:rPr lang="pt-BR" sz="1400" b="1" dirty="0">
                <a:solidFill>
                  <a:srgbClr val="222A35"/>
                </a:solidFill>
              </a:rPr>
              <a:t>CANVAS / </a:t>
            </a:r>
            <a:r>
              <a:rPr lang="pt-BR" sz="1400" b="1" dirty="0" smtClean="0">
                <a:solidFill>
                  <a:srgbClr val="990000"/>
                </a:solidFill>
              </a:rPr>
              <a:t>PROGRAMA DE TUTORIA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 dirty="0">
              <a:solidFill>
                <a:srgbClr val="99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rgbClr val="FF0000"/>
                </a:solidFill>
              </a:rPr>
              <a:t>5.710 ALUNOS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4917432" y="3522022"/>
            <a:ext cx="1191385" cy="32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pt-BR" b="1" dirty="0" smtClean="0">
                <a:solidFill>
                  <a:srgbClr val="FFFFFF"/>
                </a:solidFill>
              </a:rPr>
              <a:t>2017</a:t>
            </a:r>
            <a:endParaRPr lang="pt-BR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9" name="Rectangle 44"/>
          <p:cNvSpPr>
            <a:spLocks noChangeArrowheads="1"/>
          </p:cNvSpPr>
          <p:nvPr/>
        </p:nvSpPr>
        <p:spPr bwMode="auto">
          <a:xfrm>
            <a:off x="5364088" y="1595762"/>
            <a:ext cx="2304256" cy="1577415"/>
          </a:xfrm>
          <a:prstGeom prst="rect">
            <a:avLst/>
          </a:prstGeom>
          <a:gradFill rotWithShape="0">
            <a:gsLst>
              <a:gs pos="0">
                <a:srgbClr val="DBE5F1"/>
              </a:gs>
              <a:gs pos="50000">
                <a:srgbClr val="B8CCE4"/>
              </a:gs>
              <a:gs pos="100000">
                <a:srgbClr val="DBE5F1"/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243F6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95B3D7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rgbClr val="222A35"/>
                </a:solidFill>
              </a:rPr>
              <a:t>Abertura da  Primeira Pós EAD em  Gestão em Saúde para Enfermeiros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rgbClr val="222A35"/>
                </a:solidFill>
              </a:rPr>
              <a:t>MEC - </a:t>
            </a:r>
            <a:r>
              <a:rPr lang="pt-BR" sz="1400" b="1" dirty="0">
                <a:solidFill>
                  <a:srgbClr val="222A35"/>
                </a:solidFill>
              </a:rPr>
              <a:t>Nota </a:t>
            </a:r>
            <a:r>
              <a:rPr lang="pt-BR" sz="1400" b="1" dirty="0" smtClean="0">
                <a:solidFill>
                  <a:srgbClr val="222A35"/>
                </a:solidFill>
              </a:rPr>
              <a:t>Máxima: 5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 dirty="0">
              <a:solidFill>
                <a:srgbClr val="222A35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rgbClr val="FF0000"/>
                </a:solidFill>
              </a:rPr>
              <a:t>50 ALUNOS PÓS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 dirty="0" smtClean="0">
              <a:solidFill>
                <a:srgbClr val="FF0000"/>
              </a:solidFill>
            </a:endParaRPr>
          </a:p>
        </p:txBody>
      </p:sp>
      <p:sp>
        <p:nvSpPr>
          <p:cNvPr id="110" name="Text Box 45"/>
          <p:cNvSpPr txBox="1">
            <a:spLocks noChangeArrowheads="1"/>
          </p:cNvSpPr>
          <p:nvPr/>
        </p:nvSpPr>
        <p:spPr bwMode="auto">
          <a:xfrm>
            <a:off x="5972903" y="3514656"/>
            <a:ext cx="1191385" cy="32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pt-BR" b="1" dirty="0" smtClean="0">
                <a:solidFill>
                  <a:srgbClr val="FFFFFF"/>
                </a:solidFill>
              </a:rPr>
              <a:t>03/03/18</a:t>
            </a:r>
            <a:endParaRPr lang="pt-BR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111" name="Conector reto 110"/>
          <p:cNvCxnSpPr/>
          <p:nvPr/>
        </p:nvCxnSpPr>
        <p:spPr>
          <a:xfrm flipH="1">
            <a:off x="6516216" y="3143095"/>
            <a:ext cx="1" cy="40992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to 111"/>
          <p:cNvCxnSpPr/>
          <p:nvPr/>
        </p:nvCxnSpPr>
        <p:spPr>
          <a:xfrm flipH="1">
            <a:off x="7603633" y="3869144"/>
            <a:ext cx="1" cy="40992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3" name="Rectangle 44"/>
          <p:cNvSpPr>
            <a:spLocks noChangeArrowheads="1"/>
          </p:cNvSpPr>
          <p:nvPr/>
        </p:nvSpPr>
        <p:spPr bwMode="auto">
          <a:xfrm>
            <a:off x="6549930" y="4288667"/>
            <a:ext cx="2054518" cy="1417126"/>
          </a:xfrm>
          <a:prstGeom prst="rect">
            <a:avLst/>
          </a:prstGeom>
          <a:gradFill rotWithShape="0">
            <a:gsLst>
              <a:gs pos="0">
                <a:srgbClr val="DBE5F1"/>
              </a:gs>
              <a:gs pos="50000">
                <a:srgbClr val="B8CCE4"/>
              </a:gs>
              <a:gs pos="100000">
                <a:srgbClr val="DBE5F1"/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243F6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95B3D7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rgbClr val="222A35"/>
                </a:solidFill>
              </a:rPr>
              <a:t>Abertura Pós Gestão </a:t>
            </a:r>
            <a:r>
              <a:rPr lang="pt-BR" sz="1400" b="1" dirty="0" err="1" smtClean="0">
                <a:solidFill>
                  <a:srgbClr val="222A35"/>
                </a:solidFill>
              </a:rPr>
              <a:t>Multi</a:t>
            </a:r>
            <a:r>
              <a:rPr lang="pt-BR" sz="1400" b="1" dirty="0" smtClean="0">
                <a:solidFill>
                  <a:srgbClr val="222A35"/>
                </a:solidFill>
              </a:rPr>
              <a:t> e Fisioterapia em Terapia Intensiva Adulto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 dirty="0">
              <a:solidFill>
                <a:srgbClr val="FF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FF0000"/>
                </a:solidFill>
              </a:rPr>
              <a:t>3.652 </a:t>
            </a:r>
            <a:r>
              <a:rPr lang="pt-BR" sz="1400" b="1" dirty="0" smtClean="0">
                <a:solidFill>
                  <a:srgbClr val="FF0000"/>
                </a:solidFill>
              </a:rPr>
              <a:t>ALUNOS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FF0000"/>
                </a:solidFill>
              </a:rPr>
              <a:t>140 </a:t>
            </a:r>
            <a:r>
              <a:rPr lang="pt-BR" sz="1400" b="1" dirty="0" smtClean="0">
                <a:solidFill>
                  <a:srgbClr val="FF0000"/>
                </a:solidFill>
              </a:rPr>
              <a:t>ALUNOS PÓS</a:t>
            </a:r>
            <a:endParaRPr lang="pt-BR" sz="1400" b="1" dirty="0">
              <a:solidFill>
                <a:srgbClr val="FF0000"/>
              </a:solidFill>
            </a:endParaRPr>
          </a:p>
        </p:txBody>
      </p:sp>
      <p:sp>
        <p:nvSpPr>
          <p:cNvPr id="114" name="Text Box 45"/>
          <p:cNvSpPr txBox="1">
            <a:spLocks noChangeArrowheads="1"/>
          </p:cNvSpPr>
          <p:nvPr/>
        </p:nvSpPr>
        <p:spPr bwMode="auto">
          <a:xfrm>
            <a:off x="7098715" y="3522022"/>
            <a:ext cx="1353454" cy="32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pt-BR" b="1" dirty="0" smtClean="0">
                <a:solidFill>
                  <a:srgbClr val="FFFFFF"/>
                </a:solidFill>
              </a:rPr>
              <a:t>31/07/18</a:t>
            </a:r>
            <a:endParaRPr lang="pt-BR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16" name="Picture 2" descr="C:\Users\drt36875\Desktop\logotipo(cores)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5" t="59363" r="51528" b="31185"/>
          <a:stretch/>
        </p:blipFill>
        <p:spPr bwMode="auto">
          <a:xfrm>
            <a:off x="5023091" y="6022771"/>
            <a:ext cx="499681" cy="36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Elipse 43"/>
          <p:cNvSpPr/>
          <p:nvPr/>
        </p:nvSpPr>
        <p:spPr>
          <a:xfrm>
            <a:off x="4890820" y="1340768"/>
            <a:ext cx="3353588" cy="2196043"/>
          </a:xfrm>
          <a:prstGeom prst="ellipse">
            <a:avLst/>
          </a:prstGeom>
          <a:noFill/>
          <a:ln>
            <a:solidFill>
              <a:srgbClr val="17375E">
                <a:alpha val="16078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1" name="Elipse 50"/>
          <p:cNvSpPr/>
          <p:nvPr/>
        </p:nvSpPr>
        <p:spPr>
          <a:xfrm>
            <a:off x="4043061" y="3907424"/>
            <a:ext cx="2459743" cy="2312535"/>
          </a:xfrm>
          <a:prstGeom prst="ellipse">
            <a:avLst/>
          </a:prstGeom>
          <a:noFill/>
          <a:ln>
            <a:solidFill>
              <a:srgbClr val="17375E">
                <a:alpha val="16078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6" name="TextBox 7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069604" y="3470471"/>
            <a:ext cx="853940" cy="4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pt-BR"/>
            </a:defPPr>
            <a:lvl1pPr algn="ctr" defTabSz="685800">
              <a:spcBef>
                <a:spcPts val="0"/>
              </a:spcBef>
              <a:spcAft>
                <a:spcPts val="0"/>
              </a:spcAft>
              <a:defRPr b="1">
                <a:solidFill>
                  <a:srgbClr val="3A779C"/>
                </a:solidFill>
              </a:defRPr>
            </a:lvl1pPr>
            <a:lvl2pPr marL="742950" indent="-285750"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350" dirty="0" smtClean="0">
                <a:solidFill>
                  <a:srgbClr val="FF0000"/>
                </a:solidFill>
              </a:rPr>
              <a:t>15.785</a:t>
            </a:r>
            <a:r>
              <a:rPr lang="pt-BR" altLang="pt-BR" sz="1400" dirty="0" smtClean="0">
                <a:solidFill>
                  <a:srgbClr val="FF0000"/>
                </a:solidFill>
              </a:rPr>
              <a:t> </a:t>
            </a:r>
            <a:r>
              <a:rPr lang="pt-BR" altLang="pt-BR" sz="1200" dirty="0" smtClean="0">
                <a:solidFill>
                  <a:srgbClr val="FF0000"/>
                </a:solidFill>
              </a:rPr>
              <a:t>ALUNOS</a:t>
            </a:r>
            <a:endParaRPr lang="pt-BR" altLang="pt-BR" sz="1200" dirty="0">
              <a:solidFill>
                <a:srgbClr val="FF0000"/>
              </a:solidFill>
            </a:endParaRPr>
          </a:p>
        </p:txBody>
      </p:sp>
      <p:sp>
        <p:nvSpPr>
          <p:cNvPr id="36" name="Rectangle 4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9794" y="1595762"/>
            <a:ext cx="1367870" cy="1580151"/>
          </a:xfrm>
          <a:prstGeom prst="rect">
            <a:avLst/>
          </a:prstGeom>
          <a:gradFill rotWithShape="0">
            <a:gsLst>
              <a:gs pos="0">
                <a:srgbClr val="DBE5F1"/>
              </a:gs>
              <a:gs pos="50000">
                <a:srgbClr val="B8CCE4"/>
              </a:gs>
              <a:gs pos="100000">
                <a:srgbClr val="DBE5F1"/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243F6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95B3D7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222A35"/>
                </a:solidFill>
              </a:rPr>
              <a:t>Uso de objetos virtuais de </a:t>
            </a:r>
            <a:r>
              <a:rPr lang="pt-BR" sz="1400" b="1" dirty="0" smtClean="0">
                <a:solidFill>
                  <a:srgbClr val="222A35"/>
                </a:solidFill>
              </a:rPr>
              <a:t>aprendizagem para treinamento </a:t>
            </a:r>
            <a:r>
              <a:rPr lang="pt-BR" sz="1400" b="1" dirty="0">
                <a:solidFill>
                  <a:srgbClr val="222A35"/>
                </a:solidFill>
              </a:rPr>
              <a:t>e capacitação dos colaboradores </a:t>
            </a:r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auto">
          <a:xfrm>
            <a:off x="409624" y="3516505"/>
            <a:ext cx="1066032" cy="32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pt-BR" b="1" dirty="0" smtClean="0">
                <a:solidFill>
                  <a:srgbClr val="FFFFFF"/>
                </a:solidFill>
              </a:rPr>
              <a:t>2012</a:t>
            </a:r>
            <a:endParaRPr lang="pt-BR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38" name="Conector reto 37"/>
          <p:cNvCxnSpPr/>
          <p:nvPr/>
        </p:nvCxnSpPr>
        <p:spPr>
          <a:xfrm flipH="1">
            <a:off x="755575" y="3173176"/>
            <a:ext cx="1" cy="40992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H="1">
            <a:off x="1603064" y="3877838"/>
            <a:ext cx="1" cy="40992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Rectangle 4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5107" y="4313061"/>
            <a:ext cx="2626693" cy="1957206"/>
          </a:xfrm>
          <a:prstGeom prst="rect">
            <a:avLst/>
          </a:prstGeom>
          <a:gradFill rotWithShape="0">
            <a:gsLst>
              <a:gs pos="0">
                <a:srgbClr val="DBE5F1"/>
              </a:gs>
              <a:gs pos="50000">
                <a:srgbClr val="B8CCE4"/>
              </a:gs>
              <a:gs pos="100000">
                <a:srgbClr val="DBE5F1"/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243F6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95B3D7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rgbClr val="222A35"/>
                </a:solidFill>
              </a:rPr>
              <a:t>EAD </a:t>
            </a:r>
            <a:r>
              <a:rPr lang="pt-BR" sz="1400" b="1" dirty="0">
                <a:solidFill>
                  <a:srgbClr val="222A35"/>
                </a:solidFill>
              </a:rPr>
              <a:t>Einstein se filiou ao </a:t>
            </a:r>
            <a:r>
              <a:rPr lang="pt-BR" sz="1400" b="1" i="1" dirty="0">
                <a:solidFill>
                  <a:srgbClr val="222A35"/>
                </a:solidFill>
              </a:rPr>
              <a:t>Open </a:t>
            </a:r>
            <a:r>
              <a:rPr lang="pt-BR" sz="1400" b="1" i="1" dirty="0" err="1">
                <a:solidFill>
                  <a:srgbClr val="222A35"/>
                </a:solidFill>
              </a:rPr>
              <a:t>Education</a:t>
            </a:r>
            <a:r>
              <a:rPr lang="pt-BR" sz="1400" b="1" i="1" dirty="0">
                <a:solidFill>
                  <a:srgbClr val="222A35"/>
                </a:solidFill>
              </a:rPr>
              <a:t> Consortium</a:t>
            </a:r>
            <a:r>
              <a:rPr lang="pt-BR" sz="1400" b="1" dirty="0">
                <a:solidFill>
                  <a:srgbClr val="222A35"/>
                </a:solidFill>
              </a:rPr>
              <a:t>, do MIT (</a:t>
            </a:r>
            <a:r>
              <a:rPr lang="pt-BR" sz="1400" b="1" i="1" dirty="0">
                <a:solidFill>
                  <a:srgbClr val="222A35"/>
                </a:solidFill>
              </a:rPr>
              <a:t>Massachusetts </a:t>
            </a:r>
            <a:r>
              <a:rPr lang="pt-BR" sz="1400" b="1" i="1" dirty="0" err="1">
                <a:solidFill>
                  <a:srgbClr val="222A35"/>
                </a:solidFill>
              </a:rPr>
              <a:t>Institute</a:t>
            </a:r>
            <a:r>
              <a:rPr lang="pt-BR" sz="1400" b="1" i="1" dirty="0">
                <a:solidFill>
                  <a:srgbClr val="222A35"/>
                </a:solidFill>
              </a:rPr>
              <a:t> </a:t>
            </a:r>
            <a:r>
              <a:rPr lang="pt-BR" sz="1400" b="1" i="1" dirty="0" err="1">
                <a:solidFill>
                  <a:srgbClr val="222A35"/>
                </a:solidFill>
              </a:rPr>
              <a:t>of</a:t>
            </a:r>
            <a:r>
              <a:rPr lang="pt-BR" sz="1400" b="1" i="1" dirty="0">
                <a:solidFill>
                  <a:srgbClr val="222A35"/>
                </a:solidFill>
              </a:rPr>
              <a:t> Technology</a:t>
            </a:r>
            <a:r>
              <a:rPr lang="pt-BR" sz="1400" b="1" dirty="0">
                <a:solidFill>
                  <a:srgbClr val="222A35"/>
                </a:solidFill>
              </a:rPr>
              <a:t>) e passou a compartilhar gratuitamente o conteúdo </a:t>
            </a:r>
            <a:r>
              <a:rPr lang="pt-BR" sz="1400" b="1" dirty="0" smtClean="0">
                <a:solidFill>
                  <a:srgbClr val="222A35"/>
                </a:solidFill>
              </a:rPr>
              <a:t>dos treinamentos </a:t>
            </a:r>
            <a:r>
              <a:rPr lang="pt-BR" sz="1400" b="1" dirty="0">
                <a:solidFill>
                  <a:srgbClr val="222A35"/>
                </a:solidFill>
              </a:rPr>
              <a:t>internos com profissionais de saúde de todo o Brasil, por meio do Projeto Cursos </a:t>
            </a:r>
            <a:r>
              <a:rPr lang="pt-BR" sz="1400" b="1" dirty="0" smtClean="0">
                <a:solidFill>
                  <a:srgbClr val="222A35"/>
                </a:solidFill>
              </a:rPr>
              <a:t>Abertos</a:t>
            </a:r>
            <a:endParaRPr lang="pt-BR" sz="1400" b="1" dirty="0">
              <a:solidFill>
                <a:srgbClr val="222A35"/>
              </a:solidFill>
            </a:endParaRP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1261866" y="3517303"/>
            <a:ext cx="1191385" cy="32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pt-BR" b="1" dirty="0" smtClean="0">
                <a:solidFill>
                  <a:srgbClr val="FFFFFF"/>
                </a:solidFill>
              </a:rPr>
              <a:t>2013</a:t>
            </a:r>
            <a:endParaRPr lang="pt-BR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7" name="Rectangle 4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707904" y="1595762"/>
            <a:ext cx="1152399" cy="1577414"/>
          </a:xfrm>
          <a:prstGeom prst="rect">
            <a:avLst/>
          </a:prstGeom>
          <a:gradFill rotWithShape="0">
            <a:gsLst>
              <a:gs pos="0">
                <a:srgbClr val="DBE5F1"/>
              </a:gs>
              <a:gs pos="50000">
                <a:srgbClr val="B8CCE4"/>
              </a:gs>
              <a:gs pos="100000">
                <a:srgbClr val="DBE5F1"/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243F6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95B3D7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rgbClr val="222A35"/>
                </a:solidFill>
              </a:rPr>
              <a:t>67 Cursos </a:t>
            </a:r>
            <a:r>
              <a:rPr lang="pt-BR" sz="1400" b="1" dirty="0">
                <a:solidFill>
                  <a:srgbClr val="222A35"/>
                </a:solidFill>
              </a:rPr>
              <a:t>de Atualização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 dirty="0">
              <a:solidFill>
                <a:srgbClr val="1F4E7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rgbClr val="FF0000"/>
                </a:solidFill>
              </a:rPr>
              <a:t>3.524 ALUNOS</a:t>
            </a:r>
          </a:p>
        </p:txBody>
      </p:sp>
      <p:sp>
        <p:nvSpPr>
          <p:cNvPr id="49" name="Elipse 48"/>
          <p:cNvSpPr/>
          <p:nvPr/>
        </p:nvSpPr>
        <p:spPr>
          <a:xfrm>
            <a:off x="8122273" y="3157679"/>
            <a:ext cx="988068" cy="1128901"/>
          </a:xfrm>
          <a:prstGeom prst="ellipse">
            <a:avLst/>
          </a:prstGeom>
          <a:noFill/>
          <a:ln>
            <a:solidFill>
              <a:srgbClr val="FF0000">
                <a:alpha val="16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76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mapa brasil regiÃµes estado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84826"/>
            <a:ext cx="5609748" cy="58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-26598" y="1310677"/>
            <a:ext cx="2841547" cy="228524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 sz="1200" b="1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685800">
              <a:defRPr/>
            </a:pPr>
            <a:r>
              <a:rPr lang="pt-BR" altLang="pt-BR" sz="1800" kern="0" dirty="0" err="1">
                <a:solidFill>
                  <a:schemeClr val="tx1"/>
                </a:solidFill>
                <a:latin typeface="Calibri" pitchFamily="34" charset="0"/>
              </a:rPr>
              <a:t>EaD</a:t>
            </a:r>
            <a:r>
              <a:rPr lang="pt-BR" altLang="pt-BR" sz="1800" kern="0" dirty="0">
                <a:solidFill>
                  <a:schemeClr val="tx1"/>
                </a:solidFill>
                <a:latin typeface="Calibri" pitchFamily="34" charset="0"/>
              </a:rPr>
              <a:t> Einstein: Já alcançamos TODOS os estados brasileiros </a:t>
            </a:r>
            <a:r>
              <a:rPr lang="pt-BR" altLang="pt-BR" sz="1800" kern="0" dirty="0" smtClean="0">
                <a:solidFill>
                  <a:schemeClr val="tx1"/>
                </a:solidFill>
                <a:latin typeface="Calibri" pitchFamily="34" charset="0"/>
              </a:rPr>
              <a:t>e </a:t>
            </a:r>
            <a:r>
              <a:rPr lang="pt-BR" altLang="pt-BR" sz="1800" kern="0" dirty="0">
                <a:solidFill>
                  <a:schemeClr val="tx1"/>
                </a:solidFill>
                <a:latin typeface="Calibri" pitchFamily="34" charset="0"/>
              </a:rPr>
              <a:t>garantimos presença internacional: </a:t>
            </a:r>
            <a:r>
              <a:rPr lang="pt-BR" sz="1800" kern="0" dirty="0">
                <a:solidFill>
                  <a:schemeClr val="tx1"/>
                </a:solidFill>
                <a:latin typeface="Calibri" pitchFamily="34" charset="0"/>
              </a:rPr>
              <a:t>Angola, Chile, Equador, Portugal, Paraguai, Peru, </a:t>
            </a:r>
            <a:r>
              <a:rPr lang="pt-BR" sz="1800" kern="0" dirty="0" smtClean="0">
                <a:solidFill>
                  <a:schemeClr val="tx1"/>
                </a:solidFill>
                <a:latin typeface="Calibri" pitchFamily="34" charset="0"/>
              </a:rPr>
              <a:t>Suíça, Uruguai, Irlanda, Santiago, Bolívia e Texas</a:t>
            </a:r>
            <a:endParaRPr lang="pt-BR" altLang="pt-BR" sz="1800" kern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TextBox 79"/>
          <p:cNvSpPr txBox="1">
            <a:spLocks noChangeArrowheads="1"/>
          </p:cNvSpPr>
          <p:nvPr/>
        </p:nvSpPr>
        <p:spPr bwMode="auto">
          <a:xfrm>
            <a:off x="1823615" y="5645731"/>
            <a:ext cx="967089" cy="86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sz="24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35</a:t>
            </a:r>
            <a:endParaRPr lang="pt-BR" altLang="pt-BR" sz="2400" b="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 algn="ctr"/>
            <a:r>
              <a:rPr lang="pt-BR" altLang="pt-BR" sz="1400" b="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Idade </a:t>
            </a:r>
            <a:r>
              <a:rPr lang="pt-BR" altLang="pt-BR" sz="1400" b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média</a:t>
            </a:r>
          </a:p>
        </p:txBody>
      </p:sp>
      <p:sp>
        <p:nvSpPr>
          <p:cNvPr id="7" name="TextBox 84"/>
          <p:cNvSpPr txBox="1">
            <a:spLocks noChangeArrowheads="1"/>
          </p:cNvSpPr>
          <p:nvPr/>
        </p:nvSpPr>
        <p:spPr bwMode="auto">
          <a:xfrm>
            <a:off x="6523704" y="5723914"/>
            <a:ext cx="1741374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sz="24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69%</a:t>
            </a:r>
            <a:r>
              <a:rPr lang="pt-BR" altLang="pt-BR" sz="2400" b="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pt-BR" altLang="pt-BR" sz="16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Aprovação</a:t>
            </a:r>
          </a:p>
          <a:p>
            <a:pPr algn="ctr"/>
            <a:r>
              <a:rPr lang="pt-BR" altLang="pt-BR" sz="16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21% </a:t>
            </a:r>
            <a:r>
              <a:rPr lang="pt-BR" altLang="pt-BR" sz="1600" b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Reprovação</a:t>
            </a:r>
          </a:p>
          <a:p>
            <a:pPr algn="ctr"/>
            <a:r>
              <a:rPr lang="pt-BR" altLang="pt-BR" sz="16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10% </a:t>
            </a:r>
            <a:r>
              <a:rPr lang="pt-BR" altLang="pt-BR" sz="1600" b="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Evasão</a:t>
            </a:r>
            <a:endParaRPr lang="pt-BR" altLang="pt-BR" sz="1600" b="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910" y="6034486"/>
            <a:ext cx="816741" cy="69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3"/>
          <p:cNvSpPr txBox="1">
            <a:spLocks noChangeArrowheads="1"/>
          </p:cNvSpPr>
          <p:nvPr/>
        </p:nvSpPr>
        <p:spPr bwMode="auto">
          <a:xfrm>
            <a:off x="7273647" y="1282408"/>
            <a:ext cx="1875801" cy="14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defTabSz="685800">
              <a:defRPr/>
            </a:pPr>
            <a:r>
              <a:rPr lang="pt-BR" altLang="pt-BR" sz="1400" kern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Top 5 </a:t>
            </a:r>
            <a:r>
              <a:rPr lang="pt-BR" altLang="pt-BR" sz="1400" kern="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ESTADOS</a:t>
            </a:r>
          </a:p>
          <a:p>
            <a:pPr algn="r" defTabSz="685800">
              <a:defRPr/>
            </a:pPr>
            <a:endParaRPr lang="pt-BR" altLang="pt-BR" sz="800" kern="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 algn="r" defTabSz="685800">
              <a:defRPr/>
            </a:pPr>
            <a:r>
              <a:rPr lang="pt-BR" altLang="pt-BR" sz="1400" kern="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43%</a:t>
            </a:r>
            <a:r>
              <a:rPr lang="pt-BR" altLang="pt-BR" sz="1400" b="0" kern="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 São </a:t>
            </a:r>
            <a:r>
              <a:rPr lang="pt-BR" altLang="pt-BR" sz="1400" b="0" kern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Paulo  </a:t>
            </a:r>
            <a:endParaRPr lang="pt-BR" altLang="pt-BR" sz="1400" b="0" kern="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 algn="r" defTabSz="685800">
              <a:defRPr/>
            </a:pPr>
            <a:r>
              <a:rPr lang="pt-BR" altLang="pt-BR" sz="1400" kern="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7%    </a:t>
            </a:r>
            <a:r>
              <a:rPr lang="pt-BR" altLang="pt-BR" sz="1400" b="0" kern="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Rio </a:t>
            </a:r>
            <a:r>
              <a:rPr lang="pt-BR" altLang="pt-BR" sz="1400" b="0" kern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de Janeiro </a:t>
            </a:r>
            <a:endParaRPr lang="pt-BR" altLang="pt-BR" sz="1400" b="0" kern="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 algn="r" defTabSz="685800">
              <a:defRPr/>
            </a:pPr>
            <a:r>
              <a:rPr lang="pt-BR" altLang="pt-BR" sz="1400" kern="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6%    </a:t>
            </a:r>
            <a:r>
              <a:rPr lang="pt-BR" altLang="pt-BR" sz="1400" b="0" kern="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Minas Gerais</a:t>
            </a:r>
            <a:endParaRPr lang="pt-BR" altLang="pt-BR" sz="1400" kern="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 algn="r" defTabSz="685800">
              <a:defRPr/>
            </a:pPr>
            <a:r>
              <a:rPr lang="pt-BR" altLang="pt-BR" sz="1400" kern="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4%    </a:t>
            </a:r>
            <a:r>
              <a:rPr lang="pt-BR" altLang="pt-BR" sz="1400" b="0" kern="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Rio </a:t>
            </a:r>
            <a:r>
              <a:rPr lang="pt-BR" altLang="pt-BR" sz="1400" b="0" kern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Grande do </a:t>
            </a:r>
            <a:r>
              <a:rPr lang="pt-BR" altLang="pt-BR" sz="1400" b="0" kern="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Sul</a:t>
            </a:r>
          </a:p>
          <a:p>
            <a:pPr algn="r" defTabSz="685800">
              <a:defRPr/>
            </a:pPr>
            <a:r>
              <a:rPr lang="pt-BR" altLang="pt-BR" sz="1400" kern="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3%    </a:t>
            </a:r>
            <a:r>
              <a:rPr lang="pt-BR" altLang="pt-BR" sz="1400" b="0" kern="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Paraná</a:t>
            </a:r>
            <a:endParaRPr lang="pt-BR" altLang="pt-BR" sz="1400" b="0" kern="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77893" y="3863868"/>
            <a:ext cx="2976311" cy="13260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pt-BR" sz="2400" b="1" dirty="0">
                <a:ea typeface="ＭＳ Ｐゴシック" pitchFamily="34" charset="-128"/>
              </a:rPr>
              <a:t>67</a:t>
            </a:r>
            <a:r>
              <a:rPr lang="pt-BR" dirty="0">
                <a:ea typeface="ＭＳ Ｐゴシック" pitchFamily="34" charset="-128"/>
              </a:rPr>
              <a:t> </a:t>
            </a:r>
            <a:r>
              <a:rPr lang="pt-BR" sz="1400" b="1" dirty="0" smtClean="0">
                <a:ea typeface="ＭＳ Ｐゴシック" pitchFamily="34" charset="-128"/>
              </a:rPr>
              <a:t>cursos </a:t>
            </a:r>
          </a:p>
          <a:p>
            <a:r>
              <a:rPr lang="pt-BR" sz="1400" dirty="0" smtClean="0">
                <a:ea typeface="ＭＳ Ｐゴシック" pitchFamily="34" charset="-128"/>
              </a:rPr>
              <a:t>55 </a:t>
            </a:r>
            <a:r>
              <a:rPr lang="pt-BR" sz="1400" dirty="0">
                <a:ea typeface="ＭＳ Ｐゴシック" pitchFamily="34" charset="-128"/>
              </a:rPr>
              <a:t>cursos de </a:t>
            </a:r>
            <a:r>
              <a:rPr lang="pt-BR" sz="1400" dirty="0" smtClean="0">
                <a:ea typeface="ＭＳ Ｐゴシック" pitchFamily="34" charset="-128"/>
              </a:rPr>
              <a:t>30 horas</a:t>
            </a:r>
          </a:p>
          <a:p>
            <a:r>
              <a:rPr lang="pt-BR" sz="1400" dirty="0" smtClean="0">
                <a:ea typeface="ＭＳ Ｐゴシック" pitchFamily="34" charset="-128"/>
              </a:rPr>
              <a:t>9 </a:t>
            </a:r>
            <a:r>
              <a:rPr lang="pt-BR" sz="1400" dirty="0">
                <a:ea typeface="ＭＳ Ｐゴシック" pitchFamily="34" charset="-128"/>
              </a:rPr>
              <a:t>cursos de 15 horas</a:t>
            </a:r>
            <a:br>
              <a:rPr lang="pt-BR" sz="1400" dirty="0">
                <a:ea typeface="ＭＳ Ｐゴシック" pitchFamily="34" charset="-128"/>
              </a:rPr>
            </a:br>
            <a:r>
              <a:rPr lang="pt-BR" sz="1400" dirty="0" smtClean="0">
                <a:ea typeface="ＭＳ Ｐゴシック" pitchFamily="34" charset="-128"/>
              </a:rPr>
              <a:t>3 </a:t>
            </a:r>
            <a:r>
              <a:rPr lang="pt-BR" sz="1400" dirty="0">
                <a:ea typeface="ＭＳ Ｐゴシック" pitchFamily="34" charset="-128"/>
              </a:rPr>
              <a:t>cursos de 20 </a:t>
            </a:r>
            <a:r>
              <a:rPr lang="pt-BR" sz="1400" dirty="0" smtClean="0">
                <a:ea typeface="ＭＳ Ｐゴシック" pitchFamily="34" charset="-128"/>
              </a:rPr>
              <a:t>horas</a:t>
            </a:r>
            <a:r>
              <a:rPr lang="pt-BR" sz="1400" dirty="0">
                <a:ea typeface="ＭＳ Ｐゴシック" pitchFamily="34" charset="-128"/>
              </a:rPr>
              <a:t/>
            </a:r>
            <a:br>
              <a:rPr lang="pt-BR" sz="1400" dirty="0">
                <a:ea typeface="ＭＳ Ｐゴシック" pitchFamily="34" charset="-128"/>
              </a:rPr>
            </a:br>
            <a:r>
              <a:rPr lang="pt-BR" sz="1400" dirty="0">
                <a:ea typeface="ＭＳ Ｐゴシック" pitchFamily="34" charset="-128"/>
              </a:rPr>
              <a:t>8 </a:t>
            </a:r>
            <a:r>
              <a:rPr lang="pt-BR" sz="1400" dirty="0" smtClean="0">
                <a:ea typeface="ＭＳ Ｐゴシック" pitchFamily="34" charset="-128"/>
              </a:rPr>
              <a:t>cursos de Revisão </a:t>
            </a:r>
            <a:r>
              <a:rPr lang="pt-BR" sz="1400" dirty="0">
                <a:ea typeface="ＭＳ Ｐゴシック" pitchFamily="34" charset="-128"/>
              </a:rPr>
              <a:t>em </a:t>
            </a:r>
            <a:r>
              <a:rPr lang="pt-BR" sz="1400" dirty="0" smtClean="0">
                <a:ea typeface="ＭＳ Ｐゴシック" pitchFamily="34" charset="-128"/>
              </a:rPr>
              <a:t>Medicina</a:t>
            </a:r>
            <a:endParaRPr lang="pt-BR" sz="1400" dirty="0">
              <a:ea typeface="ＭＳ Ｐゴシック" pitchFamily="34" charset="-128"/>
            </a:endParaRPr>
          </a:p>
        </p:txBody>
      </p:sp>
      <p:sp>
        <p:nvSpPr>
          <p:cNvPr id="11" name="TextBox 81"/>
          <p:cNvSpPr txBox="1">
            <a:spLocks noChangeArrowheads="1"/>
          </p:cNvSpPr>
          <p:nvPr/>
        </p:nvSpPr>
        <p:spPr bwMode="auto">
          <a:xfrm>
            <a:off x="7277965" y="5121578"/>
            <a:ext cx="1889963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sz="24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8,8</a:t>
            </a:r>
          </a:p>
          <a:p>
            <a:pPr algn="ctr"/>
            <a:r>
              <a:rPr lang="pt-BR" altLang="pt-BR" sz="16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Média </a:t>
            </a:r>
            <a:r>
              <a:rPr lang="pt-BR" altLang="pt-BR" sz="16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de </a:t>
            </a:r>
            <a:r>
              <a:rPr lang="pt-BR" altLang="pt-BR" sz="16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Satisfação</a:t>
            </a:r>
            <a:endParaRPr lang="pt-BR" altLang="pt-BR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2821480" y="1908399"/>
            <a:ext cx="5398951" cy="4804337"/>
            <a:chOff x="3568534" y="1643073"/>
            <a:chExt cx="5169968" cy="4473568"/>
          </a:xfrm>
        </p:grpSpPr>
        <p:sp>
          <p:nvSpPr>
            <p:cNvPr id="13" name="Rectangle 47"/>
            <p:cNvSpPr>
              <a:spLocks noChangeArrowheads="1"/>
            </p:cNvSpPr>
            <p:nvPr/>
          </p:nvSpPr>
          <p:spPr bwMode="auto">
            <a:xfrm>
              <a:off x="6669709" y="4537099"/>
              <a:ext cx="556676" cy="812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altLang="pt-BR" sz="5400" b="1" kern="0" dirty="0">
                  <a:latin typeface="Wingdings" pitchFamily="2" charset="2"/>
                </a:rPr>
                <a:t></a:t>
              </a:r>
              <a:endParaRPr lang="en-US" altLang="pt-BR" sz="5400" b="1" kern="0" dirty="0"/>
            </a:p>
          </p:txBody>
        </p:sp>
        <p:sp>
          <p:nvSpPr>
            <p:cNvPr id="14" name="Rectangle 48"/>
            <p:cNvSpPr>
              <a:spLocks noChangeArrowheads="1"/>
            </p:cNvSpPr>
            <p:nvPr/>
          </p:nvSpPr>
          <p:spPr bwMode="auto">
            <a:xfrm>
              <a:off x="7244435" y="3695514"/>
              <a:ext cx="617567" cy="527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altLang="pt-BR" sz="3300" b="1" kern="0" dirty="0">
                  <a:latin typeface="Wingdings" pitchFamily="2" charset="2"/>
                </a:rPr>
                <a:t></a:t>
              </a:r>
              <a:endParaRPr lang="en-US" altLang="pt-BR" sz="3300" b="1" kern="0" dirty="0"/>
            </a:p>
          </p:txBody>
        </p:sp>
        <p:sp>
          <p:nvSpPr>
            <p:cNvPr id="15" name="Rectangle 49"/>
            <p:cNvSpPr>
              <a:spLocks noChangeArrowheads="1"/>
            </p:cNvSpPr>
            <p:nvPr/>
          </p:nvSpPr>
          <p:spPr bwMode="auto">
            <a:xfrm>
              <a:off x="7632401" y="4425972"/>
              <a:ext cx="399283" cy="527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altLang="pt-BR" sz="3300" b="1" kern="0" dirty="0">
                  <a:latin typeface="Wingdings" pitchFamily="2" charset="2"/>
                </a:rPr>
                <a:t></a:t>
              </a:r>
              <a:endParaRPr lang="en-US" altLang="pt-BR" sz="3300" b="1" kern="0" dirty="0"/>
            </a:p>
          </p:txBody>
        </p:sp>
        <p:sp>
          <p:nvSpPr>
            <p:cNvPr id="16" name="Rectangle 50"/>
            <p:cNvSpPr>
              <a:spLocks noChangeArrowheads="1"/>
            </p:cNvSpPr>
            <p:nvPr/>
          </p:nvSpPr>
          <p:spPr bwMode="auto">
            <a:xfrm>
              <a:off x="7776339" y="3974295"/>
              <a:ext cx="549740" cy="446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altLang="pt-BR" sz="2700" b="1" kern="0" dirty="0">
                  <a:latin typeface="Wingdings" pitchFamily="2" charset="2"/>
                </a:rPr>
                <a:t></a:t>
              </a:r>
              <a:endParaRPr lang="en-US" altLang="pt-BR" sz="2700" b="1" kern="0" dirty="0"/>
            </a:p>
          </p:txBody>
        </p:sp>
        <p:sp>
          <p:nvSpPr>
            <p:cNvPr id="17" name="Rectangle 51"/>
            <p:cNvSpPr>
              <a:spLocks noChangeArrowheads="1"/>
            </p:cNvSpPr>
            <p:nvPr/>
          </p:nvSpPr>
          <p:spPr bwMode="auto">
            <a:xfrm>
              <a:off x="7669024" y="3051480"/>
              <a:ext cx="556944" cy="527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altLang="pt-BR" sz="3300" b="1" kern="0" dirty="0">
                  <a:latin typeface="Wingdings" pitchFamily="2" charset="2"/>
                </a:rPr>
                <a:t></a:t>
              </a:r>
              <a:endParaRPr lang="en-US" altLang="pt-BR" sz="3300" b="1" kern="0" dirty="0"/>
            </a:p>
          </p:txBody>
        </p:sp>
        <p:sp>
          <p:nvSpPr>
            <p:cNvPr id="18" name="Rectangle 52"/>
            <p:cNvSpPr>
              <a:spLocks noChangeArrowheads="1"/>
            </p:cNvSpPr>
            <p:nvPr/>
          </p:nvSpPr>
          <p:spPr bwMode="auto">
            <a:xfrm>
              <a:off x="8164208" y="2859825"/>
              <a:ext cx="508032" cy="32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altLang="pt-BR" b="1" kern="0" dirty="0">
                  <a:latin typeface="Wingdings" pitchFamily="2" charset="2"/>
                </a:rPr>
                <a:t></a:t>
              </a:r>
              <a:endParaRPr lang="en-US" altLang="pt-BR" b="1" kern="0" dirty="0"/>
            </a:p>
          </p:txBody>
        </p:sp>
        <p:sp>
          <p:nvSpPr>
            <p:cNvPr id="19" name="Rectangle 53"/>
            <p:cNvSpPr>
              <a:spLocks noChangeArrowheads="1"/>
            </p:cNvSpPr>
            <p:nvPr/>
          </p:nvSpPr>
          <p:spPr bwMode="auto">
            <a:xfrm>
              <a:off x="8053748" y="2698681"/>
              <a:ext cx="508032" cy="32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altLang="pt-BR" b="1" kern="0" dirty="0">
                  <a:latin typeface="Wingdings" pitchFamily="2" charset="2"/>
                </a:rPr>
                <a:t></a:t>
              </a:r>
              <a:endParaRPr lang="en-US" altLang="pt-BR" b="1" kern="0" dirty="0"/>
            </a:p>
          </p:txBody>
        </p:sp>
        <p:sp>
          <p:nvSpPr>
            <p:cNvPr id="20" name="Rectangle 54"/>
            <p:cNvSpPr>
              <a:spLocks noChangeArrowheads="1"/>
            </p:cNvSpPr>
            <p:nvPr/>
          </p:nvSpPr>
          <p:spPr bwMode="auto">
            <a:xfrm>
              <a:off x="8230470" y="2591994"/>
              <a:ext cx="508032" cy="32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altLang="pt-BR" b="1" kern="0" dirty="0">
                  <a:latin typeface="Wingdings" pitchFamily="2" charset="2"/>
                </a:rPr>
                <a:t></a:t>
              </a:r>
              <a:endParaRPr lang="en-US" altLang="pt-BR" b="1" kern="0" dirty="0"/>
            </a:p>
          </p:txBody>
        </p:sp>
        <p:sp>
          <p:nvSpPr>
            <p:cNvPr id="21" name="Rectangle 55"/>
            <p:cNvSpPr>
              <a:spLocks noChangeArrowheads="1"/>
            </p:cNvSpPr>
            <p:nvPr/>
          </p:nvSpPr>
          <p:spPr bwMode="auto">
            <a:xfrm>
              <a:off x="4699038" y="2902597"/>
              <a:ext cx="508032" cy="32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altLang="pt-BR" b="1" kern="0" dirty="0">
                  <a:latin typeface="Wingdings" pitchFamily="2" charset="2"/>
                </a:rPr>
                <a:t></a:t>
              </a:r>
              <a:endParaRPr lang="en-US" altLang="pt-BR" b="1" kern="0" dirty="0"/>
            </a:p>
          </p:txBody>
        </p:sp>
        <p:sp>
          <p:nvSpPr>
            <p:cNvPr id="22" name="Rectangle 56"/>
            <p:cNvSpPr>
              <a:spLocks noChangeArrowheads="1"/>
            </p:cNvSpPr>
            <p:nvPr/>
          </p:nvSpPr>
          <p:spPr bwMode="auto">
            <a:xfrm>
              <a:off x="8097946" y="2351562"/>
              <a:ext cx="508032" cy="32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altLang="pt-BR" b="1" kern="0" dirty="0">
                  <a:latin typeface="Wingdings" pitchFamily="2" charset="2"/>
                </a:rPr>
                <a:t></a:t>
              </a:r>
              <a:endParaRPr lang="en-US" altLang="pt-BR" b="1" kern="0" dirty="0"/>
            </a:p>
          </p:txBody>
        </p:sp>
        <p:sp>
          <p:nvSpPr>
            <p:cNvPr id="23" name="Rectangle 57"/>
            <p:cNvSpPr>
              <a:spLocks noChangeArrowheads="1"/>
            </p:cNvSpPr>
            <p:nvPr/>
          </p:nvSpPr>
          <p:spPr bwMode="auto">
            <a:xfrm>
              <a:off x="7776339" y="2141791"/>
              <a:ext cx="508032" cy="32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altLang="pt-BR" b="1" kern="0" dirty="0">
                  <a:latin typeface="Wingdings" pitchFamily="2" charset="2"/>
                </a:rPr>
                <a:t></a:t>
              </a:r>
              <a:endParaRPr lang="en-US" altLang="pt-BR" b="1" kern="0" dirty="0"/>
            </a:p>
          </p:txBody>
        </p:sp>
        <p:sp>
          <p:nvSpPr>
            <p:cNvPr id="24" name="Rectangle 58"/>
            <p:cNvSpPr>
              <a:spLocks noChangeArrowheads="1"/>
            </p:cNvSpPr>
            <p:nvPr/>
          </p:nvSpPr>
          <p:spPr bwMode="auto">
            <a:xfrm>
              <a:off x="7533210" y="2419160"/>
              <a:ext cx="508032" cy="32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altLang="pt-BR" b="1" kern="0" dirty="0">
                  <a:latin typeface="Wingdings" pitchFamily="2" charset="2"/>
                </a:rPr>
                <a:t></a:t>
              </a:r>
              <a:endParaRPr lang="en-US" altLang="pt-BR" b="1" kern="0" dirty="0"/>
            </a:p>
          </p:txBody>
        </p:sp>
        <p:sp>
          <p:nvSpPr>
            <p:cNvPr id="25" name="Rectangle 59"/>
            <p:cNvSpPr>
              <a:spLocks noChangeArrowheads="1"/>
            </p:cNvSpPr>
            <p:nvPr/>
          </p:nvSpPr>
          <p:spPr bwMode="auto">
            <a:xfrm>
              <a:off x="6677859" y="3689946"/>
              <a:ext cx="508032" cy="32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altLang="pt-BR" b="1" kern="0" dirty="0">
                  <a:latin typeface="Wingdings" pitchFamily="2" charset="2"/>
                </a:rPr>
                <a:t></a:t>
              </a:r>
              <a:endParaRPr lang="en-US" altLang="pt-BR" b="1" kern="0" dirty="0"/>
            </a:p>
          </p:txBody>
        </p:sp>
        <p:sp>
          <p:nvSpPr>
            <p:cNvPr id="26" name="Rectangle 60"/>
            <p:cNvSpPr>
              <a:spLocks noChangeArrowheads="1"/>
            </p:cNvSpPr>
            <p:nvPr/>
          </p:nvSpPr>
          <p:spPr bwMode="auto">
            <a:xfrm>
              <a:off x="6214026" y="3891958"/>
              <a:ext cx="508032" cy="32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altLang="pt-BR" b="1" kern="0" dirty="0">
                  <a:latin typeface="Wingdings" pitchFamily="2" charset="2"/>
                </a:rPr>
                <a:t></a:t>
              </a:r>
              <a:endParaRPr lang="en-US" altLang="pt-BR" b="1" kern="0" dirty="0"/>
            </a:p>
          </p:txBody>
        </p:sp>
        <p:sp>
          <p:nvSpPr>
            <p:cNvPr id="27" name="Rectangle 61"/>
            <p:cNvSpPr>
              <a:spLocks noChangeArrowheads="1"/>
            </p:cNvSpPr>
            <p:nvPr/>
          </p:nvSpPr>
          <p:spPr bwMode="auto">
            <a:xfrm>
              <a:off x="6774351" y="3172086"/>
              <a:ext cx="508032" cy="32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altLang="pt-BR" b="1" kern="0" dirty="0">
                  <a:latin typeface="Wingdings" pitchFamily="2" charset="2"/>
                </a:rPr>
                <a:t></a:t>
              </a:r>
              <a:endParaRPr lang="en-US" altLang="pt-BR" b="1" kern="0" dirty="0"/>
            </a:p>
          </p:txBody>
        </p:sp>
        <p:sp>
          <p:nvSpPr>
            <p:cNvPr id="28" name="Rectangle 62"/>
            <p:cNvSpPr>
              <a:spLocks noChangeArrowheads="1"/>
            </p:cNvSpPr>
            <p:nvPr/>
          </p:nvSpPr>
          <p:spPr bwMode="auto">
            <a:xfrm>
              <a:off x="7256329" y="2189455"/>
              <a:ext cx="508032" cy="32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altLang="pt-BR" b="1" kern="0" dirty="0">
                  <a:latin typeface="Wingdings" pitchFamily="2" charset="2"/>
                </a:rPr>
                <a:t></a:t>
              </a:r>
              <a:endParaRPr lang="en-US" altLang="pt-BR" b="1" kern="0" dirty="0"/>
            </a:p>
          </p:txBody>
        </p:sp>
        <p:sp>
          <p:nvSpPr>
            <p:cNvPr id="29" name="Rectangle 63"/>
            <p:cNvSpPr>
              <a:spLocks noChangeArrowheads="1"/>
            </p:cNvSpPr>
            <p:nvPr/>
          </p:nvSpPr>
          <p:spPr bwMode="auto">
            <a:xfrm>
              <a:off x="6002064" y="2466330"/>
              <a:ext cx="508032" cy="32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altLang="pt-BR" b="1" kern="0" dirty="0">
                  <a:latin typeface="Wingdings" pitchFamily="2" charset="2"/>
                </a:rPr>
                <a:t></a:t>
              </a:r>
              <a:endParaRPr lang="en-US" altLang="pt-BR" b="1" kern="0" dirty="0"/>
            </a:p>
          </p:txBody>
        </p:sp>
        <p:sp>
          <p:nvSpPr>
            <p:cNvPr id="30" name="Rectangle 64"/>
            <p:cNvSpPr>
              <a:spLocks noChangeArrowheads="1"/>
            </p:cNvSpPr>
            <p:nvPr/>
          </p:nvSpPr>
          <p:spPr bwMode="auto">
            <a:xfrm>
              <a:off x="4976653" y="1977794"/>
              <a:ext cx="508032" cy="365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altLang="pt-BR" sz="2100" b="1" kern="0" dirty="0">
                  <a:latin typeface="Wingdings" pitchFamily="2" charset="2"/>
                </a:rPr>
                <a:t></a:t>
              </a:r>
              <a:endParaRPr lang="en-US" altLang="pt-BR" sz="2100" b="1" kern="0" dirty="0"/>
            </a:p>
          </p:txBody>
        </p:sp>
        <p:sp>
          <p:nvSpPr>
            <p:cNvPr id="31" name="Rectangle 65"/>
            <p:cNvSpPr>
              <a:spLocks noChangeArrowheads="1"/>
            </p:cNvSpPr>
            <p:nvPr/>
          </p:nvSpPr>
          <p:spPr bwMode="auto">
            <a:xfrm>
              <a:off x="6509371" y="5304506"/>
              <a:ext cx="508032" cy="32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altLang="pt-BR" b="1" kern="0" dirty="0">
                  <a:latin typeface="Wingdings" pitchFamily="2" charset="2"/>
                </a:rPr>
                <a:t></a:t>
              </a:r>
              <a:endParaRPr lang="en-US" altLang="pt-BR" b="1" kern="0" dirty="0"/>
            </a:p>
          </p:txBody>
        </p:sp>
        <p:sp>
          <p:nvSpPr>
            <p:cNvPr id="32" name="Rectangle 66"/>
            <p:cNvSpPr>
              <a:spLocks noChangeArrowheads="1"/>
            </p:cNvSpPr>
            <p:nvPr/>
          </p:nvSpPr>
          <p:spPr bwMode="auto">
            <a:xfrm>
              <a:off x="5788229" y="4076193"/>
              <a:ext cx="508032" cy="32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altLang="pt-BR" b="1" kern="0" dirty="0">
                  <a:latin typeface="Wingdings" pitchFamily="2" charset="2"/>
                </a:rPr>
                <a:t></a:t>
              </a:r>
              <a:endParaRPr lang="en-US" altLang="pt-BR" b="1" kern="0" dirty="0"/>
            </a:p>
          </p:txBody>
        </p:sp>
        <p:sp>
          <p:nvSpPr>
            <p:cNvPr id="33" name="Rectangle 67"/>
            <p:cNvSpPr>
              <a:spLocks noChangeArrowheads="1"/>
            </p:cNvSpPr>
            <p:nvPr/>
          </p:nvSpPr>
          <p:spPr bwMode="auto">
            <a:xfrm>
              <a:off x="8097946" y="3214410"/>
              <a:ext cx="508032" cy="32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altLang="pt-BR" b="1" kern="0" dirty="0">
                  <a:latin typeface="Wingdings" pitchFamily="2" charset="2"/>
                </a:rPr>
                <a:t></a:t>
              </a:r>
              <a:endParaRPr lang="en-US" altLang="pt-BR" b="1" kern="0" dirty="0"/>
            </a:p>
          </p:txBody>
        </p:sp>
        <p:sp>
          <p:nvSpPr>
            <p:cNvPr id="34" name="Rectangle 68"/>
            <p:cNvSpPr>
              <a:spLocks noChangeArrowheads="1"/>
            </p:cNvSpPr>
            <p:nvPr/>
          </p:nvSpPr>
          <p:spPr bwMode="auto">
            <a:xfrm>
              <a:off x="6058047" y="4679317"/>
              <a:ext cx="508032" cy="365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altLang="pt-BR" sz="2100" b="1" kern="0" dirty="0">
                  <a:latin typeface="Wingdings" pitchFamily="2" charset="2"/>
                </a:rPr>
                <a:t></a:t>
              </a:r>
              <a:endParaRPr lang="en-US" altLang="pt-BR" sz="2100" b="1" kern="0" dirty="0"/>
            </a:p>
          </p:txBody>
        </p:sp>
        <p:sp>
          <p:nvSpPr>
            <p:cNvPr id="35" name="Rectangle 69"/>
            <p:cNvSpPr>
              <a:spLocks noChangeArrowheads="1"/>
            </p:cNvSpPr>
            <p:nvPr/>
          </p:nvSpPr>
          <p:spPr bwMode="auto">
            <a:xfrm>
              <a:off x="5906031" y="3340961"/>
              <a:ext cx="272431" cy="487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altLang="pt-BR" sz="3000" b="1" kern="0" dirty="0">
                  <a:latin typeface="Wingdings" pitchFamily="2" charset="2"/>
                </a:rPr>
                <a:t></a:t>
              </a:r>
              <a:endParaRPr lang="en-US" altLang="pt-BR" sz="3000" b="1" kern="0" dirty="0"/>
            </a:p>
          </p:txBody>
        </p:sp>
        <p:sp>
          <p:nvSpPr>
            <p:cNvPr id="36" name="Rectangle 70"/>
            <p:cNvSpPr>
              <a:spLocks noChangeArrowheads="1"/>
            </p:cNvSpPr>
            <p:nvPr/>
          </p:nvSpPr>
          <p:spPr bwMode="auto">
            <a:xfrm>
              <a:off x="5944091" y="5629360"/>
              <a:ext cx="553166" cy="487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altLang="pt-BR" sz="3000" b="1" kern="0" dirty="0">
                  <a:latin typeface="Wingdings" pitchFamily="2" charset="2"/>
                </a:rPr>
                <a:t></a:t>
              </a:r>
              <a:endParaRPr lang="en-US" altLang="pt-BR" sz="3000" b="1" kern="0" dirty="0"/>
            </a:p>
          </p:txBody>
        </p:sp>
        <p:sp>
          <p:nvSpPr>
            <p:cNvPr id="37" name="Rectangle 62"/>
            <p:cNvSpPr>
              <a:spLocks noChangeArrowheads="1"/>
            </p:cNvSpPr>
            <p:nvPr/>
          </p:nvSpPr>
          <p:spPr bwMode="auto">
            <a:xfrm>
              <a:off x="5035351" y="1643073"/>
              <a:ext cx="507307" cy="18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altLang="pt-BR" sz="800" b="1" kern="0" dirty="0">
                  <a:latin typeface="Wingdings" pitchFamily="2" charset="2"/>
                </a:rPr>
                <a:t></a:t>
              </a:r>
              <a:endParaRPr lang="en-US" altLang="pt-BR" sz="800" b="1" kern="0" dirty="0"/>
            </a:p>
          </p:txBody>
        </p:sp>
        <p:sp>
          <p:nvSpPr>
            <p:cNvPr id="38" name="Rectangle 62"/>
            <p:cNvSpPr>
              <a:spLocks noChangeArrowheads="1"/>
            </p:cNvSpPr>
            <p:nvPr/>
          </p:nvSpPr>
          <p:spPr bwMode="auto">
            <a:xfrm>
              <a:off x="6256081" y="1668756"/>
              <a:ext cx="507307" cy="18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altLang="pt-BR" sz="800" b="1" kern="0" dirty="0">
                  <a:latin typeface="Wingdings" pitchFamily="2" charset="2"/>
                </a:rPr>
                <a:t></a:t>
              </a:r>
              <a:endParaRPr lang="en-US" altLang="pt-BR" sz="800" b="1" kern="0" dirty="0"/>
            </a:p>
          </p:txBody>
        </p:sp>
        <p:sp>
          <p:nvSpPr>
            <p:cNvPr id="39" name="Rectangle 62"/>
            <p:cNvSpPr>
              <a:spLocks noChangeArrowheads="1"/>
            </p:cNvSpPr>
            <p:nvPr/>
          </p:nvSpPr>
          <p:spPr bwMode="auto">
            <a:xfrm>
              <a:off x="3568534" y="2843618"/>
              <a:ext cx="573569" cy="18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800" b="1" kern="0" dirty="0">
                  <a:latin typeface="Wingdings" pitchFamily="2" charset="2"/>
                </a:rPr>
                <a:t></a:t>
              </a:r>
              <a:endParaRPr lang="en-US" sz="800" b="1" kern="0" dirty="0"/>
            </a:p>
          </p:txBody>
        </p:sp>
      </p:grpSp>
      <p:sp>
        <p:nvSpPr>
          <p:cNvPr id="40" name="Retângulo 39"/>
          <p:cNvSpPr/>
          <p:nvPr/>
        </p:nvSpPr>
        <p:spPr>
          <a:xfrm>
            <a:off x="3157014" y="5720682"/>
            <a:ext cx="2530889" cy="105926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pt-BR" sz="1400" dirty="0" smtClean="0">
                <a:ea typeface="ＭＳ Ｐゴシック" pitchFamily="34" charset="-128"/>
              </a:rPr>
              <a:t>42%  Multiprofissional</a:t>
            </a: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pt-BR" sz="1400" dirty="0">
                <a:ea typeface="ＭＳ Ｐゴシック" pitchFamily="34" charset="-128"/>
              </a:rPr>
              <a:t>24%  </a:t>
            </a:r>
            <a:r>
              <a:rPr lang="pt-BR" sz="1400" dirty="0" smtClean="0">
                <a:ea typeface="ＭＳ Ｐゴシック" pitchFamily="34" charset="-128"/>
              </a:rPr>
              <a:t>Gestão</a:t>
            </a: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pt-BR" sz="1400" dirty="0">
                <a:ea typeface="ＭＳ Ｐゴシック" pitchFamily="34" charset="-128"/>
              </a:rPr>
              <a:t>18%  </a:t>
            </a:r>
            <a:r>
              <a:rPr lang="pt-BR" sz="1400" dirty="0" smtClean="0">
                <a:ea typeface="ＭＳ Ｐゴシック" pitchFamily="34" charset="-128"/>
              </a:rPr>
              <a:t>Enfermagem</a:t>
            </a:r>
            <a:endParaRPr lang="pt-BR" sz="1400" dirty="0">
              <a:ea typeface="ＭＳ Ｐゴシック" pitchFamily="34" charset="-128"/>
            </a:endParaRPr>
          </a:p>
          <a:p>
            <a:r>
              <a:rPr lang="pt-BR" sz="1400" dirty="0" smtClean="0">
                <a:ea typeface="ＭＳ Ｐゴシック" pitchFamily="34" charset="-128"/>
              </a:rPr>
              <a:t>16%  Médicos</a:t>
            </a:r>
          </a:p>
        </p:txBody>
      </p:sp>
      <p:pic>
        <p:nvPicPr>
          <p:cNvPr id="41" name="Picture 2" descr="Resultado de imagem para feminino clipar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0"/>
          <a:stretch/>
        </p:blipFill>
        <p:spPr bwMode="auto">
          <a:xfrm>
            <a:off x="1101737" y="5688964"/>
            <a:ext cx="370401" cy="55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Resultado de imagem para feminino clipar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1"/>
          <a:stretch/>
        </p:blipFill>
        <p:spPr bwMode="auto">
          <a:xfrm>
            <a:off x="412073" y="5683998"/>
            <a:ext cx="368471" cy="55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79"/>
          <p:cNvSpPr txBox="1">
            <a:spLocks noChangeArrowheads="1"/>
          </p:cNvSpPr>
          <p:nvPr/>
        </p:nvSpPr>
        <p:spPr bwMode="auto">
          <a:xfrm>
            <a:off x="966645" y="6264243"/>
            <a:ext cx="67001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sz="21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75%</a:t>
            </a:r>
            <a:endParaRPr lang="pt-BR" altLang="pt-BR" b="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4" name="TextBox 79"/>
          <p:cNvSpPr txBox="1">
            <a:spLocks noChangeArrowheads="1"/>
          </p:cNvSpPr>
          <p:nvPr/>
        </p:nvSpPr>
        <p:spPr bwMode="auto">
          <a:xfrm>
            <a:off x="271615" y="6268118"/>
            <a:ext cx="67001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sz="21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25%</a:t>
            </a:r>
            <a:endParaRPr lang="pt-BR" altLang="pt-BR" b="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87444" y="6595736"/>
            <a:ext cx="153331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defRPr/>
            </a:pPr>
            <a:r>
              <a:rPr lang="pt-BR" sz="1200" kern="0" dirty="0"/>
              <a:t>* </a:t>
            </a:r>
            <a:r>
              <a:rPr lang="pt-BR" sz="1200" kern="0" dirty="0" smtClean="0"/>
              <a:t>1% </a:t>
            </a:r>
            <a:r>
              <a:rPr lang="pt-BR" sz="1200" kern="0" dirty="0"/>
              <a:t>não informado</a:t>
            </a:r>
          </a:p>
        </p:txBody>
      </p:sp>
      <p:sp>
        <p:nvSpPr>
          <p:cNvPr id="46" name="TextBox 1"/>
          <p:cNvSpPr txBox="1">
            <a:spLocks noChangeArrowheads="1"/>
          </p:cNvSpPr>
          <p:nvPr/>
        </p:nvSpPr>
        <p:spPr bwMode="auto">
          <a:xfrm>
            <a:off x="107504" y="5157192"/>
            <a:ext cx="189023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pt-BR" altLang="pt-BR" sz="2400" kern="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15.785 </a:t>
            </a:r>
            <a:r>
              <a:rPr lang="pt-BR" altLang="pt-BR" sz="1400" kern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alunos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7509456" y="6709483"/>
            <a:ext cx="1783473" cy="1923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pt-BR" sz="800" i="1" dirty="0" smtClean="0">
                <a:ea typeface="ＭＳ Ｐゴシック" pitchFamily="34" charset="-128"/>
              </a:rPr>
              <a:t>* Dados atualizados até 31/07/2018</a:t>
            </a:r>
            <a:endParaRPr lang="pt-BR" sz="800" i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92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Conector reto 49"/>
          <p:cNvCxnSpPr/>
          <p:nvPr/>
        </p:nvCxnSpPr>
        <p:spPr>
          <a:xfrm>
            <a:off x="9324255" y="4714344"/>
            <a:ext cx="77860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107504" y="1556792"/>
            <a:ext cx="892899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Objetivo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err="1">
                <a:solidFill>
                  <a:schemeClr val="bg1">
                    <a:lumMod val="75000"/>
                  </a:schemeClr>
                </a:solidFill>
                <a:cs typeface="Arial" charset="0"/>
              </a:rPr>
              <a:t>EaD</a:t>
            </a: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 Einstein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b="1" dirty="0">
                <a:solidFill>
                  <a:srgbClr val="990000"/>
                </a:solidFill>
              </a:rPr>
              <a:t>O Tutor como Mediador: papel, práticas e </a:t>
            </a:r>
            <a:r>
              <a:rPr lang="pt-BR" sz="2400" b="1" dirty="0">
                <a:solidFill>
                  <a:srgbClr val="990000"/>
                </a:solidFill>
              </a:rPr>
              <a:t>competências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Desafios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Programa de Capacitação e Formação de </a:t>
            </a: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Tutores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Qualidade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Avaliação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Feedback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Considerações Finais</a:t>
            </a:r>
            <a:endParaRPr lang="pt-BR" sz="2400" dirty="0">
              <a:solidFill>
                <a:schemeClr val="bg1">
                  <a:lumMod val="7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1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6232" y="1556792"/>
            <a:ext cx="8568952" cy="4896544"/>
          </a:xfrm>
        </p:spPr>
        <p:txBody>
          <a:bodyPr/>
          <a:lstStyle/>
          <a:p>
            <a:pPr marL="0" indent="0">
              <a:buNone/>
            </a:pPr>
            <a:r>
              <a:rPr lang="pt-BR" sz="2800" b="1" dirty="0">
                <a:solidFill>
                  <a:srgbClr val="990000"/>
                </a:solidFill>
              </a:rPr>
              <a:t>O Tutor como Mediador: papel, práticas e competências</a:t>
            </a:r>
          </a:p>
          <a:p>
            <a:pPr marL="0" indent="0">
              <a:buNone/>
            </a:pPr>
            <a:endParaRPr lang="pt-BR" sz="1200" i="1" dirty="0" smtClean="0"/>
          </a:p>
          <a:p>
            <a:r>
              <a:rPr lang="pt-BR" sz="2800" dirty="0"/>
              <a:t>C</a:t>
            </a:r>
            <a:r>
              <a:rPr lang="pt-BR" sz="2800" dirty="0" smtClean="0"/>
              <a:t>omunicação </a:t>
            </a:r>
            <a:r>
              <a:rPr lang="pt-BR" sz="2800" dirty="0"/>
              <a:t>mais flexível </a:t>
            </a:r>
            <a:r>
              <a:rPr lang="pt-BR" sz="2800" dirty="0" smtClean="0"/>
              <a:t>e inteligente</a:t>
            </a:r>
            <a:r>
              <a:rPr lang="pt-BR" sz="2800" dirty="0"/>
              <a:t>, propiciada pelo uso de recursos tecnológicos como forma de motivar o </a:t>
            </a:r>
            <a:r>
              <a:rPr lang="pt-BR" sz="2800" dirty="0" smtClean="0"/>
              <a:t>aluno a </a:t>
            </a:r>
            <a:r>
              <a:rPr lang="pt-BR" sz="2800" dirty="0"/>
              <a:t>explorar o conhecimento fora da sala de aula, </a:t>
            </a:r>
            <a:r>
              <a:rPr lang="pt-BR" sz="2800" dirty="0" smtClean="0"/>
              <a:t>o </a:t>
            </a:r>
            <a:r>
              <a:rPr lang="pt-BR" sz="2800" dirty="0" err="1" smtClean="0"/>
              <a:t>EaD</a:t>
            </a:r>
            <a:r>
              <a:rPr lang="pt-BR" sz="2800" dirty="0" smtClean="0"/>
              <a:t> vem </a:t>
            </a:r>
            <a:r>
              <a:rPr lang="pt-BR" sz="2800" dirty="0"/>
              <a:t>se firmando como </a:t>
            </a:r>
            <a:r>
              <a:rPr lang="pt-BR" sz="2800" dirty="0" smtClean="0"/>
              <a:t>proposta</a:t>
            </a:r>
            <a:r>
              <a:rPr lang="pt-BR" sz="2800" dirty="0"/>
              <a:t> </a:t>
            </a:r>
            <a:r>
              <a:rPr lang="pt-BR" sz="2800" dirty="0" smtClean="0"/>
              <a:t>inovadora </a:t>
            </a:r>
            <a:r>
              <a:rPr lang="pt-BR" sz="2800" dirty="0"/>
              <a:t>no campo da </a:t>
            </a:r>
            <a:r>
              <a:rPr lang="pt-BR" sz="2800" dirty="0" smtClean="0"/>
              <a:t>educação. </a:t>
            </a:r>
          </a:p>
          <a:p>
            <a:pPr marL="0" indent="0">
              <a:buNone/>
            </a:pPr>
            <a:endParaRPr lang="pt-BR" sz="900" dirty="0" smtClean="0"/>
          </a:p>
          <a:p>
            <a:r>
              <a:rPr lang="pt-BR" sz="2800" dirty="0" smtClean="0"/>
              <a:t>Nesse </a:t>
            </a:r>
            <a:r>
              <a:rPr lang="pt-BR" sz="2800" dirty="0"/>
              <a:t>contexto, vislumbra-se uma nova relação </a:t>
            </a:r>
            <a:r>
              <a:rPr lang="pt-BR" sz="2800" dirty="0" smtClean="0"/>
              <a:t>com o </a:t>
            </a:r>
            <a:r>
              <a:rPr lang="pt-BR" sz="2800" dirty="0"/>
              <a:t>saber permeada pelo desafio da passagem e convivência de um novo modelo </a:t>
            </a:r>
            <a:r>
              <a:rPr lang="pt-BR" sz="2800" dirty="0" smtClean="0"/>
              <a:t>de ensino </a:t>
            </a:r>
            <a:r>
              <a:rPr lang="pt-BR" sz="2800" dirty="0"/>
              <a:t>centrado no aluno e mediado pelo tutor.</a:t>
            </a:r>
            <a:endParaRPr lang="pt-BR" sz="2800" i="1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296232" y="2204864"/>
            <a:ext cx="8568952" cy="0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79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2273</Words>
  <Application>Microsoft Office PowerPoint</Application>
  <PresentationFormat>Apresentação na tela (4:3)</PresentationFormat>
  <Paragraphs>526</Paragraphs>
  <Slides>51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51</vt:i4>
      </vt:variant>
    </vt:vector>
  </HeadingPairs>
  <TitlesOfParts>
    <vt:vector size="58" baseType="lpstr">
      <vt:lpstr>ＭＳ Ｐゴシック</vt:lpstr>
      <vt:lpstr>Arial</vt:lpstr>
      <vt:lpstr>Calibri</vt:lpstr>
      <vt:lpstr>Lucida Sans</vt:lpstr>
      <vt:lpstr>Wingdings</vt:lpstr>
      <vt:lpstr>Tema do Office</vt:lpstr>
      <vt:lpstr>Personalizar design</vt:lpstr>
      <vt:lpstr>MODELO DE TUTORIA NO ENSINO A DISTÂNCIA EINSTEIN: UM ESTUDO SOBRE O PAPEL E AS COMPETÊNCIAS DO TUTOR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Dragon</dc:creator>
  <cp:lastModifiedBy>Kenia Gomes Alcantara</cp:lastModifiedBy>
  <cp:revision>62</cp:revision>
  <dcterms:created xsi:type="dcterms:W3CDTF">2014-07-31T15:12:21Z</dcterms:created>
  <dcterms:modified xsi:type="dcterms:W3CDTF">2018-10-04T14:15:55Z</dcterms:modified>
</cp:coreProperties>
</file>