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erson Cichaczewski" userId="e5aa9a576ff4bc33" providerId="LiveId" clId="{6988E422-5CB2-47ED-A70E-BE7D81C6CCBD}"/>
    <pc:docChg chg="custSel addSld modSld">
      <pc:chgData name="Ederson Cichaczewski" userId="e5aa9a576ff4bc33" providerId="LiveId" clId="{6988E422-5CB2-47ED-A70E-BE7D81C6CCBD}" dt="2018-10-04T13:17:52.489" v="4051" actId="255"/>
      <pc:docMkLst>
        <pc:docMk/>
      </pc:docMkLst>
      <pc:sldChg chg="modSp">
        <pc:chgData name="Ederson Cichaczewski" userId="e5aa9a576ff4bc33" providerId="LiveId" clId="{6988E422-5CB2-47ED-A70E-BE7D81C6CCBD}" dt="2018-10-04T13:17:52.489" v="4051" actId="255"/>
        <pc:sldMkLst>
          <pc:docMk/>
          <pc:sldMk cId="3281621182" sldId="256"/>
        </pc:sldMkLst>
        <pc:spChg chg="mod">
          <ac:chgData name="Ederson Cichaczewski" userId="e5aa9a576ff4bc33" providerId="LiveId" clId="{6988E422-5CB2-47ED-A70E-BE7D81C6CCBD}" dt="2018-10-04T13:17:52.489" v="4051" actId="255"/>
          <ac:spMkLst>
            <pc:docMk/>
            <pc:sldMk cId="3281621182" sldId="256"/>
            <ac:spMk id="3" creationId="{6D682A1D-CA9E-4F62-9D46-868B50153D4F}"/>
          </ac:spMkLst>
        </pc:spChg>
      </pc:sldChg>
      <pc:sldChg chg="addSp delSp modSp">
        <pc:chgData name="Ederson Cichaczewski" userId="e5aa9a576ff4bc33" providerId="LiveId" clId="{6988E422-5CB2-47ED-A70E-BE7D81C6CCBD}" dt="2018-10-04T13:06:59.396" v="4045" actId="20577"/>
        <pc:sldMkLst>
          <pc:docMk/>
          <pc:sldMk cId="1220771104" sldId="258"/>
        </pc:sldMkLst>
        <pc:spChg chg="add del mod">
          <ac:chgData name="Ederson Cichaczewski" userId="e5aa9a576ff4bc33" providerId="LiveId" clId="{6988E422-5CB2-47ED-A70E-BE7D81C6CCBD}" dt="2018-10-04T12:55:53.839" v="3524"/>
          <ac:spMkLst>
            <pc:docMk/>
            <pc:sldMk cId="1220771104" sldId="258"/>
            <ac:spMk id="2" creationId="{BACBF894-FB8D-4574-B3F9-AD102E28D277}"/>
          </ac:spMkLst>
        </pc:spChg>
        <pc:spChg chg="add mod">
          <ac:chgData name="Ederson Cichaczewski" userId="e5aa9a576ff4bc33" providerId="LiveId" clId="{6988E422-5CB2-47ED-A70E-BE7D81C6CCBD}" dt="2018-10-04T13:06:59.396" v="4045" actId="20577"/>
          <ac:spMkLst>
            <pc:docMk/>
            <pc:sldMk cId="1220771104" sldId="258"/>
            <ac:spMk id="3" creationId="{DCE8D34A-A9E9-46AC-8E78-CEFEB6D03B20}"/>
          </ac:spMkLst>
        </pc:spChg>
      </pc:sldChg>
      <pc:sldChg chg="addSp modSp">
        <pc:chgData name="Ederson Cichaczewski" userId="e5aa9a576ff4bc33" providerId="LiveId" clId="{6988E422-5CB2-47ED-A70E-BE7D81C6CCBD}" dt="2018-10-04T12:08:38.240" v="1102"/>
        <pc:sldMkLst>
          <pc:docMk/>
          <pc:sldMk cId="2407456829" sldId="259"/>
        </pc:sldMkLst>
        <pc:spChg chg="add mod">
          <ac:chgData name="Ederson Cichaczewski" userId="e5aa9a576ff4bc33" providerId="LiveId" clId="{6988E422-5CB2-47ED-A70E-BE7D81C6CCBD}" dt="2018-10-04T12:08:38.240" v="1102"/>
          <ac:spMkLst>
            <pc:docMk/>
            <pc:sldMk cId="2407456829" sldId="259"/>
            <ac:spMk id="2" creationId="{A08014DE-4384-4BFC-B8FF-D38C1C69E4FB}"/>
          </ac:spMkLst>
        </pc:spChg>
      </pc:sldChg>
      <pc:sldChg chg="addSp modSp add">
        <pc:chgData name="Ederson Cichaczewski" userId="e5aa9a576ff4bc33" providerId="LiveId" clId="{6988E422-5CB2-47ED-A70E-BE7D81C6CCBD}" dt="2018-10-04T12:08:32.872" v="1101"/>
        <pc:sldMkLst>
          <pc:docMk/>
          <pc:sldMk cId="1015916331" sldId="260"/>
        </pc:sldMkLst>
        <pc:spChg chg="add mod">
          <ac:chgData name="Ederson Cichaczewski" userId="e5aa9a576ff4bc33" providerId="LiveId" clId="{6988E422-5CB2-47ED-A70E-BE7D81C6CCBD}" dt="2018-10-04T12:08:32.872" v="1101"/>
          <ac:spMkLst>
            <pc:docMk/>
            <pc:sldMk cId="1015916331" sldId="260"/>
            <ac:spMk id="2" creationId="{5B8B4A5A-FAD4-4BA7-89A4-8EEC709B7F70}"/>
          </ac:spMkLst>
        </pc:spChg>
      </pc:sldChg>
      <pc:sldChg chg="addSp modSp add">
        <pc:chgData name="Ederson Cichaczewski" userId="e5aa9a576ff4bc33" providerId="LiveId" clId="{6988E422-5CB2-47ED-A70E-BE7D81C6CCBD}" dt="2018-10-04T12:36:23.655" v="2466" actId="114"/>
        <pc:sldMkLst>
          <pc:docMk/>
          <pc:sldMk cId="3880925397" sldId="261"/>
        </pc:sldMkLst>
        <pc:spChg chg="add mod">
          <ac:chgData name="Ederson Cichaczewski" userId="e5aa9a576ff4bc33" providerId="LiveId" clId="{6988E422-5CB2-47ED-A70E-BE7D81C6CCBD}" dt="2018-10-04T12:36:23.655" v="2466" actId="114"/>
          <ac:spMkLst>
            <pc:docMk/>
            <pc:sldMk cId="3880925397" sldId="261"/>
            <ac:spMk id="2" creationId="{25E45BAB-81A1-46E9-A6CC-160DBFD0BA3B}"/>
          </ac:spMkLst>
        </pc:spChg>
      </pc:sldChg>
      <pc:sldChg chg="addSp modSp add">
        <pc:chgData name="Ederson Cichaczewski" userId="e5aa9a576ff4bc33" providerId="LiveId" clId="{6988E422-5CB2-47ED-A70E-BE7D81C6CCBD}" dt="2018-10-04T12:35:10.440" v="2354" actId="14100"/>
        <pc:sldMkLst>
          <pc:docMk/>
          <pc:sldMk cId="4205126974" sldId="262"/>
        </pc:sldMkLst>
        <pc:spChg chg="add mod">
          <ac:chgData name="Ederson Cichaczewski" userId="e5aa9a576ff4bc33" providerId="LiveId" clId="{6988E422-5CB2-47ED-A70E-BE7D81C6CCBD}" dt="2018-10-04T12:35:10.440" v="2354" actId="14100"/>
          <ac:spMkLst>
            <pc:docMk/>
            <pc:sldMk cId="4205126974" sldId="262"/>
            <ac:spMk id="2" creationId="{2F714CC2-DF87-4B26-9BFE-A9175EB5E86B}"/>
          </ac:spMkLst>
        </pc:spChg>
      </pc:sldChg>
      <pc:sldChg chg="addSp modSp add">
        <pc:chgData name="Ederson Cichaczewski" userId="e5aa9a576ff4bc33" providerId="LiveId" clId="{6988E422-5CB2-47ED-A70E-BE7D81C6CCBD}" dt="2018-10-04T12:47:22.712" v="3071" actId="113"/>
        <pc:sldMkLst>
          <pc:docMk/>
          <pc:sldMk cId="2962835178" sldId="263"/>
        </pc:sldMkLst>
        <pc:spChg chg="add mod">
          <ac:chgData name="Ederson Cichaczewski" userId="e5aa9a576ff4bc33" providerId="LiveId" clId="{6988E422-5CB2-47ED-A70E-BE7D81C6CCBD}" dt="2018-10-04T12:47:22.712" v="3071" actId="113"/>
          <ac:spMkLst>
            <pc:docMk/>
            <pc:sldMk cId="2962835178" sldId="263"/>
            <ac:spMk id="2" creationId="{2D01935E-70C4-48AE-805C-AE5BCB4C7C3E}"/>
          </ac:spMkLst>
        </pc:spChg>
      </pc:sldChg>
      <pc:sldChg chg="addSp delSp modSp add">
        <pc:chgData name="Ederson Cichaczewski" userId="e5aa9a576ff4bc33" providerId="LiveId" clId="{6988E422-5CB2-47ED-A70E-BE7D81C6CCBD}" dt="2018-10-04T12:55:10.868" v="3521" actId="404"/>
        <pc:sldMkLst>
          <pc:docMk/>
          <pc:sldMk cId="2015391483" sldId="264"/>
        </pc:sldMkLst>
        <pc:spChg chg="add mod">
          <ac:chgData name="Ederson Cichaczewski" userId="e5aa9a576ff4bc33" providerId="LiveId" clId="{6988E422-5CB2-47ED-A70E-BE7D81C6CCBD}" dt="2018-10-04T12:55:10.868" v="3521" actId="404"/>
          <ac:spMkLst>
            <pc:docMk/>
            <pc:sldMk cId="2015391483" sldId="264"/>
            <ac:spMk id="2" creationId="{68CDE381-1A15-45B2-9E6B-6F04FBB59ADD}"/>
          </ac:spMkLst>
        </pc:spChg>
        <pc:picChg chg="add del mod">
          <ac:chgData name="Ederson Cichaczewski" userId="e5aa9a576ff4bc33" providerId="LiveId" clId="{6988E422-5CB2-47ED-A70E-BE7D81C6CCBD}" dt="2018-10-04T12:50:21.220" v="3213"/>
          <ac:picMkLst>
            <pc:docMk/>
            <pc:sldMk cId="2015391483" sldId="264"/>
            <ac:picMk id="3" creationId="{E7269AF7-D1A4-4766-935E-1D1DEFC61891}"/>
          </ac:picMkLst>
        </pc:picChg>
      </pc:sldChg>
      <pc:sldChg chg="addSp modSp add">
        <pc:chgData name="Ederson Cichaczewski" userId="e5aa9a576ff4bc33" providerId="LiveId" clId="{6988E422-5CB2-47ED-A70E-BE7D81C6CCBD}" dt="2018-10-04T12:53:06.534" v="3353" actId="113"/>
        <pc:sldMkLst>
          <pc:docMk/>
          <pc:sldMk cId="2531048154" sldId="265"/>
        </pc:sldMkLst>
        <pc:spChg chg="add mod">
          <ac:chgData name="Ederson Cichaczewski" userId="e5aa9a576ff4bc33" providerId="LiveId" clId="{6988E422-5CB2-47ED-A70E-BE7D81C6CCBD}" dt="2018-10-04T12:53:06.534" v="3353" actId="113"/>
          <ac:spMkLst>
            <pc:docMk/>
            <pc:sldMk cId="2531048154" sldId="265"/>
            <ac:spMk id="3" creationId="{06EF0413-AA30-4F9B-86E3-D8EAF5EACF3A}"/>
          </ac:spMkLst>
        </pc:spChg>
        <pc:picChg chg="add mod">
          <ac:chgData name="Ederson Cichaczewski" userId="e5aa9a576ff4bc33" providerId="LiveId" clId="{6988E422-5CB2-47ED-A70E-BE7D81C6CCBD}" dt="2018-10-04T12:52:43.171" v="3331" actId="1076"/>
          <ac:picMkLst>
            <pc:docMk/>
            <pc:sldMk cId="2531048154" sldId="265"/>
            <ac:picMk id="2" creationId="{8D07ADB8-9C6E-4235-B78C-8234C7BBE369}"/>
          </ac:picMkLst>
        </pc:picChg>
      </pc:sldChg>
      <pc:sldChg chg="addSp modSp add">
        <pc:chgData name="Ederson Cichaczewski" userId="e5aa9a576ff4bc33" providerId="LiveId" clId="{6988E422-5CB2-47ED-A70E-BE7D81C6CCBD}" dt="2018-10-04T12:53:51.882" v="3370" actId="1076"/>
        <pc:sldMkLst>
          <pc:docMk/>
          <pc:sldMk cId="1239669716" sldId="266"/>
        </pc:sldMkLst>
        <pc:spChg chg="add mod">
          <ac:chgData name="Ederson Cichaczewski" userId="e5aa9a576ff4bc33" providerId="LiveId" clId="{6988E422-5CB2-47ED-A70E-BE7D81C6CCBD}" dt="2018-10-04T12:53:21.586" v="3366" actId="20577"/>
          <ac:spMkLst>
            <pc:docMk/>
            <pc:sldMk cId="1239669716" sldId="266"/>
            <ac:spMk id="2" creationId="{E56B364E-5EB0-4EA1-AD0C-990355C82BD8}"/>
          </ac:spMkLst>
        </pc:spChg>
        <pc:picChg chg="add mod">
          <ac:chgData name="Ederson Cichaczewski" userId="e5aa9a576ff4bc33" providerId="LiveId" clId="{6988E422-5CB2-47ED-A70E-BE7D81C6CCBD}" dt="2018-10-04T12:53:51.882" v="3370" actId="1076"/>
          <ac:picMkLst>
            <pc:docMk/>
            <pc:sldMk cId="1239669716" sldId="266"/>
            <ac:picMk id="3" creationId="{50FD735C-9C51-4F54-B220-5032957C8FEE}"/>
          </ac:picMkLst>
        </pc:picChg>
      </pc:sldChg>
      <pc:sldChg chg="addSp modSp add">
        <pc:chgData name="Ederson Cichaczewski" userId="e5aa9a576ff4bc33" providerId="LiveId" clId="{6988E422-5CB2-47ED-A70E-BE7D81C6CCBD}" dt="2018-10-04T13:05:53.878" v="4024" actId="1076"/>
        <pc:sldMkLst>
          <pc:docMk/>
          <pc:sldMk cId="4092529302" sldId="267"/>
        </pc:sldMkLst>
        <pc:spChg chg="add mod">
          <ac:chgData name="Ederson Cichaczewski" userId="e5aa9a576ff4bc33" providerId="LiveId" clId="{6988E422-5CB2-47ED-A70E-BE7D81C6CCBD}" dt="2018-10-04T13:05:53.878" v="4024" actId="1076"/>
          <ac:spMkLst>
            <pc:docMk/>
            <pc:sldMk cId="4092529302" sldId="267"/>
            <ac:spMk id="2" creationId="{D9D4B954-BC80-4335-9668-97D8FC8FA3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6922BC6-CF0E-4D47-9C6A-6F4F398F5167}"/>
              </a:ext>
            </a:extLst>
          </p:cNvPr>
          <p:cNvSpPr txBox="1"/>
          <p:nvPr/>
        </p:nvSpPr>
        <p:spPr>
          <a:xfrm>
            <a:off x="971600" y="1556792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DE ENSINO DA DISCIPLINA DE ELETRÔNICA DIGITAL NA MODALIDADE À DISTÂNCIA (EAD) E PRESENCIAL DOS CURSOS DE ENGENHARIA DA COMPUTAÇÃO E ENGENHARIA ELÉTRICA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D682A1D-CA9E-4F62-9D46-868B50153D4F}"/>
              </a:ext>
            </a:extLst>
          </p:cNvPr>
          <p:cNvSpPr txBox="1"/>
          <p:nvPr/>
        </p:nvSpPr>
        <p:spPr>
          <a:xfrm>
            <a:off x="899592" y="4249424"/>
            <a:ext cx="74888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Ederson Cichaczewski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Edson Pedro Ferlin </a:t>
            </a:r>
          </a:p>
          <a:p>
            <a:pPr algn="ctr"/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Fernanda Fonseca </a:t>
            </a:r>
          </a:p>
          <a:p>
            <a:pPr algn="ctr"/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Ricardo Alexandre </a:t>
            </a:r>
            <a:r>
              <a:rPr lang="pt-BR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Deckmann</a:t>
            </a:r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Zanardini</a:t>
            </a:r>
            <a:endParaRPr lang="pt-B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 Universitário Internacional UNINTER</a:t>
            </a: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56B364E-5EB0-4EA1-AD0C-990355C82BD8}"/>
              </a:ext>
            </a:extLst>
          </p:cNvPr>
          <p:cNvSpPr txBox="1"/>
          <p:nvPr/>
        </p:nvSpPr>
        <p:spPr>
          <a:xfrm>
            <a:off x="2915816" y="148478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Presencial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0FD735C-9C51-4F54-B220-5032957C8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44" y="2276872"/>
            <a:ext cx="7380312" cy="394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69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CE8D34A-A9E9-46AC-8E78-CEFEB6D03B20}"/>
              </a:ext>
            </a:extLst>
          </p:cNvPr>
          <p:cNvSpPr txBox="1"/>
          <p:nvPr/>
        </p:nvSpPr>
        <p:spPr>
          <a:xfrm>
            <a:off x="251520" y="1412776"/>
            <a:ext cx="856895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Considerações Finais</a:t>
            </a:r>
          </a:p>
          <a:p>
            <a:pPr>
              <a:spcBef>
                <a:spcPts val="600"/>
              </a:spcBef>
            </a:pPr>
            <a:endParaRPr lang="pt-BR" sz="2400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Resultados apresentam uma avaliação acima da média nos cursos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Muito bons para uma disciplina com conteúdo complexo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Indica a satisfação dos alunos com o aprendizado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Material didático promove o processo ensino-aprendizagem adequado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Melhorias na disponibilização de mais exercícios já implementadas em 2018.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endParaRPr lang="pt-BR" sz="2400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Trabalhos Futuros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Análise da nota dos alunos</a:t>
            </a:r>
          </a:p>
        </p:txBody>
      </p:sp>
    </p:spTree>
    <p:extLst>
      <p:ext uri="{BB962C8B-B14F-4D97-AF65-F5344CB8AC3E}">
        <p14:creationId xmlns:p14="http://schemas.microsoft.com/office/powerpoint/2010/main" val="122077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9D4B954-BC80-4335-9668-97D8FC8FA360}"/>
              </a:ext>
            </a:extLst>
          </p:cNvPr>
          <p:cNvSpPr txBox="1"/>
          <p:nvPr/>
        </p:nvSpPr>
        <p:spPr>
          <a:xfrm>
            <a:off x="1547664" y="2852936"/>
            <a:ext cx="58326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 pela atenção!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sz="2400" dirty="0"/>
              <a:t>ederson.c@uninter.com</a:t>
            </a:r>
          </a:p>
        </p:txBody>
      </p:sp>
    </p:spTree>
    <p:extLst>
      <p:ext uri="{BB962C8B-B14F-4D97-AF65-F5344CB8AC3E}">
        <p14:creationId xmlns:p14="http://schemas.microsoft.com/office/powerpoint/2010/main" val="409252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2DF33C4-0C2B-497E-84AE-DDF82F309C45}"/>
              </a:ext>
            </a:extLst>
          </p:cNvPr>
          <p:cNvSpPr txBox="1"/>
          <p:nvPr/>
        </p:nvSpPr>
        <p:spPr>
          <a:xfrm>
            <a:off x="611560" y="1339964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Apresentação: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Modelo de Rota de Aprendizagem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disciplina de Eletrônica Digital</a:t>
            </a:r>
          </a:p>
          <a:p>
            <a:pPr lvl="1">
              <a:lnSpc>
                <a:spcPct val="150000"/>
              </a:lnSpc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 Aulas Práticas</a:t>
            </a:r>
          </a:p>
          <a:p>
            <a:pPr lvl="1">
              <a:lnSpc>
                <a:spcPct val="150000"/>
              </a:lnSpc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 Atividades Práticas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Avaliação da Disciplina pelos Alunos EAD x Presencial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Finais</a:t>
            </a:r>
          </a:p>
          <a:p>
            <a:pPr marL="800100" lvl="1" indent="-34290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092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08014DE-4384-4BFC-B8FF-D38C1C69E4FB}"/>
              </a:ext>
            </a:extLst>
          </p:cNvPr>
          <p:cNvSpPr txBox="1"/>
          <p:nvPr/>
        </p:nvSpPr>
        <p:spPr>
          <a:xfrm>
            <a:off x="215516" y="1355157"/>
            <a:ext cx="87129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sz="2400" dirty="0"/>
              <a:t>O ensino de uma disciplina técnica é um desafio para o sucesso da aprendizagem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sz="2400" dirty="0"/>
              <a:t>Modelos: </a:t>
            </a:r>
            <a:r>
              <a:rPr lang="pt-BR" sz="2400" u="sng" dirty="0"/>
              <a:t>1 disciplina</a:t>
            </a:r>
            <a:r>
              <a:rPr lang="pt-BR" sz="2400" dirty="0"/>
              <a:t> x 2 disciplinas (Teórica/Laboratório)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sz="2400" dirty="0"/>
              <a:t>EAD: AVA – Professor/Tutor – Polo – aluno – sem fronteiras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sz="2400" dirty="0"/>
              <a:t>Presencial: Contato direto – limitações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sz="2400" dirty="0"/>
              <a:t>Formação com Atividades Práticas: Presencial x EAD</a:t>
            </a:r>
          </a:p>
          <a:p>
            <a:pPr marL="285750" indent="-285750">
              <a:buFontTx/>
              <a:buChar char="-"/>
            </a:pPr>
            <a:endParaRPr lang="pt-BR" sz="1600" dirty="0"/>
          </a:p>
          <a:p>
            <a:pPr marL="285750" indent="-285750">
              <a:buFontTx/>
              <a:buChar char="-"/>
            </a:pPr>
            <a:r>
              <a:rPr lang="pt-BR" sz="2400" dirty="0"/>
              <a:t>Pioneiro: </a:t>
            </a:r>
            <a:r>
              <a:rPr lang="pt-BR" sz="2400" b="1" dirty="0"/>
              <a:t>I</a:t>
            </a:r>
            <a:r>
              <a:rPr lang="pt-BR" sz="2400" dirty="0"/>
              <a:t>nstituto </a:t>
            </a:r>
            <a:r>
              <a:rPr lang="pt-BR" sz="2400" b="1" dirty="0"/>
              <a:t>U</a:t>
            </a:r>
            <a:r>
              <a:rPr lang="pt-BR" sz="2400" dirty="0"/>
              <a:t>niversal </a:t>
            </a:r>
            <a:r>
              <a:rPr lang="pt-BR" sz="2400" b="1" dirty="0"/>
              <a:t>B</a:t>
            </a:r>
            <a:r>
              <a:rPr lang="pt-BR" sz="2400" dirty="0"/>
              <a:t>rasileiro lançou em 1984 a revista Rádio-TV-Eletrônica, apresentando projetos e enviando componentes eletrônicos.</a:t>
            </a:r>
          </a:p>
        </p:txBody>
      </p:sp>
    </p:spTree>
    <p:extLst>
      <p:ext uri="{BB962C8B-B14F-4D97-AF65-F5344CB8AC3E}">
        <p14:creationId xmlns:p14="http://schemas.microsoft.com/office/powerpoint/2010/main" val="240745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B8B4A5A-FAD4-4BA7-89A4-8EEC709B7F70}"/>
              </a:ext>
            </a:extLst>
          </p:cNvPr>
          <p:cNvSpPr txBox="1"/>
          <p:nvPr/>
        </p:nvSpPr>
        <p:spPr>
          <a:xfrm>
            <a:off x="194303" y="1340768"/>
            <a:ext cx="885698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 Modelo de Rota de Aprendizagem</a:t>
            </a:r>
          </a:p>
          <a:p>
            <a:endParaRPr lang="pt-BR" sz="1600" dirty="0"/>
          </a:p>
          <a:p>
            <a:pPr marL="285750" indent="-285750">
              <a:buFontTx/>
              <a:buChar char="-"/>
            </a:pPr>
            <a:r>
              <a:rPr lang="pt-BR" sz="2400" dirty="0"/>
              <a:t>Cursos de Engenharia da Computação e Engenharia Elétrica da UNINTER lançados em 2015 nas modalidades EAD e Presencial</a:t>
            </a:r>
          </a:p>
          <a:p>
            <a:pPr marL="285750" indent="-285750">
              <a:buFontTx/>
              <a:buChar char="-"/>
            </a:pPr>
            <a:endParaRPr lang="pt-BR" sz="1600" dirty="0"/>
          </a:p>
          <a:p>
            <a:pPr marL="285750" indent="-285750">
              <a:buFontTx/>
              <a:buChar char="-"/>
            </a:pPr>
            <a:r>
              <a:rPr lang="pt-BR" sz="2400" dirty="0"/>
              <a:t>Mesma estrutura de material didático baseada em Rota de Aprendizagem com </a:t>
            </a:r>
            <a:r>
              <a:rPr lang="pt-BR" sz="2400" dirty="0" err="1"/>
              <a:t>vídeo-aulas</a:t>
            </a:r>
            <a:r>
              <a:rPr lang="pt-BR" sz="2400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pt-BR" sz="2400" dirty="0"/>
              <a:t>6 Aulas Teóricas</a:t>
            </a:r>
          </a:p>
          <a:p>
            <a:pPr marL="742950" lvl="1" indent="-285750">
              <a:buFontTx/>
              <a:buChar char="-"/>
            </a:pPr>
            <a:r>
              <a:rPr lang="pt-BR" sz="2400" dirty="0"/>
              <a:t>4 Aulas Práticas</a:t>
            </a:r>
          </a:p>
          <a:p>
            <a:pPr marL="285750" indent="-285750">
              <a:buFontTx/>
              <a:buChar char="-"/>
            </a:pPr>
            <a:endParaRPr lang="pt-BR" sz="1600" dirty="0"/>
          </a:p>
          <a:p>
            <a:pPr marL="285750" indent="-285750">
              <a:buFontTx/>
              <a:buChar char="-"/>
            </a:pPr>
            <a:r>
              <a:rPr lang="pt-BR" sz="2400" dirty="0"/>
              <a:t>Recursos adicionais em função do caráter técnico experimental:</a:t>
            </a:r>
          </a:p>
          <a:p>
            <a:pPr marL="742950" lvl="1" indent="-285750">
              <a:buFontTx/>
              <a:buChar char="-"/>
            </a:pPr>
            <a:r>
              <a:rPr lang="pt-BR" sz="2400" dirty="0"/>
              <a:t>Atividades Práticas</a:t>
            </a:r>
          </a:p>
          <a:p>
            <a:pPr marL="742950" lvl="1" indent="-285750">
              <a:buFontTx/>
              <a:buChar char="-"/>
            </a:pPr>
            <a:r>
              <a:rPr lang="pt-BR" sz="2400" dirty="0"/>
              <a:t>Kits com instrumentos e componentes eletrônicos</a:t>
            </a:r>
          </a:p>
          <a:p>
            <a:pPr marL="285750" indent="-285750">
              <a:buFontTx/>
              <a:buChar char="-"/>
            </a:pPr>
            <a:endParaRPr lang="pt-BR" sz="1600" dirty="0"/>
          </a:p>
          <a:p>
            <a:pPr marL="285750" indent="-285750">
              <a:buFontTx/>
              <a:buChar char="-"/>
            </a:pPr>
            <a:r>
              <a:rPr lang="pt-BR" sz="2400" dirty="0"/>
              <a:t>Professor presencial, Tutor EAD, Elaborador do material – mesma pessoa</a:t>
            </a:r>
          </a:p>
        </p:txBody>
      </p:sp>
    </p:spTree>
    <p:extLst>
      <p:ext uri="{BB962C8B-B14F-4D97-AF65-F5344CB8AC3E}">
        <p14:creationId xmlns:p14="http://schemas.microsoft.com/office/powerpoint/2010/main" val="101591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E45BAB-81A1-46E9-A6CC-160DBFD0BA3B}"/>
              </a:ext>
            </a:extLst>
          </p:cNvPr>
          <p:cNvSpPr txBox="1"/>
          <p:nvPr/>
        </p:nvSpPr>
        <p:spPr>
          <a:xfrm>
            <a:off x="143508" y="1268760"/>
            <a:ext cx="885698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 Disciplina de Eletrônica Digital</a:t>
            </a:r>
          </a:p>
          <a:p>
            <a:endParaRPr lang="pt-BR" sz="1600" dirty="0"/>
          </a:p>
          <a:p>
            <a:pPr marL="285750" indent="-285750">
              <a:buFontTx/>
              <a:buChar char="-"/>
            </a:pPr>
            <a:r>
              <a:rPr lang="pt-BR" sz="2300" dirty="0"/>
              <a:t>Elaborada de forma que o nível de dificuldade avança ao longo das aulas</a:t>
            </a:r>
          </a:p>
          <a:p>
            <a:pPr marL="285750" indent="-285750">
              <a:buFontTx/>
              <a:buChar char="-"/>
            </a:pPr>
            <a:r>
              <a:rPr lang="pt-BR" sz="2300" dirty="0"/>
              <a:t>Inicia com uma base e cada conteúdo novo tem como pré-requisito os conteúdos anteriores</a:t>
            </a:r>
          </a:p>
          <a:p>
            <a:pPr marL="285750" indent="-285750">
              <a:buFontTx/>
              <a:buChar char="-"/>
            </a:pPr>
            <a:r>
              <a:rPr lang="pt-BR" sz="2300" dirty="0"/>
              <a:t>Referências disponíveis em Biblioteca Virtual – todos tem acesso</a:t>
            </a:r>
          </a:p>
          <a:p>
            <a:pPr marL="285750" indent="-285750">
              <a:buFontTx/>
              <a:buChar char="-"/>
            </a:pPr>
            <a:r>
              <a:rPr lang="pt-BR" sz="2300" dirty="0"/>
              <a:t>Aulas Práticas – Simulações em Laboratório de Software</a:t>
            </a:r>
          </a:p>
          <a:p>
            <a:pPr marL="742950" lvl="1" indent="-285750">
              <a:buFontTx/>
              <a:buChar char="-"/>
            </a:pPr>
            <a:r>
              <a:rPr lang="pt-BR" sz="2300" dirty="0"/>
              <a:t>Aula Prática 1: conteúdo das aulas teóricas 1 e 2</a:t>
            </a:r>
          </a:p>
          <a:p>
            <a:pPr marL="742950" lvl="1" indent="-285750">
              <a:buFontTx/>
              <a:buChar char="-"/>
            </a:pPr>
            <a:r>
              <a:rPr lang="pt-BR" sz="2300" dirty="0"/>
              <a:t>Aula Prática 2: conteúdo das aulas teóricas 3 e 4</a:t>
            </a:r>
          </a:p>
          <a:p>
            <a:pPr marL="742950" lvl="1" indent="-285750">
              <a:buFontTx/>
              <a:buChar char="-"/>
            </a:pPr>
            <a:r>
              <a:rPr lang="pt-BR" sz="2300" dirty="0"/>
              <a:t>Aula Prática 3: conteúdo das aulas teóricas 5 e 6</a:t>
            </a:r>
          </a:p>
          <a:p>
            <a:pPr marL="742950" lvl="1" indent="-285750">
              <a:buFontTx/>
              <a:buChar char="-"/>
            </a:pPr>
            <a:r>
              <a:rPr lang="pt-BR" sz="2300" dirty="0"/>
              <a:t>Aula Prática 4: revisão geral com todo o conteúdo</a:t>
            </a:r>
          </a:p>
          <a:p>
            <a:pPr marL="285750" indent="-285750">
              <a:buFontTx/>
              <a:buChar char="-"/>
            </a:pPr>
            <a:r>
              <a:rPr lang="pt-BR" sz="2300" dirty="0"/>
              <a:t>Atividades Práticas – Experimentos em Laboratório de Hardware</a:t>
            </a:r>
          </a:p>
          <a:p>
            <a:pPr marL="742950" lvl="1" indent="-285750">
              <a:buFontTx/>
              <a:buChar char="-"/>
            </a:pPr>
            <a:r>
              <a:rPr lang="pt-BR" sz="2300" dirty="0"/>
              <a:t>Uso dos kits didáticos </a:t>
            </a:r>
            <a:r>
              <a:rPr lang="pt-BR" sz="2300" i="1" dirty="0" err="1"/>
              <a:t>MyLab</a:t>
            </a:r>
            <a:endParaRPr lang="pt-BR" sz="2300" i="1" dirty="0"/>
          </a:p>
          <a:p>
            <a:pPr marL="742950" lvl="1" indent="-285750">
              <a:buFontTx/>
              <a:buChar char="-"/>
            </a:pPr>
            <a:r>
              <a:rPr lang="pt-BR" sz="2300" dirty="0"/>
              <a:t>Montagem de circuitos em </a:t>
            </a:r>
            <a:r>
              <a:rPr lang="pt-BR" sz="2300" i="1" dirty="0"/>
              <a:t>protoboard</a:t>
            </a:r>
          </a:p>
          <a:p>
            <a:pPr marL="742950" lvl="1" indent="-285750">
              <a:buFontTx/>
              <a:buChar char="-"/>
            </a:pPr>
            <a:r>
              <a:rPr lang="pt-BR" sz="2300" dirty="0"/>
              <a:t>Comprovações teoria x prática em software x prática em hardware</a:t>
            </a:r>
          </a:p>
        </p:txBody>
      </p:sp>
    </p:spTree>
    <p:extLst>
      <p:ext uri="{BB962C8B-B14F-4D97-AF65-F5344CB8AC3E}">
        <p14:creationId xmlns:p14="http://schemas.microsoft.com/office/powerpoint/2010/main" val="388092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F714CC2-DF87-4B26-9BFE-A9175EB5E86B}"/>
              </a:ext>
            </a:extLst>
          </p:cNvPr>
          <p:cNvSpPr txBox="1"/>
          <p:nvPr/>
        </p:nvSpPr>
        <p:spPr>
          <a:xfrm>
            <a:off x="323528" y="1628800"/>
            <a:ext cx="856895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 Aulas Práticas</a:t>
            </a:r>
          </a:p>
          <a:p>
            <a:endParaRPr lang="pt-BR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Conduzida pelo professor: EAD em </a:t>
            </a:r>
            <a:r>
              <a:rPr lang="pt-BR" sz="2400" dirty="0" err="1"/>
              <a:t>vídeo-aula</a:t>
            </a:r>
            <a:r>
              <a:rPr lang="pt-BR" sz="2400" dirty="0"/>
              <a:t>, presencial durante a aula (estilo treinamento)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Ferramentas computacionais: softwares simuladores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Presencial: laboratórios de informática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EAD: Alunos baixam e instalam os softwares para reprodução (também disponíveis nos laboratórios dos polos)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Exercícios incluem: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Diagramas esquemáticos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Simulação em diagrama de tempo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</a:pPr>
            <a:r>
              <a:rPr lang="pt-BR" sz="2400" dirty="0"/>
              <a:t>Instrumentos de medição virtuais</a:t>
            </a:r>
          </a:p>
        </p:txBody>
      </p:sp>
    </p:spTree>
    <p:extLst>
      <p:ext uri="{BB962C8B-B14F-4D97-AF65-F5344CB8AC3E}">
        <p14:creationId xmlns:p14="http://schemas.microsoft.com/office/powerpoint/2010/main" val="420512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D01935E-70C4-48AE-805C-AE5BCB4C7C3E}"/>
              </a:ext>
            </a:extLst>
          </p:cNvPr>
          <p:cNvSpPr txBox="1"/>
          <p:nvPr/>
        </p:nvSpPr>
        <p:spPr>
          <a:xfrm>
            <a:off x="179512" y="1412776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 Atividades Práticas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sz="2200" dirty="0"/>
              <a:t>São 3 atividades práticas, que avançam em nível de dificuldade</a:t>
            </a:r>
          </a:p>
          <a:p>
            <a:pPr marL="285750" indent="-285750">
              <a:buFontTx/>
              <a:buChar char="-"/>
            </a:pPr>
            <a:r>
              <a:rPr lang="pt-BR" sz="2200" dirty="0"/>
              <a:t>Utilização de componentes e instrumentos reais</a:t>
            </a:r>
          </a:p>
          <a:p>
            <a:pPr marL="285750" indent="-285750">
              <a:buFontTx/>
              <a:buChar char="-"/>
            </a:pPr>
            <a:r>
              <a:rPr lang="pt-BR" sz="2200" dirty="0"/>
              <a:t>Recursos de componentes e instrumentos: Kits </a:t>
            </a:r>
            <a:r>
              <a:rPr lang="pt-BR" sz="2200" i="1" dirty="0" err="1"/>
              <a:t>MyLab</a:t>
            </a:r>
            <a:r>
              <a:rPr lang="pt-BR" sz="2200" i="1" dirty="0"/>
              <a:t> </a:t>
            </a:r>
            <a:r>
              <a:rPr lang="pt-BR" sz="2200" dirty="0"/>
              <a:t>recebidos previamente pelos alunos e disponíveis no polo (EAD), laboratório de eletrônica (presencial).</a:t>
            </a:r>
          </a:p>
          <a:p>
            <a:pPr marL="285750" indent="-285750">
              <a:buFontTx/>
              <a:buChar char="-"/>
            </a:pPr>
            <a:r>
              <a:rPr lang="pt-BR" sz="2200" dirty="0" err="1"/>
              <a:t>Vídeo-aulas</a:t>
            </a:r>
            <a:r>
              <a:rPr lang="pt-BR" sz="2200" dirty="0"/>
              <a:t> de treinamento (EAD), aula de laboratório (presencial)</a:t>
            </a:r>
          </a:p>
          <a:p>
            <a:pPr marL="285750" indent="-285750">
              <a:buFontTx/>
              <a:buChar char="-"/>
            </a:pPr>
            <a:r>
              <a:rPr lang="pt-BR" sz="2200" dirty="0"/>
              <a:t>Método:</a:t>
            </a:r>
          </a:p>
          <a:p>
            <a:pPr marL="742950" lvl="1" indent="-285750">
              <a:buFontTx/>
              <a:buChar char="-"/>
            </a:pPr>
            <a:r>
              <a:rPr lang="pt-BR" sz="2200" dirty="0"/>
              <a:t>Roteiro do experimento (com orientações em </a:t>
            </a:r>
            <a:r>
              <a:rPr lang="pt-BR" sz="2200" dirty="0" err="1"/>
              <a:t>vídeo-aula</a:t>
            </a:r>
            <a:r>
              <a:rPr lang="pt-BR" sz="2200" dirty="0"/>
              <a:t> p/ EAD)</a:t>
            </a:r>
          </a:p>
          <a:p>
            <a:pPr marL="742950" lvl="1" indent="-285750">
              <a:buFontTx/>
              <a:buChar char="-"/>
            </a:pPr>
            <a:r>
              <a:rPr lang="pt-BR" sz="2200" dirty="0"/>
              <a:t>Resultados em relatório com modelo disponibilizado</a:t>
            </a:r>
          </a:p>
          <a:p>
            <a:pPr marL="285750" indent="-285750">
              <a:buFontTx/>
              <a:buChar char="-"/>
            </a:pPr>
            <a:r>
              <a:rPr lang="pt-BR" sz="2200" dirty="0"/>
              <a:t>Resultados incluem: </a:t>
            </a:r>
          </a:p>
          <a:p>
            <a:pPr marL="742950" lvl="1" indent="-285750">
              <a:buFontTx/>
              <a:buChar char="-"/>
            </a:pPr>
            <a:r>
              <a:rPr lang="pt-BR" sz="2200" dirty="0"/>
              <a:t>Captura da tela do osciloscópio</a:t>
            </a:r>
          </a:p>
          <a:p>
            <a:pPr marL="742950" lvl="1" indent="-285750">
              <a:buFontTx/>
              <a:buChar char="-"/>
            </a:pPr>
            <a:r>
              <a:rPr lang="pt-BR" sz="2200" dirty="0"/>
              <a:t>Captura da tela das simulações em software</a:t>
            </a:r>
          </a:p>
          <a:p>
            <a:pPr marL="742950" lvl="1" indent="-285750">
              <a:buFontTx/>
              <a:buChar char="-"/>
            </a:pPr>
            <a:r>
              <a:rPr lang="pt-BR" sz="2200" dirty="0"/>
              <a:t>Fotos da montagem em </a:t>
            </a:r>
            <a:r>
              <a:rPr lang="pt-BR" sz="2200" i="1" dirty="0"/>
              <a:t>protoboard</a:t>
            </a:r>
          </a:p>
          <a:p>
            <a:pPr marL="742950" lvl="1" indent="-285750">
              <a:buFontTx/>
              <a:buChar char="-"/>
            </a:pPr>
            <a:r>
              <a:rPr lang="pt-BR" sz="2200" dirty="0"/>
              <a:t>Desenvolvimento teórico</a:t>
            </a:r>
          </a:p>
        </p:txBody>
      </p:sp>
    </p:spTree>
    <p:extLst>
      <p:ext uri="{BB962C8B-B14F-4D97-AF65-F5344CB8AC3E}">
        <p14:creationId xmlns:p14="http://schemas.microsoft.com/office/powerpoint/2010/main" val="296283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8CDE381-1A15-45B2-9E6B-6F04FBB59ADD}"/>
              </a:ext>
            </a:extLst>
          </p:cNvPr>
          <p:cNvSpPr txBox="1"/>
          <p:nvPr/>
        </p:nvSpPr>
        <p:spPr>
          <a:xfrm>
            <a:off x="395536" y="1397675"/>
            <a:ext cx="84249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Avaliação da Disciplina pelos Alunos EAD x Presencial</a:t>
            </a:r>
          </a:p>
          <a:p>
            <a:endParaRPr lang="pt-BR" sz="2400" dirty="0"/>
          </a:p>
          <a:p>
            <a:r>
              <a:rPr lang="pt-BR" sz="2400" dirty="0"/>
              <a:t>Análise dos registros da CPA de 2017</a:t>
            </a:r>
          </a:p>
          <a:p>
            <a:endParaRPr lang="pt-BR" sz="1400" dirty="0"/>
          </a:p>
          <a:p>
            <a:r>
              <a:rPr lang="pt-BR" sz="2400" dirty="0"/>
              <a:t>Quesito EAD: material didático </a:t>
            </a:r>
          </a:p>
          <a:p>
            <a:pPr marL="285750" indent="-285750">
              <a:buFontTx/>
              <a:buChar char="-"/>
            </a:pPr>
            <a:r>
              <a:rPr lang="pt-BR" sz="2400" dirty="0"/>
              <a:t>Material suficiente para o estudo</a:t>
            </a:r>
          </a:p>
          <a:p>
            <a:pPr marL="285750" indent="-285750">
              <a:buFontTx/>
              <a:buChar char="-"/>
            </a:pPr>
            <a:r>
              <a:rPr lang="pt-BR" sz="2400" dirty="0"/>
              <a:t>Nota para o material</a:t>
            </a:r>
          </a:p>
          <a:p>
            <a:endParaRPr lang="pt-BR" sz="1600" dirty="0"/>
          </a:p>
          <a:p>
            <a:r>
              <a:rPr lang="pt-BR" sz="2400" dirty="0"/>
              <a:t>Quesito Presencial: desempenho docente</a:t>
            </a:r>
          </a:p>
          <a:p>
            <a:pPr marL="285750" indent="-285750">
              <a:buFontTx/>
              <a:buChar char="-"/>
            </a:pPr>
            <a:r>
              <a:rPr lang="pt-BR" sz="2400" dirty="0"/>
              <a:t>Também contempla o material didático</a:t>
            </a:r>
          </a:p>
          <a:p>
            <a:pPr marL="285750" indent="-285750">
              <a:buFontTx/>
              <a:buChar char="-"/>
            </a:pPr>
            <a:endParaRPr lang="pt-BR" sz="1600" dirty="0"/>
          </a:p>
          <a:p>
            <a:r>
              <a:rPr lang="pt-BR" sz="2400" dirty="0"/>
              <a:t>Comparativo:</a:t>
            </a:r>
          </a:p>
          <a:p>
            <a:pPr marL="342900" indent="-342900">
              <a:buFontTx/>
              <a:buChar char="-"/>
            </a:pPr>
            <a:r>
              <a:rPr lang="pt-BR" sz="2400" dirty="0"/>
              <a:t>Eletrônica Digital</a:t>
            </a:r>
          </a:p>
          <a:p>
            <a:pPr marL="342900" indent="-342900">
              <a:buFontTx/>
              <a:buChar char="-"/>
            </a:pPr>
            <a:r>
              <a:rPr lang="pt-BR" sz="2400" dirty="0"/>
              <a:t>Média dos cursos de Engenharia da Computação e Elétrica</a:t>
            </a:r>
          </a:p>
          <a:p>
            <a:pPr marL="342900" indent="-342900">
              <a:buFontTx/>
              <a:buChar char="-"/>
            </a:pPr>
            <a:r>
              <a:rPr lang="pt-BR" sz="2400" dirty="0"/>
              <a:t>UNINTER geral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539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D07ADB8-9C6E-4235-B78C-8234C7BBE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132856"/>
            <a:ext cx="8582744" cy="4291372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6EF0413-AA30-4F9B-86E3-D8EAF5EACF3A}"/>
              </a:ext>
            </a:extLst>
          </p:cNvPr>
          <p:cNvSpPr txBox="1"/>
          <p:nvPr/>
        </p:nvSpPr>
        <p:spPr>
          <a:xfrm>
            <a:off x="3563888" y="14847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EAD</a:t>
            </a:r>
          </a:p>
        </p:txBody>
      </p:sp>
    </p:spTree>
    <p:extLst>
      <p:ext uri="{BB962C8B-B14F-4D97-AF65-F5344CB8AC3E}">
        <p14:creationId xmlns:p14="http://schemas.microsoft.com/office/powerpoint/2010/main" val="2531048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628</Words>
  <Application>Microsoft Office PowerPoint</Application>
  <PresentationFormat>Apresentação na tela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Ederson Cichaczewski</cp:lastModifiedBy>
  <cp:revision>17</cp:revision>
  <dcterms:created xsi:type="dcterms:W3CDTF">2014-07-31T15:12:21Z</dcterms:created>
  <dcterms:modified xsi:type="dcterms:W3CDTF">2018-10-04T13:18:03Z</dcterms:modified>
</cp:coreProperties>
</file>