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Gestores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Não identifica.</c:v>
                </c:pt>
                <c:pt idx="1">
                  <c:v>Não identifica a prática da GC de maneira formal, mas alguns métodos isolados estão sendo aplicados.</c:v>
                </c:pt>
                <c:pt idx="2">
                  <c:v>Práticas de GC acontecem de maneira informal.</c:v>
                </c:pt>
                <c:pt idx="3">
                  <c:v>Identifica a prática da GC formalizada. 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33.300000000000011</c:v>
                </c:pt>
                <c:pt idx="3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5D-439B-BAA0-B8A525A3D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1994752"/>
        <c:axId val="111996288"/>
      </c:barChart>
      <c:catAx>
        <c:axId val="11199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1996288"/>
        <c:crosses val="autoZero"/>
        <c:auto val="1"/>
        <c:lblAlgn val="ctr"/>
        <c:lblOffset val="100"/>
        <c:noMultiLvlLbl val="0"/>
      </c:catAx>
      <c:valAx>
        <c:axId val="11199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199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0.63644324582383438"/>
          <c:y val="0.85868906856304972"/>
          <c:w val="0.35300026503527604"/>
          <c:h val="0.123787488455023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8F928E-7EA2-421F-B2E0-5958DDE11D2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21A6D24-61CC-4F65-8A98-6D16B51AD880}">
      <dgm:prSet phldrT="[Texto]" custT="1"/>
      <dgm:spPr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pt-BR" sz="2400" dirty="0" smtClean="0">
              <a:latin typeface="Montserrat"/>
            </a:rPr>
            <a:t>Educação a Distância</a:t>
          </a:r>
          <a:endParaRPr lang="pt-BR" sz="2400" dirty="0">
            <a:latin typeface="Montserrat"/>
          </a:endParaRPr>
        </a:p>
      </dgm:t>
    </dgm:pt>
    <dgm:pt modelId="{7A517DDC-7D7B-4BE1-823A-BF013E21BE24}" type="parTrans" cxnId="{689BC87B-925E-4D27-900A-FFCFC70430E5}">
      <dgm:prSet/>
      <dgm:spPr/>
      <dgm:t>
        <a:bodyPr/>
        <a:lstStyle/>
        <a:p>
          <a:endParaRPr lang="pt-BR"/>
        </a:p>
      </dgm:t>
    </dgm:pt>
    <dgm:pt modelId="{80A0A400-494D-4DF5-BC83-E4C3573D48FB}" type="sibTrans" cxnId="{689BC87B-925E-4D27-900A-FFCFC70430E5}">
      <dgm:prSet/>
      <dgm:spPr/>
      <dgm:t>
        <a:bodyPr/>
        <a:lstStyle/>
        <a:p>
          <a:endParaRPr lang="pt-BR"/>
        </a:p>
      </dgm:t>
    </dgm:pt>
    <dgm:pt modelId="{81EB0075-AE15-430D-9E83-C5BE72BA6409}">
      <dgm:prSet phldrT="[Texto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Montserrat"/>
            </a:rPr>
            <a:t>Aumento das instituições que ofertam cursos na modalidade EaD.</a:t>
          </a:r>
          <a:endParaRPr lang="pt-BR" dirty="0"/>
        </a:p>
      </dgm:t>
    </dgm:pt>
    <dgm:pt modelId="{BB9BA372-87E0-46F2-A5C7-A82850B9AEC5}" type="parTrans" cxnId="{6B86DB1C-CA11-43ED-AFD4-B1D92BFFDE05}">
      <dgm:prSet/>
      <dgm:spPr/>
      <dgm:t>
        <a:bodyPr/>
        <a:lstStyle/>
        <a:p>
          <a:endParaRPr lang="pt-BR"/>
        </a:p>
      </dgm:t>
    </dgm:pt>
    <dgm:pt modelId="{97DF7B46-9EA8-4720-B876-87106A664E6E}" type="sibTrans" cxnId="{6B86DB1C-CA11-43ED-AFD4-B1D92BFFDE05}">
      <dgm:prSet/>
      <dgm:spPr/>
      <dgm:t>
        <a:bodyPr/>
        <a:lstStyle/>
        <a:p>
          <a:endParaRPr lang="pt-BR"/>
        </a:p>
      </dgm:t>
    </dgm:pt>
    <dgm:pt modelId="{36D96AE6-2A9A-4BE9-891C-F204D54C15EE}">
      <dgm:prSet phldrT="[Texto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Montserrat"/>
            </a:rPr>
            <a:t>Ambiente propício à geração e compartilhamento da informação e do conhecimento.</a:t>
          </a:r>
          <a:endParaRPr lang="pt-BR" dirty="0"/>
        </a:p>
      </dgm:t>
    </dgm:pt>
    <dgm:pt modelId="{07216463-2449-4A0C-B795-A4C5C0737E5B}" type="parTrans" cxnId="{FF6CBED4-603A-41C3-8A8F-3A59EF2A7F2B}">
      <dgm:prSet/>
      <dgm:spPr/>
      <dgm:t>
        <a:bodyPr/>
        <a:lstStyle/>
        <a:p>
          <a:endParaRPr lang="pt-BR"/>
        </a:p>
      </dgm:t>
    </dgm:pt>
    <dgm:pt modelId="{52F13B12-BA58-4226-8451-BDAB0F3B043A}" type="sibTrans" cxnId="{FF6CBED4-603A-41C3-8A8F-3A59EF2A7F2B}">
      <dgm:prSet/>
      <dgm:spPr/>
      <dgm:t>
        <a:bodyPr/>
        <a:lstStyle/>
        <a:p>
          <a:endParaRPr lang="pt-BR"/>
        </a:p>
      </dgm:t>
    </dgm:pt>
    <dgm:pt modelId="{DD95DB08-452A-45D4-B6D1-8F4FD349E2F5}">
      <dgm:prSet phldrT="[Texto]" custT="1"/>
      <dgm:spPr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pt-BR" sz="2400" dirty="0" smtClean="0">
              <a:latin typeface="Montserrat"/>
            </a:rPr>
            <a:t>Gestão do Conhecimento</a:t>
          </a:r>
          <a:endParaRPr lang="pt-BR" sz="2400" dirty="0">
            <a:latin typeface="Montserrat"/>
          </a:endParaRPr>
        </a:p>
      </dgm:t>
    </dgm:pt>
    <dgm:pt modelId="{02363450-0BD0-4121-B790-EAFC4D00D8C6}" type="parTrans" cxnId="{D2126B81-092C-4A6A-9B8E-E6023552F689}">
      <dgm:prSet/>
      <dgm:spPr/>
      <dgm:t>
        <a:bodyPr/>
        <a:lstStyle/>
        <a:p>
          <a:endParaRPr lang="pt-BR"/>
        </a:p>
      </dgm:t>
    </dgm:pt>
    <dgm:pt modelId="{5935114D-9FF3-442C-9584-7FF862736C86}" type="sibTrans" cxnId="{D2126B81-092C-4A6A-9B8E-E6023552F689}">
      <dgm:prSet/>
      <dgm:spPr/>
      <dgm:t>
        <a:bodyPr/>
        <a:lstStyle/>
        <a:p>
          <a:endParaRPr lang="pt-BR"/>
        </a:p>
      </dgm:t>
    </dgm:pt>
    <dgm:pt modelId="{72D8E733-D0F1-420D-91DA-F514B7522E3F}">
      <dgm:prSet phldrT="[Texto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Montserrat"/>
            </a:rPr>
            <a:t>Contribuição da GC para melhorias nos processos de compartilhamento de informações e conhecimentos.</a:t>
          </a:r>
          <a:endParaRPr lang="pt-BR" dirty="0"/>
        </a:p>
      </dgm:t>
    </dgm:pt>
    <dgm:pt modelId="{5B2240BB-1DBF-437D-83B2-3670A15FE769}" type="parTrans" cxnId="{C2C1C6CD-E0A0-4E55-A218-F527FD93C350}">
      <dgm:prSet/>
      <dgm:spPr/>
      <dgm:t>
        <a:bodyPr/>
        <a:lstStyle/>
        <a:p>
          <a:endParaRPr lang="pt-BR"/>
        </a:p>
      </dgm:t>
    </dgm:pt>
    <dgm:pt modelId="{D30D6174-A50E-481A-9017-C0A6612505BA}" type="sibTrans" cxnId="{C2C1C6CD-E0A0-4E55-A218-F527FD93C350}">
      <dgm:prSet/>
      <dgm:spPr/>
      <dgm:t>
        <a:bodyPr/>
        <a:lstStyle/>
        <a:p>
          <a:endParaRPr lang="pt-BR"/>
        </a:p>
      </dgm:t>
    </dgm:pt>
    <dgm:pt modelId="{F1F09321-1456-4CDE-9295-DDA6D1538C43}">
      <dgm:prSet phldrT="[Texto]" custT="1"/>
      <dgm:spPr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pt-BR" sz="2000" dirty="0" smtClean="0">
              <a:latin typeface="Montserrat"/>
            </a:rPr>
            <a:t>Tecnologias de Informação e Comunicação</a:t>
          </a:r>
          <a:endParaRPr lang="pt-BR" sz="2000" dirty="0">
            <a:latin typeface="Montserrat"/>
          </a:endParaRPr>
        </a:p>
      </dgm:t>
    </dgm:pt>
    <dgm:pt modelId="{65E64F77-AC43-4054-9B74-57E57DFB60CD}" type="parTrans" cxnId="{F467D069-F742-4755-8132-7D747A54E189}">
      <dgm:prSet/>
      <dgm:spPr/>
      <dgm:t>
        <a:bodyPr/>
        <a:lstStyle/>
        <a:p>
          <a:endParaRPr lang="pt-BR"/>
        </a:p>
      </dgm:t>
    </dgm:pt>
    <dgm:pt modelId="{4E1DF988-B354-485E-B948-2A191E965AF0}" type="sibTrans" cxnId="{F467D069-F742-4755-8132-7D747A54E189}">
      <dgm:prSet/>
      <dgm:spPr/>
      <dgm:t>
        <a:bodyPr/>
        <a:lstStyle/>
        <a:p>
          <a:endParaRPr lang="pt-BR"/>
        </a:p>
      </dgm:t>
    </dgm:pt>
    <dgm:pt modelId="{87AF121D-E0C0-42CD-93E8-6F5B990096F5}">
      <dgm:prSet phldrT="[Texto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Montserrat"/>
            </a:rPr>
            <a:t>Maior acessibilidade ao conhecimento em virtude da quebra de barreiras físicas.</a:t>
          </a:r>
          <a:endParaRPr lang="pt-BR" dirty="0"/>
        </a:p>
      </dgm:t>
    </dgm:pt>
    <dgm:pt modelId="{A1538AC5-0162-4269-A160-11491B9DAE39}" type="parTrans" cxnId="{E55B1F13-2287-441C-AFD1-594AA0154BF6}">
      <dgm:prSet/>
      <dgm:spPr/>
      <dgm:t>
        <a:bodyPr/>
        <a:lstStyle/>
        <a:p>
          <a:endParaRPr lang="pt-BR"/>
        </a:p>
      </dgm:t>
    </dgm:pt>
    <dgm:pt modelId="{1A9D49A6-078A-46B3-8088-B497D07DE320}" type="sibTrans" cxnId="{E55B1F13-2287-441C-AFD1-594AA0154BF6}">
      <dgm:prSet/>
      <dgm:spPr/>
      <dgm:t>
        <a:bodyPr/>
        <a:lstStyle/>
        <a:p>
          <a:endParaRPr lang="pt-BR"/>
        </a:p>
      </dgm:t>
    </dgm:pt>
    <dgm:pt modelId="{19637C19-E32C-405B-A277-D24DEDEBA86B}">
      <dgm:prSet phldrT="[Texto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4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pt-BR" dirty="0" smtClean="0">
              <a:solidFill>
                <a:schemeClr val="tx1">
                  <a:lumMod val="75000"/>
                  <a:lumOff val="25000"/>
                </a:schemeClr>
              </a:solidFill>
              <a:latin typeface="Montserrat"/>
            </a:rPr>
            <a:t>Uso das TIC nos processos de geração, uso, armazenamento e compartilhamento do conhecimento.</a:t>
          </a:r>
          <a:endParaRPr lang="pt-BR" dirty="0"/>
        </a:p>
      </dgm:t>
    </dgm:pt>
    <dgm:pt modelId="{7BD01D99-77DD-4CA6-878D-19968CF67018}" type="parTrans" cxnId="{43A69ED2-6470-48BE-8DE0-B59CE51A6169}">
      <dgm:prSet/>
      <dgm:spPr/>
      <dgm:t>
        <a:bodyPr/>
        <a:lstStyle/>
        <a:p>
          <a:endParaRPr lang="pt-BR"/>
        </a:p>
      </dgm:t>
    </dgm:pt>
    <dgm:pt modelId="{84FDAF03-CDF2-442C-9968-CA6D63C9B678}" type="sibTrans" cxnId="{43A69ED2-6470-48BE-8DE0-B59CE51A6169}">
      <dgm:prSet/>
      <dgm:spPr/>
      <dgm:t>
        <a:bodyPr/>
        <a:lstStyle/>
        <a:p>
          <a:endParaRPr lang="pt-BR"/>
        </a:p>
      </dgm:t>
    </dgm:pt>
    <dgm:pt modelId="{A9D8A5DD-59E1-4727-BA5A-C78F734EF4A7}" type="pres">
      <dgm:prSet presAssocID="{338F928E-7EA2-421F-B2E0-5958DDE11D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3175779-C397-4E46-81A1-FBE934767BE1}" type="pres">
      <dgm:prSet presAssocID="{D21A6D24-61CC-4F65-8A98-6D16B51AD880}" presName="composite" presStyleCnt="0"/>
      <dgm:spPr/>
    </dgm:pt>
    <dgm:pt modelId="{48C747A2-9755-4F05-94D2-EE240E5DD8B1}" type="pres">
      <dgm:prSet presAssocID="{D21A6D24-61CC-4F65-8A98-6D16B51AD8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373E35-3EF5-41F6-B9F0-0D5C3B39EDAD}" type="pres">
      <dgm:prSet presAssocID="{D21A6D24-61CC-4F65-8A98-6D16B51AD8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720C99-FDAA-441E-BDB5-DB07D99C1689}" type="pres">
      <dgm:prSet presAssocID="{80A0A400-494D-4DF5-BC83-E4C3573D48FB}" presName="space" presStyleCnt="0"/>
      <dgm:spPr/>
    </dgm:pt>
    <dgm:pt modelId="{2B258ED4-4A6C-46A0-8C88-471E37884150}" type="pres">
      <dgm:prSet presAssocID="{DD95DB08-452A-45D4-B6D1-8F4FD349E2F5}" presName="composite" presStyleCnt="0"/>
      <dgm:spPr/>
    </dgm:pt>
    <dgm:pt modelId="{1F4899F9-C4CA-4BD1-AD11-9170FBAF2988}" type="pres">
      <dgm:prSet presAssocID="{DD95DB08-452A-45D4-B6D1-8F4FD349E2F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B6171B-3F55-4C50-8632-4D64068AFF04}" type="pres">
      <dgm:prSet presAssocID="{DD95DB08-452A-45D4-B6D1-8F4FD349E2F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CA3FE5-EF3D-4F53-BA93-D17F2A67B81D}" type="pres">
      <dgm:prSet presAssocID="{5935114D-9FF3-442C-9584-7FF862736C86}" presName="space" presStyleCnt="0"/>
      <dgm:spPr/>
    </dgm:pt>
    <dgm:pt modelId="{8253BA49-5BB1-4B48-8286-695223FAF757}" type="pres">
      <dgm:prSet presAssocID="{F1F09321-1456-4CDE-9295-DDA6D1538C43}" presName="composite" presStyleCnt="0"/>
      <dgm:spPr/>
    </dgm:pt>
    <dgm:pt modelId="{21F9CFAD-4792-4F6E-8BFC-43A9C1A12510}" type="pres">
      <dgm:prSet presAssocID="{F1F09321-1456-4CDE-9295-DDA6D1538C4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AF46D2-8999-4E9E-94A4-04499FC427BB}" type="pres">
      <dgm:prSet presAssocID="{F1F09321-1456-4CDE-9295-DDA6D1538C4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1AA30EF-48E0-416C-9391-14C4C72C17FA}" type="presOf" srcId="{19637C19-E32C-405B-A277-D24DEDEBA86B}" destId="{A6AF46D2-8999-4E9E-94A4-04499FC427BB}" srcOrd="0" destOrd="1" presId="urn:microsoft.com/office/officeart/2005/8/layout/hList1"/>
    <dgm:cxn modelId="{6B86DB1C-CA11-43ED-AFD4-B1D92BFFDE05}" srcId="{D21A6D24-61CC-4F65-8A98-6D16B51AD880}" destId="{81EB0075-AE15-430D-9E83-C5BE72BA6409}" srcOrd="0" destOrd="0" parTransId="{BB9BA372-87E0-46F2-A5C7-A82850B9AEC5}" sibTransId="{97DF7B46-9EA8-4720-B876-87106A664E6E}"/>
    <dgm:cxn modelId="{93F3C7AF-F766-4667-AE46-5CBA8BA30BE8}" type="presOf" srcId="{338F928E-7EA2-421F-B2E0-5958DDE11D27}" destId="{A9D8A5DD-59E1-4727-BA5A-C78F734EF4A7}" srcOrd="0" destOrd="0" presId="urn:microsoft.com/office/officeart/2005/8/layout/hList1"/>
    <dgm:cxn modelId="{2391188C-5CD9-4564-85BB-42ECBD9C28D0}" type="presOf" srcId="{36D96AE6-2A9A-4BE9-891C-F204D54C15EE}" destId="{65373E35-3EF5-41F6-B9F0-0D5C3B39EDAD}" srcOrd="0" destOrd="1" presId="urn:microsoft.com/office/officeart/2005/8/layout/hList1"/>
    <dgm:cxn modelId="{AA95D8AE-B1E6-4338-9663-3634528CB88F}" type="presOf" srcId="{81EB0075-AE15-430D-9E83-C5BE72BA6409}" destId="{65373E35-3EF5-41F6-B9F0-0D5C3B39EDAD}" srcOrd="0" destOrd="0" presId="urn:microsoft.com/office/officeart/2005/8/layout/hList1"/>
    <dgm:cxn modelId="{43C1004C-7A60-4CF7-8893-559C45A7B1C7}" type="presOf" srcId="{F1F09321-1456-4CDE-9295-DDA6D1538C43}" destId="{21F9CFAD-4792-4F6E-8BFC-43A9C1A12510}" srcOrd="0" destOrd="0" presId="urn:microsoft.com/office/officeart/2005/8/layout/hList1"/>
    <dgm:cxn modelId="{79123E80-7F25-4C18-8AC1-14938C2F38F5}" type="presOf" srcId="{72D8E733-D0F1-420D-91DA-F514B7522E3F}" destId="{3BB6171B-3F55-4C50-8632-4D64068AFF04}" srcOrd="0" destOrd="0" presId="urn:microsoft.com/office/officeart/2005/8/layout/hList1"/>
    <dgm:cxn modelId="{9BCFD271-D9C8-4DFA-B5CB-89D2CE03FA87}" type="presOf" srcId="{D21A6D24-61CC-4F65-8A98-6D16B51AD880}" destId="{48C747A2-9755-4F05-94D2-EE240E5DD8B1}" srcOrd="0" destOrd="0" presId="urn:microsoft.com/office/officeart/2005/8/layout/hList1"/>
    <dgm:cxn modelId="{113F90E6-AD65-4FFF-9150-68767CC0B804}" type="presOf" srcId="{87AF121D-E0C0-42CD-93E8-6F5B990096F5}" destId="{A6AF46D2-8999-4E9E-94A4-04499FC427BB}" srcOrd="0" destOrd="0" presId="urn:microsoft.com/office/officeart/2005/8/layout/hList1"/>
    <dgm:cxn modelId="{C2C1C6CD-E0A0-4E55-A218-F527FD93C350}" srcId="{DD95DB08-452A-45D4-B6D1-8F4FD349E2F5}" destId="{72D8E733-D0F1-420D-91DA-F514B7522E3F}" srcOrd="0" destOrd="0" parTransId="{5B2240BB-1DBF-437D-83B2-3670A15FE769}" sibTransId="{D30D6174-A50E-481A-9017-C0A6612505BA}"/>
    <dgm:cxn modelId="{43A69ED2-6470-48BE-8DE0-B59CE51A6169}" srcId="{F1F09321-1456-4CDE-9295-DDA6D1538C43}" destId="{19637C19-E32C-405B-A277-D24DEDEBA86B}" srcOrd="1" destOrd="0" parTransId="{7BD01D99-77DD-4CA6-878D-19968CF67018}" sibTransId="{84FDAF03-CDF2-442C-9968-CA6D63C9B678}"/>
    <dgm:cxn modelId="{689BC87B-925E-4D27-900A-FFCFC70430E5}" srcId="{338F928E-7EA2-421F-B2E0-5958DDE11D27}" destId="{D21A6D24-61CC-4F65-8A98-6D16B51AD880}" srcOrd="0" destOrd="0" parTransId="{7A517DDC-7D7B-4BE1-823A-BF013E21BE24}" sibTransId="{80A0A400-494D-4DF5-BC83-E4C3573D48FB}"/>
    <dgm:cxn modelId="{D2126B81-092C-4A6A-9B8E-E6023552F689}" srcId="{338F928E-7EA2-421F-B2E0-5958DDE11D27}" destId="{DD95DB08-452A-45D4-B6D1-8F4FD349E2F5}" srcOrd="1" destOrd="0" parTransId="{02363450-0BD0-4121-B790-EAFC4D00D8C6}" sibTransId="{5935114D-9FF3-442C-9584-7FF862736C86}"/>
    <dgm:cxn modelId="{FF6CBED4-603A-41C3-8A8F-3A59EF2A7F2B}" srcId="{D21A6D24-61CC-4F65-8A98-6D16B51AD880}" destId="{36D96AE6-2A9A-4BE9-891C-F204D54C15EE}" srcOrd="1" destOrd="0" parTransId="{07216463-2449-4A0C-B795-A4C5C0737E5B}" sibTransId="{52F13B12-BA58-4226-8451-BDAB0F3B043A}"/>
    <dgm:cxn modelId="{BB9502CE-468B-4A92-8AB9-3F829EA75877}" type="presOf" srcId="{DD95DB08-452A-45D4-B6D1-8F4FD349E2F5}" destId="{1F4899F9-C4CA-4BD1-AD11-9170FBAF2988}" srcOrd="0" destOrd="0" presId="urn:microsoft.com/office/officeart/2005/8/layout/hList1"/>
    <dgm:cxn modelId="{E55B1F13-2287-441C-AFD1-594AA0154BF6}" srcId="{F1F09321-1456-4CDE-9295-DDA6D1538C43}" destId="{87AF121D-E0C0-42CD-93E8-6F5B990096F5}" srcOrd="0" destOrd="0" parTransId="{A1538AC5-0162-4269-A160-11491B9DAE39}" sibTransId="{1A9D49A6-078A-46B3-8088-B497D07DE320}"/>
    <dgm:cxn modelId="{F467D069-F742-4755-8132-7D747A54E189}" srcId="{338F928E-7EA2-421F-B2E0-5958DDE11D27}" destId="{F1F09321-1456-4CDE-9295-DDA6D1538C43}" srcOrd="2" destOrd="0" parTransId="{65E64F77-AC43-4054-9B74-57E57DFB60CD}" sibTransId="{4E1DF988-B354-485E-B948-2A191E965AF0}"/>
    <dgm:cxn modelId="{6CA8BD8A-AA6B-4D31-9F3A-4309601C56AE}" type="presParOf" srcId="{A9D8A5DD-59E1-4727-BA5A-C78F734EF4A7}" destId="{F3175779-C397-4E46-81A1-FBE934767BE1}" srcOrd="0" destOrd="0" presId="urn:microsoft.com/office/officeart/2005/8/layout/hList1"/>
    <dgm:cxn modelId="{5D2A1117-B37B-4D3C-A486-9947CA4888C9}" type="presParOf" srcId="{F3175779-C397-4E46-81A1-FBE934767BE1}" destId="{48C747A2-9755-4F05-94D2-EE240E5DD8B1}" srcOrd="0" destOrd="0" presId="urn:microsoft.com/office/officeart/2005/8/layout/hList1"/>
    <dgm:cxn modelId="{45C9AEF4-8433-44D7-80DA-9D7FE7D63F64}" type="presParOf" srcId="{F3175779-C397-4E46-81A1-FBE934767BE1}" destId="{65373E35-3EF5-41F6-B9F0-0D5C3B39EDAD}" srcOrd="1" destOrd="0" presId="urn:microsoft.com/office/officeart/2005/8/layout/hList1"/>
    <dgm:cxn modelId="{A44B9E53-8374-4DEF-81E5-0DDCCE5CE305}" type="presParOf" srcId="{A9D8A5DD-59E1-4727-BA5A-C78F734EF4A7}" destId="{60720C99-FDAA-441E-BDB5-DB07D99C1689}" srcOrd="1" destOrd="0" presId="urn:microsoft.com/office/officeart/2005/8/layout/hList1"/>
    <dgm:cxn modelId="{24D69E3C-0E57-4436-8C5E-A95CC3DA6CE3}" type="presParOf" srcId="{A9D8A5DD-59E1-4727-BA5A-C78F734EF4A7}" destId="{2B258ED4-4A6C-46A0-8C88-471E37884150}" srcOrd="2" destOrd="0" presId="urn:microsoft.com/office/officeart/2005/8/layout/hList1"/>
    <dgm:cxn modelId="{52340D59-CEFD-445A-990A-E0BB90F13015}" type="presParOf" srcId="{2B258ED4-4A6C-46A0-8C88-471E37884150}" destId="{1F4899F9-C4CA-4BD1-AD11-9170FBAF2988}" srcOrd="0" destOrd="0" presId="urn:microsoft.com/office/officeart/2005/8/layout/hList1"/>
    <dgm:cxn modelId="{AFA77862-86AB-4ED0-BEA0-53D61DA9FACD}" type="presParOf" srcId="{2B258ED4-4A6C-46A0-8C88-471E37884150}" destId="{3BB6171B-3F55-4C50-8632-4D64068AFF04}" srcOrd="1" destOrd="0" presId="urn:microsoft.com/office/officeart/2005/8/layout/hList1"/>
    <dgm:cxn modelId="{6C7A7EF1-DB3E-449C-BCEC-DD264D3266D6}" type="presParOf" srcId="{A9D8A5DD-59E1-4727-BA5A-C78F734EF4A7}" destId="{EBCA3FE5-EF3D-4F53-BA93-D17F2A67B81D}" srcOrd="3" destOrd="0" presId="urn:microsoft.com/office/officeart/2005/8/layout/hList1"/>
    <dgm:cxn modelId="{563D8077-73A2-420F-81DA-FB301AEF6EBA}" type="presParOf" srcId="{A9D8A5DD-59E1-4727-BA5A-C78F734EF4A7}" destId="{8253BA49-5BB1-4B48-8286-695223FAF757}" srcOrd="4" destOrd="0" presId="urn:microsoft.com/office/officeart/2005/8/layout/hList1"/>
    <dgm:cxn modelId="{B7D78CA6-98F4-4649-B80E-42A9D2AB60AD}" type="presParOf" srcId="{8253BA49-5BB1-4B48-8286-695223FAF757}" destId="{21F9CFAD-4792-4F6E-8BFC-43A9C1A12510}" srcOrd="0" destOrd="0" presId="urn:microsoft.com/office/officeart/2005/8/layout/hList1"/>
    <dgm:cxn modelId="{41C3139C-4D56-4092-A3D4-05D1C25A31FB}" type="presParOf" srcId="{8253BA49-5BB1-4B48-8286-695223FAF757}" destId="{A6AF46D2-8999-4E9E-94A4-04499FC427BB}" srcOrd="1" destOrd="0" presId="urn:microsoft.com/office/officeart/2005/8/layout/h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747A2-9755-4F05-94D2-EE240E5DD8B1}">
      <dsp:nvSpPr>
        <dsp:cNvPr id="0" name=""/>
        <dsp:cNvSpPr/>
      </dsp:nvSpPr>
      <dsp:spPr>
        <a:xfrm>
          <a:off x="2486" y="683128"/>
          <a:ext cx="2424783" cy="953401"/>
        </a:xfrm>
        <a:prstGeom prst="rect">
          <a:avLst/>
        </a:prstGeom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Montserrat"/>
            </a:rPr>
            <a:t>Educação a Distância</a:t>
          </a:r>
          <a:endParaRPr lang="pt-BR" sz="2400" kern="1200" dirty="0">
            <a:latin typeface="Montserrat"/>
          </a:endParaRPr>
        </a:p>
      </dsp:txBody>
      <dsp:txXfrm>
        <a:off x="2486" y="683128"/>
        <a:ext cx="2424783" cy="953401"/>
      </dsp:txXfrm>
    </dsp:sp>
    <dsp:sp modelId="{65373E35-3EF5-41F6-B9F0-0D5C3B39EDAD}">
      <dsp:nvSpPr>
        <dsp:cNvPr id="0" name=""/>
        <dsp:cNvSpPr/>
      </dsp:nvSpPr>
      <dsp:spPr>
        <a:xfrm>
          <a:off x="2486" y="1636529"/>
          <a:ext cx="2424783" cy="334117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4">
              <a:lumMod val="20000"/>
              <a:lumOff val="8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Montserrat"/>
            </a:rPr>
            <a:t>Aumento das instituições que ofertam cursos na modalidade EaD.</a:t>
          </a:r>
          <a:endParaRPr lang="pt-B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Montserrat"/>
            </a:rPr>
            <a:t>Ambiente propício à geração e compartilhamento da informação e do conhecimento.</a:t>
          </a:r>
          <a:endParaRPr lang="pt-BR" sz="1900" kern="1200" dirty="0"/>
        </a:p>
      </dsp:txBody>
      <dsp:txXfrm>
        <a:off x="2486" y="1636529"/>
        <a:ext cx="2424783" cy="3341179"/>
      </dsp:txXfrm>
    </dsp:sp>
    <dsp:sp modelId="{1F4899F9-C4CA-4BD1-AD11-9170FBAF2988}">
      <dsp:nvSpPr>
        <dsp:cNvPr id="0" name=""/>
        <dsp:cNvSpPr/>
      </dsp:nvSpPr>
      <dsp:spPr>
        <a:xfrm>
          <a:off x="2766739" y="683128"/>
          <a:ext cx="2424783" cy="953401"/>
        </a:xfrm>
        <a:prstGeom prst="rect">
          <a:avLst/>
        </a:prstGeom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Montserrat"/>
            </a:rPr>
            <a:t>Gestão do Conhecimento</a:t>
          </a:r>
          <a:endParaRPr lang="pt-BR" sz="2400" kern="1200" dirty="0">
            <a:latin typeface="Montserrat"/>
          </a:endParaRPr>
        </a:p>
      </dsp:txBody>
      <dsp:txXfrm>
        <a:off x="2766739" y="683128"/>
        <a:ext cx="2424783" cy="953401"/>
      </dsp:txXfrm>
    </dsp:sp>
    <dsp:sp modelId="{3BB6171B-3F55-4C50-8632-4D64068AFF04}">
      <dsp:nvSpPr>
        <dsp:cNvPr id="0" name=""/>
        <dsp:cNvSpPr/>
      </dsp:nvSpPr>
      <dsp:spPr>
        <a:xfrm>
          <a:off x="2766739" y="1636529"/>
          <a:ext cx="2424783" cy="334117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4">
              <a:lumMod val="20000"/>
              <a:lumOff val="8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Montserrat"/>
            </a:rPr>
            <a:t>Contribuição da GC para melhorias nos processos de compartilhamento de informações e conhecimentos.</a:t>
          </a:r>
          <a:endParaRPr lang="pt-BR" sz="1900" kern="1200" dirty="0"/>
        </a:p>
      </dsp:txBody>
      <dsp:txXfrm>
        <a:off x="2766739" y="1636529"/>
        <a:ext cx="2424783" cy="3341179"/>
      </dsp:txXfrm>
    </dsp:sp>
    <dsp:sp modelId="{21F9CFAD-4792-4F6E-8BFC-43A9C1A12510}">
      <dsp:nvSpPr>
        <dsp:cNvPr id="0" name=""/>
        <dsp:cNvSpPr/>
      </dsp:nvSpPr>
      <dsp:spPr>
        <a:xfrm>
          <a:off x="5530992" y="683128"/>
          <a:ext cx="2424783" cy="953401"/>
        </a:xfrm>
        <a:prstGeom prst="rect">
          <a:avLst/>
        </a:prstGeom>
        <a:gradFill flip="none" rotWithShape="0">
          <a:gsLst>
            <a:gs pos="0">
              <a:schemeClr val="accent4">
                <a:lumMod val="75000"/>
                <a:shade val="30000"/>
                <a:satMod val="115000"/>
              </a:schemeClr>
            </a:gs>
            <a:gs pos="50000">
              <a:schemeClr val="accent4">
                <a:lumMod val="75000"/>
                <a:shade val="67500"/>
                <a:satMod val="115000"/>
              </a:schemeClr>
            </a:gs>
            <a:gs pos="100000">
              <a:schemeClr val="accent4">
                <a:lumMod val="7500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Montserrat"/>
            </a:rPr>
            <a:t>Tecnologias de Informação e Comunicação</a:t>
          </a:r>
          <a:endParaRPr lang="pt-BR" sz="2000" kern="1200" dirty="0">
            <a:latin typeface="Montserrat"/>
          </a:endParaRPr>
        </a:p>
      </dsp:txBody>
      <dsp:txXfrm>
        <a:off x="5530992" y="683128"/>
        <a:ext cx="2424783" cy="953401"/>
      </dsp:txXfrm>
    </dsp:sp>
    <dsp:sp modelId="{A6AF46D2-8999-4E9E-94A4-04499FC427BB}">
      <dsp:nvSpPr>
        <dsp:cNvPr id="0" name=""/>
        <dsp:cNvSpPr/>
      </dsp:nvSpPr>
      <dsp:spPr>
        <a:xfrm>
          <a:off x="5530992" y="1636529"/>
          <a:ext cx="2424783" cy="3341179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4">
              <a:lumMod val="20000"/>
              <a:lumOff val="8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Montserrat"/>
            </a:rPr>
            <a:t>Maior acessibilidade ao conhecimento em virtude da quebra de barreiras físicas.</a:t>
          </a:r>
          <a:endParaRPr lang="pt-B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9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Montserrat"/>
            </a:rPr>
            <a:t>Uso das TIC nos processos de geração, uso, armazenamento e compartilhamento do conhecimento.</a:t>
          </a:r>
          <a:endParaRPr lang="pt-BR" sz="1900" kern="1200" dirty="0"/>
        </a:p>
      </dsp:txBody>
      <dsp:txXfrm>
        <a:off x="5530992" y="1636529"/>
        <a:ext cx="2424783" cy="3341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336CA0A-8440-4CE4-B9AC-DBC9EF91B9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F0FB6A3-6E68-4D7E-938A-A53AC50A78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4676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172400" y="6381328"/>
            <a:ext cx="913273" cy="44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8" Type="http://schemas.openxmlformats.org/officeDocument/2006/relationships/image" Target="../media/image36.svg"/><Relationship Id="rId7" Type="http://schemas.openxmlformats.org/officeDocument/2006/relationships/image" Target="../media/image10.png"/><Relationship Id="rId12" Type="http://schemas.openxmlformats.org/officeDocument/2006/relationships/image" Target="../media/image30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svg"/><Relationship Id="rId11" Type="http://schemas.openxmlformats.org/officeDocument/2006/relationships/image" Target="../media/image11.png"/><Relationship Id="rId5" Type="http://schemas.openxmlformats.org/officeDocument/2006/relationships/image" Target="../media/image9.png"/><Relationship Id="rId15" Type="http://schemas.openxmlformats.org/officeDocument/2006/relationships/image" Target="../media/image13.png"/><Relationship Id="rId10" Type="http://schemas.openxmlformats.org/officeDocument/2006/relationships/image" Target="../media/image32.svg"/><Relationship Id="rId4" Type="http://schemas.openxmlformats.org/officeDocument/2006/relationships/image" Target="../media/image26.svg"/><Relationship Id="rId14" Type="http://schemas.openxmlformats.org/officeDocument/2006/relationships/image" Target="../media/image34.sv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2132856"/>
            <a:ext cx="727280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CONCEPÇÕES E PRÁTICAS DE GESTÃO DO CONHECIMENTO NA EDUCAÇÃO A DISTÂNCIA</a:t>
            </a:r>
          </a:p>
          <a:p>
            <a:pPr algn="ctr"/>
            <a:endParaRPr lang="pt-BR" sz="3200" b="1" dirty="0">
              <a:latin typeface="Montserrat"/>
            </a:endParaRPr>
          </a:p>
          <a:p>
            <a:endParaRPr lang="pt-BR" dirty="0">
              <a:latin typeface="Montserrat"/>
            </a:endParaRPr>
          </a:p>
          <a:p>
            <a:pPr algn="r"/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Dalila Gimenes da Cruz</a:t>
            </a:r>
          </a:p>
          <a:p>
            <a:pPr algn="r"/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Universidade Pitágoras Unopar</a:t>
            </a:r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021" y="1556792"/>
            <a:ext cx="3553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Temas abordados:</a:t>
            </a:r>
            <a:endParaRPr lang="pt-BR" sz="3200" dirty="0">
              <a:solidFill>
                <a:schemeClr val="accent2">
                  <a:lumMod val="75000"/>
                </a:schemeClr>
              </a:solidFill>
              <a:latin typeface="Montserra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99592" y="2348880"/>
            <a:ext cx="773961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Compartilhamento de informações e conhecimentos.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Ideias, sugestões e conhecimento.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Incentivo para produção de conhecimento.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Valores.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Incentivo ao aprendizado contínuo.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Benefícios da GC para a EaD.</a:t>
            </a:r>
          </a:p>
          <a:p>
            <a:pPr marL="342900" indent="-342900">
              <a:spcBef>
                <a:spcPts val="600"/>
              </a:spcBef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Práticas de GC.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490134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772816"/>
            <a:ext cx="770485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pt-BR" sz="3200" dirty="0" smtClean="0">
                <a:solidFill>
                  <a:schemeClr val="accent4">
                    <a:lumMod val="75000"/>
                  </a:schemeClr>
                </a:solidFill>
                <a:latin typeface="Montserrat"/>
              </a:rPr>
              <a:t>Compartilhamento</a:t>
            </a:r>
          </a:p>
          <a:p>
            <a:pPr>
              <a:spcBef>
                <a:spcPts val="600"/>
              </a:spcBef>
            </a:pPr>
            <a:endParaRPr lang="pt-BR" sz="1000" dirty="0" smtClean="0">
              <a:solidFill>
                <a:schemeClr val="accent4">
                  <a:lumMod val="75000"/>
                </a:schemeClr>
              </a:solidFill>
              <a:latin typeface="Montserrat"/>
            </a:endParaRPr>
          </a:p>
          <a:p>
            <a:pPr marL="417150" lvl="0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Realizado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formalmente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por </a:t>
            </a:r>
            <a:r>
              <a:rPr lang="pt-BR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email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e/ou por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reuniões periódicas</a:t>
            </a:r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:</a:t>
            </a:r>
          </a:p>
          <a:p>
            <a:pPr marL="417150" lvl="0" indent="-342900"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pt-BR" sz="1000" b="1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760050" lvl="2" indent="-2880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Informações e conhecimentos são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registrados por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meio de atas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.</a:t>
            </a:r>
          </a:p>
          <a:p>
            <a:pPr marL="760050" lvl="2" indent="-2880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Momentos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indispensáveis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para alinhamento dos trabalhos.</a:t>
            </a:r>
          </a:p>
          <a:p>
            <a:pPr marL="760050" lvl="2" indent="-2880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Momentos oportunos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para o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compartilhamento de boas práticas</a:t>
            </a:r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.</a:t>
            </a:r>
            <a:endParaRPr lang="pt-BR" sz="24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775173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1844824"/>
            <a:ext cx="770485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3200" dirty="0" smtClean="0">
                <a:solidFill>
                  <a:schemeClr val="accent4">
                    <a:lumMod val="75000"/>
                  </a:schemeClr>
                </a:solidFill>
                <a:latin typeface="Montserrat"/>
              </a:rPr>
              <a:t>Compartilhamento</a:t>
            </a:r>
          </a:p>
          <a:p>
            <a:endParaRPr lang="pt-BR" sz="1000" dirty="0" smtClean="0">
              <a:solidFill>
                <a:schemeClr val="accent4">
                  <a:lumMod val="75000"/>
                </a:schemeClr>
              </a:solidFill>
              <a:latin typeface="Montserrat"/>
            </a:endParaRPr>
          </a:p>
          <a:p>
            <a:pPr marL="417150" lvl="0" indent="-3429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De maneira mais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informal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, o compartilhamento acontece através do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contato diário e da convivência.</a:t>
            </a:r>
          </a:p>
          <a:p>
            <a:pPr marL="760050" lvl="2" indent="-2880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Boas práticas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que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agregaram resultados positivos.</a:t>
            </a:r>
          </a:p>
          <a:p>
            <a:pPr marL="760050" lvl="2" indent="-2880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Práticas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que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não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deram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resultado.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760050" lvl="2" indent="-2880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O </a:t>
            </a:r>
            <a:r>
              <a:rPr lang="pt-BR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layout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favorece a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interação.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406153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extLst>
              <a:ext uri="{FF2B5EF4-FFF2-40B4-BE49-F238E27FC236}">
                <a16:creationId xmlns:a16="http://schemas.microsoft.com/office/drawing/2014/main" id="{F58982F1-9C39-410F-91B1-8CC93BA39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98" y="1402279"/>
            <a:ext cx="741682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pt-BR" sz="3000" dirty="0">
                <a:solidFill>
                  <a:schemeClr val="accent4">
                    <a:lumMod val="75000"/>
                  </a:schemeClr>
                </a:solidFill>
                <a:latin typeface="Montserrat"/>
                <a:ea typeface="Montserrat"/>
                <a:cs typeface="Montserrat"/>
              </a:rPr>
              <a:t>Ideias, sugestões e conhecimento</a:t>
            </a:r>
          </a:p>
        </p:txBody>
      </p:sp>
      <p:sp>
        <p:nvSpPr>
          <p:cNvPr id="3" name="TextBox 9">
            <a:extLst>
              <a:ext uri="{FF2B5EF4-FFF2-40B4-BE49-F238E27FC236}">
                <a16:creationId xmlns:a16="http://schemas.microsoft.com/office/drawing/2014/main" id="{E46807E6-EAB0-4190-B302-83EE63109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1933575"/>
            <a:ext cx="8114982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marL="342900" lvl="0" indent="-3429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Ideias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que podem ser aplicadas na prática são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sempre compartilhadas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.</a:t>
            </a:r>
          </a:p>
          <a:p>
            <a:pPr marL="342900" lvl="0" indent="-3429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Faz parte da rotina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socializar as ideias 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para que todos possam aproveitá-las.</a:t>
            </a:r>
            <a:endParaRPr lang="pt-BR" sz="2200" b="1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342900" indent="-3429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Gestão participativa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.</a:t>
            </a:r>
          </a:p>
          <a:p>
            <a:pPr marL="342900" indent="-3429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Voz ativa 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para trazer sugestões, experiências e conhecimentos adquiridos.</a:t>
            </a:r>
          </a:p>
          <a:p>
            <a:pPr marL="342900" indent="-3429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Boa recepção 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por parte da gestão é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incentivo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para a prática do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compartilhamento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.</a:t>
            </a:r>
          </a:p>
          <a:p>
            <a:pPr marL="342900" indent="-3429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Busca de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soluções em conjunto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.</a:t>
            </a:r>
          </a:p>
          <a:p>
            <a:pPr marL="342900" indent="-3429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Vínculo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gestor-professor</a:t>
            </a: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.</a:t>
            </a: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1028700"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96421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extLst>
              <a:ext uri="{FF2B5EF4-FFF2-40B4-BE49-F238E27FC236}">
                <a16:creationId xmlns:a16="http://schemas.microsoft.com/office/drawing/2014/main" id="{F79B5FC4-3F9D-461A-8C27-66D87C2BA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412776"/>
            <a:ext cx="86093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pt-BR" sz="3200" dirty="0">
                <a:solidFill>
                  <a:schemeClr val="accent4">
                    <a:lumMod val="50000"/>
                  </a:schemeClr>
                </a:solidFill>
                <a:latin typeface="Montserrat"/>
                <a:ea typeface="Montserrat"/>
                <a:cs typeface="Montserrat"/>
              </a:rPr>
              <a:t>Incentivo para produção do conhecimento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B604252-A264-400A-AEE1-CEDA406868C8}"/>
              </a:ext>
            </a:extLst>
          </p:cNvPr>
          <p:cNvSpPr/>
          <p:nvPr/>
        </p:nvSpPr>
        <p:spPr>
          <a:xfrm>
            <a:off x="395536" y="2769315"/>
            <a:ext cx="810699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400" lvl="1" indent="-2844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criação e o compartilhamento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fazem parte da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cultura da equipe.</a:t>
            </a:r>
          </a:p>
          <a:p>
            <a:pPr marL="284400" lvl="1" indent="-2844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Professores mais novos esclarecerem suas dúvidas com professores mais experientes.</a:t>
            </a:r>
          </a:p>
          <a:p>
            <a:pPr marL="284400" lvl="1" indent="-2844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Trabalho contínuo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para fortalecimento da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cultura de compartilhamento.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</p:txBody>
      </p:sp>
      <p:sp>
        <p:nvSpPr>
          <p:cNvPr id="4" name="Retângulo: Cantos Arredondados 4">
            <a:extLst>
              <a:ext uri="{FF2B5EF4-FFF2-40B4-BE49-F238E27FC236}">
                <a16:creationId xmlns:a16="http://schemas.microsoft.com/office/drawing/2014/main" id="{A93AB8DE-8691-4732-873B-ECE179F66A5C}"/>
              </a:ext>
            </a:extLst>
          </p:cNvPr>
          <p:cNvSpPr/>
          <p:nvPr/>
        </p:nvSpPr>
        <p:spPr>
          <a:xfrm>
            <a:off x="539552" y="4313360"/>
            <a:ext cx="3447927" cy="44205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217">
              <a:defRPr/>
            </a:pPr>
            <a:r>
              <a:rPr lang="en-US" sz="2400" b="1" spc="30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Material Didático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2F86F87-C7D7-402A-865E-93D94E238E86}"/>
              </a:ext>
            </a:extLst>
          </p:cNvPr>
          <p:cNvSpPr/>
          <p:nvPr/>
        </p:nvSpPr>
        <p:spPr>
          <a:xfrm>
            <a:off x="395536" y="4965340"/>
            <a:ext cx="78041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400" lvl="0" indent="-2844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geração do conhecimento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se dá especialmente no desenvolvimento dos materiais didáticos.</a:t>
            </a:r>
          </a:p>
          <a:p>
            <a:pPr marL="284400" indent="-2844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Estímulo para a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troca de materiais entre si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.</a:t>
            </a:r>
          </a:p>
          <a:p>
            <a:pPr marL="284400" indent="-2844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Liberdade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para propor melhorias nos materiais e contar com a </a:t>
            </a: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colaboração dos colegas 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para compartilhar experiências.</a:t>
            </a:r>
          </a:p>
        </p:txBody>
      </p:sp>
      <p:sp>
        <p:nvSpPr>
          <p:cNvPr id="6" name="Retângulo: Cantos Arredondados 4">
            <a:extLst>
              <a:ext uri="{FF2B5EF4-FFF2-40B4-BE49-F238E27FC236}">
                <a16:creationId xmlns:a16="http://schemas.microsoft.com/office/drawing/2014/main" id="{A93AB8DE-8691-4732-873B-ECE179F66A5C}"/>
              </a:ext>
            </a:extLst>
          </p:cNvPr>
          <p:cNvSpPr/>
          <p:nvPr/>
        </p:nvSpPr>
        <p:spPr>
          <a:xfrm>
            <a:off x="539552" y="2098898"/>
            <a:ext cx="4649056" cy="480589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217">
              <a:defRPr/>
            </a:pPr>
            <a:r>
              <a:rPr lang="en-US" sz="2400" b="1" spc="300" dirty="0" smtClean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Cultura Organizacional</a:t>
            </a:r>
            <a:endParaRPr lang="en-US" sz="2400" b="1" spc="300" dirty="0">
              <a:solidFill>
                <a:schemeClr val="bg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901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8">
            <a:extLst>
              <a:ext uri="{FF2B5EF4-FFF2-40B4-BE49-F238E27FC236}">
                <a16:creationId xmlns:a16="http://schemas.microsoft.com/office/drawing/2014/main" id="{3D0B4E33-2461-47FC-8642-82D651D66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22732"/>
            <a:ext cx="4724457" cy="3165387"/>
          </a:xfrm>
          <a:prstGeom prst="rect">
            <a:avLst/>
          </a:prstGeom>
        </p:spPr>
      </p:pic>
      <p:pic>
        <p:nvPicPr>
          <p:cNvPr id="3" name="Picture Placeholder 4">
            <a:extLst>
              <a:ext uri="{FF2B5EF4-FFF2-40B4-BE49-F238E27FC236}">
                <a16:creationId xmlns:a16="http://schemas.microsoft.com/office/drawing/2014/main" id="{2E1DDA13-511B-4A0B-8015-2F29B3CE8D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008" y="3384577"/>
            <a:ext cx="4426992" cy="295132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A673A2B8-635C-47EA-B195-D8AA34EA4339}"/>
              </a:ext>
            </a:extLst>
          </p:cNvPr>
          <p:cNvSpPr/>
          <p:nvPr/>
        </p:nvSpPr>
        <p:spPr>
          <a:xfrm>
            <a:off x="4759658" y="1384159"/>
            <a:ext cx="44195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accent1">
                  <a:lumMod val="50000"/>
                </a:schemeClr>
              </a:buClr>
            </a:pPr>
            <a:r>
              <a:rPr lang="pt-BR" sz="1500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É consenso entre os gestores que o incentivo para criar, disseminar e compartilhar conhecimentos se dá justamente através da “</a:t>
            </a:r>
            <a:r>
              <a:rPr lang="pt-BR" sz="1500" b="1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liberdade </a:t>
            </a:r>
            <a:r>
              <a:rPr lang="pt-BR" sz="1500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dada aos </a:t>
            </a:r>
            <a:r>
              <a:rPr lang="pt-BR" sz="1500" b="1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profissionais </a:t>
            </a:r>
            <a:r>
              <a:rPr lang="pt-BR" sz="1500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para </a:t>
            </a:r>
            <a:r>
              <a:rPr lang="pt-BR" sz="1500" b="1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expressarem suas ideias e experiências</a:t>
            </a:r>
            <a:r>
              <a:rPr lang="pt-BR" sz="1500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, possibilitando que as </a:t>
            </a:r>
            <a:r>
              <a:rPr lang="pt-BR" sz="1500" b="1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boas práticas </a:t>
            </a:r>
            <a:r>
              <a:rPr lang="pt-BR" sz="1500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possam ser </a:t>
            </a:r>
            <a:r>
              <a:rPr lang="pt-BR" sz="1500" b="1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compartilhadas pela equipe </a:t>
            </a:r>
            <a:r>
              <a:rPr lang="pt-BR" sz="1500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como um todo, trazendo </a:t>
            </a:r>
            <a:r>
              <a:rPr lang="pt-BR" sz="1500" b="1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bons resultados</a:t>
            </a:r>
            <a:r>
              <a:rPr lang="pt-BR" sz="1500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”.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FF1B88B-F183-477B-8A53-9E028BBEAFA0}"/>
              </a:ext>
            </a:extLst>
          </p:cNvPr>
          <p:cNvSpPr/>
          <p:nvPr/>
        </p:nvSpPr>
        <p:spPr>
          <a:xfrm>
            <a:off x="154853" y="4537173"/>
            <a:ext cx="44195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accent1">
                  <a:lumMod val="50000"/>
                </a:schemeClr>
              </a:buClr>
            </a:pPr>
            <a:r>
              <a:rPr lang="pt-BR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“A partir do </a:t>
            </a:r>
            <a:r>
              <a:rPr lang="pt-BR" b="1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compartilhamento de materiais </a:t>
            </a:r>
            <a:r>
              <a:rPr lang="pt-BR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e da </a:t>
            </a:r>
            <a:r>
              <a:rPr lang="pt-BR" b="1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liberdade</a:t>
            </a:r>
            <a:r>
              <a:rPr lang="pt-BR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 concedida ao professor para fazer os ajustes que ele considerar necessários, é possível que haja um </a:t>
            </a:r>
            <a:r>
              <a:rPr lang="pt-BR" b="1" i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enriquecimento do conteúdo a ser trabalhado”</a:t>
            </a:r>
            <a:r>
              <a:rPr lang="pt-BR" b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7621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extLst>
              <a:ext uri="{FF2B5EF4-FFF2-40B4-BE49-F238E27FC236}">
                <a16:creationId xmlns:a16="http://schemas.microsoft.com/office/drawing/2014/main" id="{1AF1AABD-DD22-490C-B0A5-9A79B55E2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1700808"/>
            <a:ext cx="4545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v"/>
            </a:pPr>
            <a:r>
              <a:rPr lang="en-US" altLang="pt-BR" sz="3200" b="1" dirty="0">
                <a:solidFill>
                  <a:schemeClr val="accent4">
                    <a:lumMod val="75000"/>
                  </a:schemeClr>
                </a:solidFill>
                <a:latin typeface="Montserrat"/>
                <a:ea typeface="Montserrat"/>
                <a:cs typeface="Montserrat"/>
              </a:rPr>
              <a:t>Valores</a:t>
            </a:r>
          </a:p>
        </p:txBody>
      </p:sp>
      <p:sp>
        <p:nvSpPr>
          <p:cNvPr id="3" name="TextBox 9">
            <a:extLst>
              <a:ext uri="{FF2B5EF4-FFF2-40B4-BE49-F238E27FC236}">
                <a16:creationId xmlns:a16="http://schemas.microsoft.com/office/drawing/2014/main" id="{8A7DD4D6-7864-404C-A521-964868061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2636912"/>
            <a:ext cx="7776864" cy="32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marL="342900" lvl="0" indent="-342900"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Identificam a presença da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confiança, franqueza e colaboração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e atribuem esses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valores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a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solidez das equipes de trabalho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.</a:t>
            </a:r>
          </a:p>
          <a:p>
            <a:pPr marL="342900" lvl="0" indent="-342900"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Valores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presentes nas equipes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refletem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a postura e a forma de agir das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lideranças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.</a:t>
            </a:r>
          </a:p>
          <a:p>
            <a:pPr marL="285750" lvl="0" indent="-28575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28700"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28700"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28700"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3B8C1C3-DDF8-4978-A6E8-27D364998058}"/>
              </a:ext>
            </a:extLst>
          </p:cNvPr>
          <p:cNvSpPr/>
          <p:nvPr/>
        </p:nvSpPr>
        <p:spPr>
          <a:xfrm>
            <a:off x="323528" y="1772816"/>
            <a:ext cx="4032448" cy="468851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buClr>
                <a:schemeClr val="accent1">
                  <a:lumMod val="50000"/>
                </a:schemeClr>
              </a:buClr>
            </a:pPr>
            <a:endParaRPr lang="pt-BR" sz="800" b="1" dirty="0" smtClean="0">
              <a:solidFill>
                <a:schemeClr val="bg1"/>
              </a:solidFill>
              <a:latin typeface="Montserrat"/>
            </a:endParaRPr>
          </a:p>
          <a:p>
            <a:pPr lvl="0" algn="ctr">
              <a:buClr>
                <a:schemeClr val="accent1">
                  <a:lumMod val="50000"/>
                </a:schemeClr>
              </a:buClr>
            </a:pPr>
            <a:r>
              <a:rPr lang="pt-BR" sz="2200" b="1" dirty="0" smtClean="0">
                <a:solidFill>
                  <a:schemeClr val="bg1"/>
                </a:solidFill>
                <a:latin typeface="Montserrat"/>
              </a:rPr>
              <a:t>Exemplo </a:t>
            </a:r>
            <a:r>
              <a:rPr lang="pt-BR" sz="2200" b="1" dirty="0">
                <a:solidFill>
                  <a:schemeClr val="bg1"/>
                </a:solidFill>
                <a:latin typeface="Montserrat"/>
              </a:rPr>
              <a:t>1</a:t>
            </a:r>
            <a:r>
              <a:rPr lang="pt-BR" sz="2200" b="1" dirty="0" smtClean="0">
                <a:solidFill>
                  <a:schemeClr val="bg1"/>
                </a:solidFill>
                <a:latin typeface="Montserrat"/>
              </a:rPr>
              <a:t>:</a:t>
            </a:r>
          </a:p>
          <a:p>
            <a:pPr lvl="0">
              <a:buClr>
                <a:schemeClr val="accent1">
                  <a:lumMod val="50000"/>
                </a:schemeClr>
              </a:buClr>
            </a:pPr>
            <a:endParaRPr lang="pt-BR" sz="900" b="1" dirty="0">
              <a:solidFill>
                <a:schemeClr val="bg1"/>
              </a:solidFill>
              <a:latin typeface="Montserrat"/>
            </a:endParaRPr>
          </a:p>
          <a:p>
            <a:pPr lvl="0">
              <a:buClr>
                <a:schemeClr val="accent1">
                  <a:lumMod val="50000"/>
                </a:schemeClr>
              </a:buClr>
            </a:pPr>
            <a:r>
              <a:rPr lang="pt-BR" sz="2200" i="1" dirty="0">
                <a:solidFill>
                  <a:schemeClr val="bg1"/>
                </a:solidFill>
                <a:latin typeface="Montserrat"/>
              </a:rPr>
              <a:t>Com o objetivo de diminuir o nº de questões canceladas, os professores desenvolvem as provas e depois realizam a troca com outros professores para validação das questões antes que sejam liberadas para aplicação.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449D6D3-8849-4266-82B6-FE52AB025882}"/>
              </a:ext>
            </a:extLst>
          </p:cNvPr>
          <p:cNvSpPr/>
          <p:nvPr/>
        </p:nvSpPr>
        <p:spPr>
          <a:xfrm>
            <a:off x="4788024" y="1772816"/>
            <a:ext cx="4032447" cy="461650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buClr>
                <a:schemeClr val="accent1">
                  <a:lumMod val="50000"/>
                </a:schemeClr>
              </a:buClr>
              <a:defRPr/>
            </a:pPr>
            <a:endParaRPr lang="pt-BR" sz="800" b="1" dirty="0" smtClean="0">
              <a:solidFill>
                <a:schemeClr val="bg1"/>
              </a:solidFill>
              <a:latin typeface="Montserrat"/>
            </a:endParaRPr>
          </a:p>
          <a:p>
            <a:pPr lvl="0" algn="ctr">
              <a:buClr>
                <a:schemeClr val="accent1">
                  <a:lumMod val="50000"/>
                </a:schemeClr>
              </a:buClr>
              <a:defRPr/>
            </a:pPr>
            <a:r>
              <a:rPr lang="pt-BR" sz="2200" b="1" dirty="0" smtClean="0">
                <a:solidFill>
                  <a:schemeClr val="bg1"/>
                </a:solidFill>
                <a:latin typeface="Montserrat"/>
              </a:rPr>
              <a:t>Exemplo </a:t>
            </a:r>
            <a:r>
              <a:rPr lang="pt-BR" sz="2200" b="1" dirty="0">
                <a:solidFill>
                  <a:schemeClr val="bg1"/>
                </a:solidFill>
                <a:latin typeface="Montserrat"/>
              </a:rPr>
              <a:t>2</a:t>
            </a:r>
            <a:r>
              <a:rPr lang="pt-BR" sz="2200" dirty="0">
                <a:solidFill>
                  <a:schemeClr val="bg1"/>
                </a:solidFill>
                <a:latin typeface="Montserrat"/>
              </a:rPr>
              <a:t>: </a:t>
            </a:r>
            <a:endParaRPr lang="pt-BR" sz="2200" dirty="0" smtClean="0">
              <a:solidFill>
                <a:schemeClr val="bg1"/>
              </a:solidFill>
              <a:latin typeface="Montserrat"/>
            </a:endParaRPr>
          </a:p>
          <a:p>
            <a:pPr lvl="0">
              <a:buClr>
                <a:schemeClr val="accent1">
                  <a:lumMod val="50000"/>
                </a:schemeClr>
              </a:buClr>
              <a:defRPr/>
            </a:pPr>
            <a:endParaRPr lang="pt-BR" sz="800" dirty="0">
              <a:solidFill>
                <a:schemeClr val="bg1"/>
              </a:solidFill>
              <a:latin typeface="Montserrat"/>
            </a:endParaRPr>
          </a:p>
          <a:p>
            <a:pPr lvl="0">
              <a:buClr>
                <a:schemeClr val="accent1">
                  <a:lumMod val="50000"/>
                </a:schemeClr>
              </a:buClr>
              <a:defRPr/>
            </a:pPr>
            <a:r>
              <a:rPr lang="pt-BR" sz="2200" i="1" dirty="0">
                <a:solidFill>
                  <a:schemeClr val="bg1"/>
                </a:solidFill>
                <a:latin typeface="Montserrat"/>
              </a:rPr>
              <a:t>Diante de uma mudança na metodologia implantada pela instituição, os professores que tiveram o primeiro contato com o novo modelo, repassaram aos colegas os conhecimentos adquiridos, colaborando para que toda a equipe se atualizasse de acordo com as novas diretrizes.</a:t>
            </a:r>
          </a:p>
        </p:txBody>
      </p:sp>
    </p:spTree>
    <p:extLst>
      <p:ext uri="{BB962C8B-B14F-4D97-AF65-F5344CB8AC3E}">
        <p14:creationId xmlns:p14="http://schemas.microsoft.com/office/powerpoint/2010/main" val="9807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extLst>
              <a:ext uri="{FF2B5EF4-FFF2-40B4-BE49-F238E27FC236}">
                <a16:creationId xmlns:a16="http://schemas.microsoft.com/office/drawing/2014/main" id="{1AF1AABD-DD22-490C-B0A5-9A79B55E2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484784"/>
            <a:ext cx="87810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pt-BR" sz="3200" b="1" dirty="0">
                <a:solidFill>
                  <a:schemeClr val="accent4">
                    <a:lumMod val="75000"/>
                  </a:schemeClr>
                </a:solidFill>
                <a:latin typeface="Montserrat"/>
                <a:ea typeface="Montserrat"/>
                <a:cs typeface="Montserrat"/>
              </a:rPr>
              <a:t>Incentivo ao aprendizado contínuo</a:t>
            </a:r>
          </a:p>
        </p:txBody>
      </p:sp>
      <p:sp>
        <p:nvSpPr>
          <p:cNvPr id="3" name="TextBox 9">
            <a:extLst>
              <a:ext uri="{FF2B5EF4-FFF2-40B4-BE49-F238E27FC236}">
                <a16:creationId xmlns:a16="http://schemas.microsoft.com/office/drawing/2014/main" id="{8A7DD4D6-7864-404C-A521-964868061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2276872"/>
            <a:ext cx="792088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marL="284400" lvl="1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Universidade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corporativa.</a:t>
            </a:r>
          </a:p>
          <a:p>
            <a:pPr marL="284400" lvl="1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Incentivo para participação em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eventos externos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que possam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agregar novos conhecimentos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para elevar a qualidade dos cursos.</a:t>
            </a:r>
          </a:p>
          <a:p>
            <a:pPr marL="284400" lvl="1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Incentivo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para participação em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programas de pós-graduação.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</a:t>
            </a:r>
          </a:p>
          <a:p>
            <a:pPr marL="284400" lvl="1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Tolerância e incentivo ao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aprendizado contínuo,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através da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flexibilização da carga horária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e das permanências.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9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extLst>
              <a:ext uri="{FF2B5EF4-FFF2-40B4-BE49-F238E27FC236}">
                <a16:creationId xmlns:a16="http://schemas.microsoft.com/office/drawing/2014/main" id="{1AF1AABD-DD22-490C-B0A5-9A79B55E2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1412776"/>
            <a:ext cx="65837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pt-BR" sz="3200" b="1" dirty="0">
                <a:solidFill>
                  <a:schemeClr val="accent4">
                    <a:lumMod val="75000"/>
                  </a:schemeClr>
                </a:solidFill>
                <a:latin typeface="Montserrat"/>
                <a:ea typeface="Montserrat"/>
                <a:cs typeface="Montserrat"/>
              </a:rPr>
              <a:t>Benefícios da GC para a </a:t>
            </a:r>
            <a:r>
              <a:rPr lang="en-US" altLang="pt-BR" sz="3200" b="1" dirty="0" err="1">
                <a:solidFill>
                  <a:schemeClr val="accent4">
                    <a:lumMod val="75000"/>
                  </a:schemeClr>
                </a:solidFill>
                <a:latin typeface="Montserrat"/>
                <a:ea typeface="Montserrat"/>
                <a:cs typeface="Montserrat"/>
              </a:rPr>
              <a:t>EaD</a:t>
            </a:r>
            <a:endParaRPr lang="en-US" altLang="pt-BR" sz="3200" b="1" dirty="0">
              <a:solidFill>
                <a:schemeClr val="accent4">
                  <a:lumMod val="75000"/>
                </a:schemeClr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D6654BB7-6518-400B-A815-2BC99E9D382E}"/>
              </a:ext>
            </a:extLst>
          </p:cNvPr>
          <p:cNvSpPr/>
          <p:nvPr/>
        </p:nvSpPr>
        <p:spPr>
          <a:xfrm>
            <a:off x="539552" y="1988423"/>
            <a:ext cx="806489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400" lvl="1" indent="-2844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Quando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práticas de GC 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proporcionam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aumento na qualidade 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do serviço prestado, os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benefícios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são revertidos para a instituição e para os alunos.</a:t>
            </a:r>
          </a:p>
          <a:p>
            <a:pPr marL="284400" lvl="1" indent="-2844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Através do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compartilhamento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é possível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aprimorar os processos 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e garantir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mais qualidade 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na oferta do ensino.</a:t>
            </a:r>
          </a:p>
          <a:p>
            <a:pPr marL="284400" lvl="1" indent="-2844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GC </a:t>
            </a: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contribui para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mais competitividade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, conseguindo com que novos alunos tenham interesse na instituição, além de garantir a manutenção dos alunos que já estão matriculados, diminuindo a evasão.</a:t>
            </a:r>
          </a:p>
          <a:p>
            <a:pPr marL="284400" lvl="1" indent="-284400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O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bom posicionamento 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dos alunos no mercado de trabalho ajuda a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fortalecer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os cursos e é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reflexo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de uma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cultura 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que tem como base a </a:t>
            </a:r>
            <a:r>
              <a:rPr lang="pt-B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valorização do conhecimento</a:t>
            </a: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.</a:t>
            </a: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93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58272945"/>
              </p:ext>
            </p:extLst>
          </p:nvPr>
        </p:nvGraphicFramePr>
        <p:xfrm>
          <a:off x="715866" y="1402663"/>
          <a:ext cx="7958263" cy="5660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156095" y="1402663"/>
            <a:ext cx="7077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Contextualização do Tema</a:t>
            </a:r>
            <a:endParaRPr lang="pt-BR" sz="3200" dirty="0">
              <a:solidFill>
                <a:schemeClr val="accent2">
                  <a:lumMod val="75000"/>
                </a:schemeClr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89686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ço Reservado para Imagem 11">
            <a:extLst>
              <a:ext uri="{FF2B5EF4-FFF2-40B4-BE49-F238E27FC236}">
                <a16:creationId xmlns:a16="http://schemas.microsoft.com/office/drawing/2014/main" id="{6FF04B55-0DFA-4751-9C86-7CADD24A36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77" b="13977"/>
          <a:stretch>
            <a:fillRect/>
          </a:stretch>
        </p:blipFill>
        <p:spPr>
          <a:xfrm>
            <a:off x="562265" y="1405772"/>
            <a:ext cx="1402205" cy="1402205"/>
          </a:xfrm>
          <a:custGeom>
            <a:avLst/>
            <a:gdLst>
              <a:gd name="connsiteX0" fmla="*/ 796890 w 1593780"/>
              <a:gd name="connsiteY0" fmla="*/ 0 h 1593780"/>
              <a:gd name="connsiteX1" fmla="*/ 1593780 w 1593780"/>
              <a:gd name="connsiteY1" fmla="*/ 796890 h 1593780"/>
              <a:gd name="connsiteX2" fmla="*/ 796890 w 1593780"/>
              <a:gd name="connsiteY2" fmla="*/ 1593780 h 1593780"/>
              <a:gd name="connsiteX3" fmla="*/ 0 w 1593780"/>
              <a:gd name="connsiteY3" fmla="*/ 796890 h 1593780"/>
              <a:gd name="connsiteX4" fmla="*/ 796890 w 1593780"/>
              <a:gd name="connsiteY4" fmla="*/ 0 h 159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3780" h="1593780">
                <a:moveTo>
                  <a:pt x="796890" y="0"/>
                </a:moveTo>
                <a:cubicBezTo>
                  <a:pt x="1237000" y="0"/>
                  <a:pt x="1593780" y="356780"/>
                  <a:pt x="1593780" y="796890"/>
                </a:cubicBezTo>
                <a:cubicBezTo>
                  <a:pt x="1593780" y="1237000"/>
                  <a:pt x="1237000" y="1593780"/>
                  <a:pt x="796890" y="1593780"/>
                </a:cubicBezTo>
                <a:cubicBezTo>
                  <a:pt x="356780" y="1593780"/>
                  <a:pt x="0" y="1237000"/>
                  <a:pt x="0" y="796890"/>
                </a:cubicBezTo>
                <a:cubicBezTo>
                  <a:pt x="0" y="356780"/>
                  <a:pt x="356780" y="0"/>
                  <a:pt x="796890" y="0"/>
                </a:cubicBezTo>
                <a:close/>
              </a:path>
            </a:pathLst>
          </a:custGeom>
        </p:spPr>
      </p:pic>
      <p:pic>
        <p:nvPicPr>
          <p:cNvPr id="3" name="Espaço Reservado para Imagem 15">
            <a:extLst>
              <a:ext uri="{FF2B5EF4-FFF2-40B4-BE49-F238E27FC236}">
                <a16:creationId xmlns:a16="http://schemas.microsoft.com/office/drawing/2014/main" id="{1DCE1E25-02DD-4053-9205-835CCAD295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0" r="16700"/>
          <a:stretch>
            <a:fillRect/>
          </a:stretch>
        </p:blipFill>
        <p:spPr>
          <a:xfrm>
            <a:off x="3990267" y="1412776"/>
            <a:ext cx="1440160" cy="1440160"/>
          </a:xfrm>
          <a:custGeom>
            <a:avLst/>
            <a:gdLst>
              <a:gd name="connsiteX0" fmla="*/ 796890 w 1593780"/>
              <a:gd name="connsiteY0" fmla="*/ 0 h 1593780"/>
              <a:gd name="connsiteX1" fmla="*/ 1593780 w 1593780"/>
              <a:gd name="connsiteY1" fmla="*/ 796890 h 1593780"/>
              <a:gd name="connsiteX2" fmla="*/ 796890 w 1593780"/>
              <a:gd name="connsiteY2" fmla="*/ 1593780 h 1593780"/>
              <a:gd name="connsiteX3" fmla="*/ 0 w 1593780"/>
              <a:gd name="connsiteY3" fmla="*/ 796890 h 1593780"/>
              <a:gd name="connsiteX4" fmla="*/ 796890 w 1593780"/>
              <a:gd name="connsiteY4" fmla="*/ 0 h 159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3780" h="1593780">
                <a:moveTo>
                  <a:pt x="796890" y="0"/>
                </a:moveTo>
                <a:cubicBezTo>
                  <a:pt x="1237000" y="0"/>
                  <a:pt x="1593780" y="356780"/>
                  <a:pt x="1593780" y="796890"/>
                </a:cubicBezTo>
                <a:cubicBezTo>
                  <a:pt x="1593780" y="1237000"/>
                  <a:pt x="1237000" y="1593780"/>
                  <a:pt x="796890" y="1593780"/>
                </a:cubicBezTo>
                <a:cubicBezTo>
                  <a:pt x="356780" y="1593780"/>
                  <a:pt x="0" y="1237000"/>
                  <a:pt x="0" y="796890"/>
                </a:cubicBezTo>
                <a:cubicBezTo>
                  <a:pt x="0" y="356780"/>
                  <a:pt x="356780" y="0"/>
                  <a:pt x="796890" y="0"/>
                </a:cubicBezTo>
                <a:close/>
              </a:path>
            </a:pathLst>
          </a:custGeom>
        </p:spPr>
      </p:pic>
      <p:pic>
        <p:nvPicPr>
          <p:cNvPr id="4" name="Espaço Reservado para Imagem 13">
            <a:extLst>
              <a:ext uri="{FF2B5EF4-FFF2-40B4-BE49-F238E27FC236}">
                <a16:creationId xmlns:a16="http://schemas.microsoft.com/office/drawing/2014/main" id="{C0ECBA67-18B0-493F-8819-FF35FB76AB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0" r="16700"/>
          <a:stretch>
            <a:fillRect/>
          </a:stretch>
        </p:blipFill>
        <p:spPr>
          <a:xfrm>
            <a:off x="7242121" y="1412776"/>
            <a:ext cx="1446211" cy="1446211"/>
          </a:xfrm>
          <a:custGeom>
            <a:avLst/>
            <a:gdLst>
              <a:gd name="connsiteX0" fmla="*/ 796890 w 1593780"/>
              <a:gd name="connsiteY0" fmla="*/ 0 h 1593780"/>
              <a:gd name="connsiteX1" fmla="*/ 1593780 w 1593780"/>
              <a:gd name="connsiteY1" fmla="*/ 796890 h 1593780"/>
              <a:gd name="connsiteX2" fmla="*/ 796890 w 1593780"/>
              <a:gd name="connsiteY2" fmla="*/ 1593780 h 1593780"/>
              <a:gd name="connsiteX3" fmla="*/ 0 w 1593780"/>
              <a:gd name="connsiteY3" fmla="*/ 796890 h 1593780"/>
              <a:gd name="connsiteX4" fmla="*/ 796890 w 1593780"/>
              <a:gd name="connsiteY4" fmla="*/ 0 h 159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3780" h="1593780">
                <a:moveTo>
                  <a:pt x="796890" y="0"/>
                </a:moveTo>
                <a:cubicBezTo>
                  <a:pt x="1237000" y="0"/>
                  <a:pt x="1593780" y="356780"/>
                  <a:pt x="1593780" y="796890"/>
                </a:cubicBezTo>
                <a:cubicBezTo>
                  <a:pt x="1593780" y="1237000"/>
                  <a:pt x="1237000" y="1593780"/>
                  <a:pt x="796890" y="1593780"/>
                </a:cubicBezTo>
                <a:cubicBezTo>
                  <a:pt x="356780" y="1593780"/>
                  <a:pt x="0" y="1237000"/>
                  <a:pt x="0" y="796890"/>
                </a:cubicBezTo>
                <a:cubicBezTo>
                  <a:pt x="0" y="356780"/>
                  <a:pt x="356780" y="0"/>
                  <a:pt x="796890" y="0"/>
                </a:cubicBezTo>
                <a:close/>
              </a:path>
            </a:pathLst>
          </a:cu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E47B0ABD-4DD2-474B-80D9-A458524F9450}"/>
              </a:ext>
            </a:extLst>
          </p:cNvPr>
          <p:cNvSpPr/>
          <p:nvPr/>
        </p:nvSpPr>
        <p:spPr>
          <a:xfrm>
            <a:off x="0" y="2852867"/>
            <a:ext cx="25267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accent1">
                  <a:lumMod val="50000"/>
                </a:schemeClr>
              </a:buClr>
              <a:defRPr/>
            </a:pP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“Ao praticar a </a:t>
            </a:r>
            <a:r>
              <a:rPr lang="pt-B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gestão do conhecimento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, as instituições podem </a:t>
            </a:r>
            <a:r>
              <a:rPr lang="pt-B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dar voz 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ao que o ser humano tem de </a:t>
            </a:r>
            <a:r>
              <a:rPr lang="pt-B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mais importante 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que é o seu </a:t>
            </a:r>
            <a:r>
              <a:rPr lang="pt-B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conhecimento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, e com isso garantir diferenciais de </a:t>
            </a:r>
            <a:r>
              <a:rPr lang="pt-B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qualidade”</a:t>
            </a:r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9500C58-05B7-46E6-8431-3BE7DB2918F6}"/>
              </a:ext>
            </a:extLst>
          </p:cNvPr>
          <p:cNvSpPr/>
          <p:nvPr/>
        </p:nvSpPr>
        <p:spPr>
          <a:xfrm>
            <a:off x="3203848" y="2852867"/>
            <a:ext cx="30129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accent1">
                  <a:lumMod val="50000"/>
                </a:schemeClr>
              </a:buClr>
              <a:defRPr/>
            </a:pPr>
            <a:r>
              <a:rPr lang="pt-BR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“</a:t>
            </a:r>
            <a:r>
              <a:rPr lang="pt-BR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Quando a </a:t>
            </a:r>
            <a:r>
              <a:rPr lang="pt-BR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contribuição do professor é valorizada</a:t>
            </a:r>
            <a:r>
              <a:rPr lang="pt-BR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, ele desenvolve melhor o seu trabalho. A </a:t>
            </a:r>
            <a:r>
              <a:rPr lang="pt-BR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satisfação do professor </a:t>
            </a:r>
            <a:r>
              <a:rPr lang="pt-BR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se reflete na </a:t>
            </a:r>
            <a:r>
              <a:rPr lang="pt-BR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qualidade do ensino </a:t>
            </a:r>
            <a:r>
              <a:rPr lang="pt-BR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para o aluno, trazendo </a:t>
            </a:r>
            <a:r>
              <a:rPr lang="pt-BR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benefícios</a:t>
            </a:r>
            <a:r>
              <a:rPr lang="pt-BR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para a universidade. Um aluno satisfeito fala bem das suas experiências ao longo da sua formação e é a melhor propaganda que uma instituição pode ter”.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740DE95-B71B-4733-8024-90C6FB0FF2EA}"/>
              </a:ext>
            </a:extLst>
          </p:cNvPr>
          <p:cNvSpPr/>
          <p:nvPr/>
        </p:nvSpPr>
        <p:spPr>
          <a:xfrm>
            <a:off x="6893958" y="2996952"/>
            <a:ext cx="21425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accent1">
                  <a:lumMod val="50000"/>
                </a:schemeClr>
              </a:buClr>
              <a:defRPr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“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O </a:t>
            </a:r>
            <a:r>
              <a:rPr lang="pt-B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perfil do professor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, pelo seu dinamismo e flexibilidade, </a:t>
            </a:r>
            <a:r>
              <a:rPr lang="pt-B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contribui </a:t>
            </a: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para o sucesso das </a:t>
            </a:r>
            <a:r>
              <a:rPr lang="pt-BR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práticas de gestão do conhecimento</a:t>
            </a:r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”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617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1582" y="2301124"/>
            <a:ext cx="4248472" cy="4010360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Box 24"/>
          <p:cNvSpPr txBox="1"/>
          <p:nvPr/>
        </p:nvSpPr>
        <p:spPr>
          <a:xfrm>
            <a:off x="323528" y="148478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Práticas de </a:t>
            </a:r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Gestão do Conhecimento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488694" y="2587855"/>
            <a:ext cx="2645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accent4">
                    <a:lumMod val="75000"/>
                  </a:schemeClr>
                </a:solidFill>
                <a:latin typeface="Montserrat"/>
              </a:rPr>
              <a:t>Menos utilizadas</a:t>
            </a:r>
            <a:endParaRPr lang="pt-BR" sz="2400" b="1" dirty="0">
              <a:solidFill>
                <a:schemeClr val="accent4">
                  <a:lumMod val="75000"/>
                </a:schemeClr>
              </a:solidFill>
              <a:latin typeface="Montserra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08756" y="2587855"/>
            <a:ext cx="2355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accent4">
                    <a:lumMod val="75000"/>
                  </a:schemeClr>
                </a:solidFill>
                <a:latin typeface="Montserrat"/>
              </a:rPr>
              <a:t>Mais utilizadas</a:t>
            </a:r>
            <a:endParaRPr lang="pt-BR" sz="2400" b="1" dirty="0">
              <a:solidFill>
                <a:schemeClr val="accent4">
                  <a:lumMod val="75000"/>
                </a:schemeClr>
              </a:solidFill>
              <a:latin typeface="Montserrat"/>
            </a:endParaRP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0D1056C7-44A1-43CD-85DB-0EF6D028DDDE}"/>
              </a:ext>
            </a:extLst>
          </p:cNvPr>
          <p:cNvGrpSpPr/>
          <p:nvPr/>
        </p:nvGrpSpPr>
        <p:grpSpPr>
          <a:xfrm>
            <a:off x="323528" y="3429000"/>
            <a:ext cx="504607" cy="2386978"/>
            <a:chOff x="178961" y="2347712"/>
            <a:chExt cx="644997" cy="2892202"/>
          </a:xfrm>
        </p:grpSpPr>
        <p:pic>
          <p:nvPicPr>
            <p:cNvPr id="7" name="Gráfico 7" descr="Reunião">
              <a:extLst>
                <a:ext uri="{FF2B5EF4-FFF2-40B4-BE49-F238E27FC236}">
                  <a16:creationId xmlns:a16="http://schemas.microsoft.com/office/drawing/2014/main" id="{083A3223-1715-45D4-AF2E-FB00E0533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40787" y="4669466"/>
              <a:ext cx="570448" cy="570448"/>
            </a:xfrm>
            <a:prstGeom prst="rect">
              <a:avLst/>
            </a:prstGeom>
          </p:spPr>
        </p:pic>
        <p:pic>
          <p:nvPicPr>
            <p:cNvPr id="8" name="Gráfico 11" descr="Laptop">
              <a:extLst>
                <a:ext uri="{FF2B5EF4-FFF2-40B4-BE49-F238E27FC236}">
                  <a16:creationId xmlns:a16="http://schemas.microsoft.com/office/drawing/2014/main" id="{DE9D653B-03B7-4482-918E-99E3F676D3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78961" y="2347712"/>
              <a:ext cx="643772" cy="64377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Gráfico 17" descr="Lista de verificação">
              <a:extLst>
                <a:ext uri="{FF2B5EF4-FFF2-40B4-BE49-F238E27FC236}">
                  <a16:creationId xmlns:a16="http://schemas.microsoft.com/office/drawing/2014/main" id="{0808AE24-07F0-4261-BA8C-511B28A5A13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78961" y="3549126"/>
              <a:ext cx="644997" cy="644997"/>
            </a:xfrm>
            <a:prstGeom prst="rect">
              <a:avLst/>
            </a:prstGeom>
          </p:spPr>
        </p:pic>
      </p:grpSp>
      <p:sp>
        <p:nvSpPr>
          <p:cNvPr id="10" name="Espaço Reservado para Conteúdo 3">
            <a:extLst>
              <a:ext uri="{FF2B5EF4-FFF2-40B4-BE49-F238E27FC236}">
                <a16:creationId xmlns:a16="http://schemas.microsoft.com/office/drawing/2014/main" id="{A4449235-04A6-48F5-8AB2-D118C53F9C06}"/>
              </a:ext>
            </a:extLst>
          </p:cNvPr>
          <p:cNvSpPr txBox="1">
            <a:spLocks/>
          </p:cNvSpPr>
          <p:nvPr/>
        </p:nvSpPr>
        <p:spPr>
          <a:xfrm>
            <a:off x="1149687" y="3422072"/>
            <a:ext cx="2414201" cy="29346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Espaço Virtual 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Colaborativo</a:t>
            </a: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Lições Aprendidas </a:t>
            </a:r>
          </a:p>
          <a:p>
            <a:pPr marL="0" indent="0">
              <a:lnSpc>
                <a:spcPct val="100000"/>
              </a:lnSpc>
              <a:buNone/>
            </a:pP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Educação Corporativa</a:t>
            </a:r>
          </a:p>
          <a:p>
            <a:pPr marL="0" indent="0">
              <a:lnSpc>
                <a:spcPct val="110000"/>
              </a:lnSpc>
              <a:buNone/>
            </a:pPr>
            <a:endParaRPr lang="pt-BR" sz="16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A6E3A578-B9D0-40C2-9E9B-D10F9DD08F5E}"/>
              </a:ext>
            </a:extLst>
          </p:cNvPr>
          <p:cNvGrpSpPr/>
          <p:nvPr/>
        </p:nvGrpSpPr>
        <p:grpSpPr>
          <a:xfrm>
            <a:off x="4703861" y="3489755"/>
            <a:ext cx="613339" cy="2393905"/>
            <a:chOff x="128342" y="2358259"/>
            <a:chExt cx="787027" cy="2582736"/>
          </a:xfrm>
        </p:grpSpPr>
        <p:pic>
          <p:nvPicPr>
            <p:cNvPr id="12" name="Gráfico 67" descr="Usuários">
              <a:extLst>
                <a:ext uri="{FF2B5EF4-FFF2-40B4-BE49-F238E27FC236}">
                  <a16:creationId xmlns:a16="http://schemas.microsoft.com/office/drawing/2014/main" id="{27FF0629-8758-48F6-BF4A-26D45092B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28890" y="2358259"/>
              <a:ext cx="644997" cy="644997"/>
            </a:xfrm>
            <a:prstGeom prst="rect">
              <a:avLst/>
            </a:prstGeom>
          </p:spPr>
        </p:pic>
        <p:pic>
          <p:nvPicPr>
            <p:cNvPr id="13" name="Gráfico 6" descr="Cérebro na cabeça">
              <a:extLst>
                <a:ext uri="{FF2B5EF4-FFF2-40B4-BE49-F238E27FC236}">
                  <a16:creationId xmlns:a16="http://schemas.microsoft.com/office/drawing/2014/main" id="{49624738-9A45-4AEE-A058-9D0FCB0624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28342" y="3239217"/>
              <a:ext cx="745545" cy="745545"/>
            </a:xfrm>
            <a:prstGeom prst="rect">
              <a:avLst/>
            </a:prstGeom>
          </p:spPr>
        </p:pic>
        <p:pic>
          <p:nvPicPr>
            <p:cNvPr id="14" name="Gráfico 14" descr="Chat">
              <a:extLst>
                <a:ext uri="{FF2B5EF4-FFF2-40B4-BE49-F238E27FC236}">
                  <a16:creationId xmlns:a16="http://schemas.microsoft.com/office/drawing/2014/main" id="{228D12AF-523E-4BF2-A46E-2BE739DD9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68386" y="4294012"/>
              <a:ext cx="646983" cy="646983"/>
            </a:xfrm>
            <a:prstGeom prst="rect">
              <a:avLst/>
            </a:prstGeom>
          </p:spPr>
        </p:pic>
      </p:grpSp>
      <p:sp>
        <p:nvSpPr>
          <p:cNvPr id="15" name="Espaço Reservado para Conteúdo 3">
            <a:extLst>
              <a:ext uri="{FF2B5EF4-FFF2-40B4-BE49-F238E27FC236}">
                <a16:creationId xmlns:a16="http://schemas.microsoft.com/office/drawing/2014/main" id="{A4449235-04A6-48F5-8AB2-D118C53F9C06}"/>
              </a:ext>
            </a:extLst>
          </p:cNvPr>
          <p:cNvSpPr txBox="1">
            <a:spLocks/>
          </p:cNvSpPr>
          <p:nvPr/>
        </p:nvSpPr>
        <p:spPr>
          <a:xfrm>
            <a:off x="5488694" y="3549005"/>
            <a:ext cx="2520280" cy="280773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Narrativas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Memória organizacional</a:t>
            </a:r>
          </a:p>
          <a:p>
            <a:pPr marL="0" indent="0">
              <a:lnSpc>
                <a:spcPct val="100000"/>
              </a:lnSpc>
              <a:buNone/>
            </a:pP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Fórum de discussão</a:t>
            </a:r>
          </a:p>
          <a:p>
            <a:pPr marL="0" indent="0">
              <a:lnSpc>
                <a:spcPct val="100000"/>
              </a:lnSpc>
              <a:buNone/>
            </a:pP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466256" y="35840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100%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492819" y="460106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83%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492819" y="577268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83%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8180468" y="36040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50%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8180468" y="470473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50%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8180468" y="559907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50%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4620369" y="2301124"/>
            <a:ext cx="4248472" cy="4010360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345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5">
            <a:extLst>
              <a:ext uri="{FF2B5EF4-FFF2-40B4-BE49-F238E27FC236}">
                <a16:creationId xmlns:a16="http://schemas.microsoft.com/office/drawing/2014/main" id="{57FDC4CE-B497-447B-90F8-28182ADFB7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232395"/>
              </p:ext>
            </p:extLst>
          </p:nvPr>
        </p:nvGraphicFramePr>
        <p:xfrm>
          <a:off x="611560" y="2420888"/>
          <a:ext cx="79928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ângulo 2"/>
          <p:cNvSpPr/>
          <p:nvPr/>
        </p:nvSpPr>
        <p:spPr>
          <a:xfrm>
            <a:off x="251520" y="1445875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Percepção de gestores e professores com relação a práticas de GC </a:t>
            </a:r>
            <a:r>
              <a:rPr lang="pt-BR" sz="2400" b="1" dirty="0" smtClean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em EaD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420017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BF56C-D159-4882-AD32-2C6EABCDEB95}"/>
              </a:ext>
            </a:extLst>
          </p:cNvPr>
          <p:cNvSpPr txBox="1">
            <a:spLocks/>
          </p:cNvSpPr>
          <p:nvPr/>
        </p:nvSpPr>
        <p:spPr>
          <a:xfrm>
            <a:off x="2016932" y="1412776"/>
            <a:ext cx="4680520" cy="5760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Considerações Finais</a:t>
            </a:r>
            <a:endParaRPr lang="pt-BR" sz="3200" dirty="0">
              <a:solidFill>
                <a:schemeClr val="accent2">
                  <a:lumMod val="75000"/>
                </a:schemeClr>
              </a:solidFill>
              <a:latin typeface="Montserra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2A4A4C-8F3C-45DD-9ED4-74566EC07CA4}"/>
              </a:ext>
            </a:extLst>
          </p:cNvPr>
          <p:cNvSpPr txBox="1">
            <a:spLocks/>
          </p:cNvSpPr>
          <p:nvPr/>
        </p:nvSpPr>
        <p:spPr>
          <a:xfrm>
            <a:off x="726096" y="2132856"/>
            <a:ext cx="7262192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Ações diretivas voltadas ao incentivo para a criação, disseminação e compartilhamento dos conhecimentos.</a:t>
            </a:r>
          </a:p>
          <a:p>
            <a:pPr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Postura aberta e manutenção de uma cultura organizacional voltada para a GC.</a:t>
            </a:r>
          </a:p>
          <a:p>
            <a:pPr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Desenvolvimento conjunto e colaborativo de materiais didáticos, reuniões que possibilitam o compartilhamento de experiências e boas práticas.</a:t>
            </a:r>
          </a:p>
          <a:p>
            <a:pPr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Concepção dos profissionais de que as práticas de GC estão presentes na EaD. </a:t>
            </a: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296881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2123728" y="2996952"/>
            <a:ext cx="5289254" cy="182251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00" b="1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Obrigada!</a:t>
            </a:r>
            <a:endParaRPr lang="pt-BR" sz="4800" b="1" dirty="0">
              <a:solidFill>
                <a:schemeClr val="accent2">
                  <a:lumMod val="75000"/>
                </a:schemeClr>
              </a:solidFill>
              <a:latin typeface="Montserra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788024" y="5229200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Dalila Gimenes da </a:t>
            </a:r>
            <a:r>
              <a:rPr lang="pt-BR" sz="2400" dirty="0" err="1" smtClean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Cuz</a:t>
            </a:r>
            <a:endParaRPr lang="pt-BR" sz="2400" dirty="0" smtClean="0">
              <a:solidFill>
                <a:schemeClr val="accent4">
                  <a:lumMod val="50000"/>
                </a:schemeClr>
              </a:solidFill>
              <a:latin typeface="Montserrat"/>
            </a:endParaRPr>
          </a:p>
          <a:p>
            <a:pPr algn="ctr"/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dalilagimenes@gmail.com</a:t>
            </a: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5957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03747" y="162880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Questões Norteadoras</a:t>
            </a:r>
            <a:endParaRPr lang="pt-BR" sz="3200" b="1" dirty="0">
              <a:solidFill>
                <a:schemeClr val="accent2">
                  <a:lumMod val="75000"/>
                </a:schemeClr>
              </a:solidFill>
              <a:latin typeface="Montserrat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3387710-33B0-40DA-BB68-75DFD7620D51}"/>
              </a:ext>
            </a:extLst>
          </p:cNvPr>
          <p:cNvSpPr/>
          <p:nvPr/>
        </p:nvSpPr>
        <p:spPr>
          <a:xfrm>
            <a:off x="827584" y="2564904"/>
            <a:ext cx="7632847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24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Como as práticas de GC estão presentes e são percebidas por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coordenadores de curso de graduação que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atuam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na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modalidade EaD?</a:t>
            </a:r>
          </a:p>
          <a:p>
            <a:pPr marL="342900" indent="-342900">
              <a:spcBef>
                <a:spcPts val="24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Quais as efetivas contribuições destas práticas para a melhoria dos processos de GC gerado nos sistemas de educação a distância?</a:t>
            </a:r>
          </a:p>
        </p:txBody>
      </p:sp>
    </p:spTree>
    <p:extLst>
      <p:ext uri="{BB962C8B-B14F-4D97-AF65-F5344CB8AC3E}">
        <p14:creationId xmlns:p14="http://schemas.microsoft.com/office/powerpoint/2010/main" val="313480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23728" y="1556792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Justificativa</a:t>
            </a:r>
            <a:endParaRPr lang="pt-BR" sz="3200" b="1" dirty="0">
              <a:solidFill>
                <a:schemeClr val="accent2">
                  <a:lumMod val="75000"/>
                </a:schemeClr>
              </a:solidFill>
              <a:latin typeface="Montserrat"/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395536" y="2276872"/>
            <a:ext cx="8457676" cy="423976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Relevância da contribuição da </a:t>
            </a:r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Gestão do Conhecimento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nos processos de transformação e compartilhamento de informações e conhecimentos gerados por  meio da interação entre indivíduos que atuam em cenários de </a:t>
            </a:r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Educação a Distância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, a partir do uso das </a:t>
            </a:r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Tecnologias de Informação e Comunicação.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pt-BR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As contribuições da </a:t>
            </a:r>
            <a:r>
              <a:rPr lang="pt-BR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GC</a:t>
            </a: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para gestão de informações e conhecimentos geradas em ambientes </a:t>
            </a:r>
            <a:r>
              <a:rPr lang="pt-BR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EaD</a:t>
            </a: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podem ser aprofundadas a partir da análise das crenças e percepções de profissionais que atuam nesse cenário.</a:t>
            </a: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85940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59732" y="170080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Objetivos</a:t>
            </a:r>
            <a:endParaRPr lang="pt-BR" sz="3200" b="1" dirty="0">
              <a:solidFill>
                <a:schemeClr val="accent2">
                  <a:lumMod val="75000"/>
                </a:schemeClr>
              </a:solidFill>
              <a:latin typeface="Montserra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39552" y="2492896"/>
            <a:ext cx="792088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b="1" dirty="0" smtClean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Objetivo Geral:</a:t>
            </a:r>
          </a:p>
          <a:p>
            <a:endParaRPr lang="pt-BR" sz="1000" b="1" dirty="0" smtClean="0">
              <a:solidFill>
                <a:schemeClr val="accent4">
                  <a:lumMod val="50000"/>
                </a:schemeClr>
              </a:solidFill>
              <a:latin typeface="Montserrat"/>
            </a:endParaRPr>
          </a:p>
          <a:p>
            <a:endParaRPr lang="pt-BR" sz="1000" b="1" dirty="0" smtClean="0">
              <a:solidFill>
                <a:schemeClr val="accent4">
                  <a:lumMod val="50000"/>
                </a:schemeClr>
              </a:solidFill>
              <a:latin typeface="Montserrat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Conhecer concepções e práticas de GC </a:t>
            </a:r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utilizadas por coordenadores de cursos de graduação ofertados na </a:t>
            </a:r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modalidade EaD</a:t>
            </a:r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.</a:t>
            </a:r>
          </a:p>
          <a:p>
            <a:endParaRPr lang="pt-BR" sz="2800" dirty="0">
              <a:solidFill>
                <a:schemeClr val="tx1">
                  <a:lumMod val="75000"/>
                  <a:lumOff val="25000"/>
                </a:schemeClr>
              </a:solidFill>
              <a:latin typeface="Montserrat"/>
            </a:endParaRPr>
          </a:p>
          <a:p>
            <a:endParaRPr lang="pt-BR" sz="2800" b="1" dirty="0">
              <a:solidFill>
                <a:schemeClr val="accent4">
                  <a:lumMod val="50000"/>
                </a:schemeClr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88040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1916832"/>
            <a:ext cx="792088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b="1" dirty="0" smtClean="0">
                <a:solidFill>
                  <a:schemeClr val="accent4">
                    <a:lumMod val="50000"/>
                  </a:schemeClr>
                </a:solidFill>
                <a:latin typeface="Montserrat"/>
              </a:rPr>
              <a:t>Objetivos Específicos:</a:t>
            </a:r>
          </a:p>
          <a:p>
            <a:endParaRPr lang="pt-BR" sz="1200" b="1" dirty="0" smtClean="0">
              <a:solidFill>
                <a:schemeClr val="accent4">
                  <a:lumMod val="50000"/>
                </a:schemeClr>
              </a:solidFill>
              <a:latin typeface="Montserrat"/>
            </a:endParaRPr>
          </a:p>
          <a:p>
            <a:pPr marL="284400" lvl="1" indent="-2844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</a:rPr>
              <a:t>Identificar habilidades e competências orientadas para métodos de GC entre os coordenadores que atuam na modalidade EaD;</a:t>
            </a:r>
          </a:p>
          <a:p>
            <a:pPr marL="284400" lvl="1" indent="-2844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</a:rPr>
              <a:t>Identificar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</a:rPr>
              <a:t>métodos de GC nas práticas profissionais de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</a:rPr>
              <a:t>coordenadores que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</a:rPr>
              <a:t>atuam em EaD;</a:t>
            </a:r>
          </a:p>
          <a:p>
            <a:pPr marL="284400" lvl="1" indent="-2844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</a:rPr>
              <a:t>Evidenciar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</a:rPr>
              <a:t>experiências vivenciadas por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</a:rPr>
              <a:t>coordenadores com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</a:rPr>
              <a:t>relação as práticas de GC em atuação profissional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ontserrat"/>
              </a:rPr>
              <a:t>.</a:t>
            </a:r>
            <a:endParaRPr lang="pt-BR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8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791581" y="1412776"/>
            <a:ext cx="7272808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Procedimentos Metodológicos</a:t>
            </a:r>
            <a:endParaRPr lang="pt-BR" sz="3200" dirty="0">
              <a:solidFill>
                <a:schemeClr val="accent2">
                  <a:lumMod val="75000"/>
                </a:schemeClr>
              </a:solidFill>
              <a:latin typeface="Montserra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27585" y="2223267"/>
            <a:ext cx="7200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Pesquisa de natureza descritiva com abordagens qualitativa e quantitativa.</a:t>
            </a:r>
          </a:p>
          <a:p>
            <a:endParaRPr lang="pt-BR" sz="11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Universo da </a:t>
            </a:r>
            <a:r>
              <a:rPr lang="pt-B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Pesquisa</a:t>
            </a:r>
            <a:endParaRPr lang="pt-BR" sz="2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800100" lvl="1" indent="-34290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Coordenadores de curso de graduação que atuam na modalidade EaD</a:t>
            </a:r>
          </a:p>
          <a:p>
            <a:endParaRPr lang="pt-BR" sz="11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Amostra</a:t>
            </a:r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</a:t>
            </a:r>
          </a:p>
          <a:p>
            <a:pPr marL="800100" lvl="1" indent="-34290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Representativa</a:t>
            </a:r>
          </a:p>
          <a:p>
            <a:pPr marL="800100" lvl="1" indent="-34290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Não probabilística</a:t>
            </a:r>
          </a:p>
          <a:p>
            <a:pPr marL="800100" lvl="1" indent="-34290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Intencional</a:t>
            </a:r>
          </a:p>
        </p:txBody>
      </p:sp>
    </p:spTree>
    <p:extLst>
      <p:ext uri="{BB962C8B-B14F-4D97-AF65-F5344CB8AC3E}">
        <p14:creationId xmlns:p14="http://schemas.microsoft.com/office/powerpoint/2010/main" val="65007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791581" y="1412776"/>
            <a:ext cx="7272808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Procedimentos Metodológicos</a:t>
            </a:r>
            <a:endParaRPr lang="pt-BR" sz="3200" dirty="0">
              <a:solidFill>
                <a:schemeClr val="accent2">
                  <a:lumMod val="75000"/>
                </a:schemeClr>
              </a:solidFill>
              <a:latin typeface="Montserra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27585" y="2223267"/>
            <a:ext cx="72008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-457200">
              <a:buFont typeface="Wingdings" panose="05000000000000000000" pitchFamily="2" charset="2"/>
              <a:buChar char="v"/>
            </a:pPr>
            <a:r>
              <a:rPr lang="pt-BR" sz="2800" b="1" dirty="0">
                <a:solidFill>
                  <a:schemeClr val="accent4">
                    <a:lumMod val="75000"/>
                  </a:schemeClr>
                </a:solidFill>
                <a:latin typeface="Montserrat"/>
              </a:rPr>
              <a:t>Caracterização da </a:t>
            </a:r>
            <a:r>
              <a:rPr lang="pt-BR" sz="2800" b="1" dirty="0" smtClean="0">
                <a:solidFill>
                  <a:schemeClr val="accent4">
                    <a:lumMod val="75000"/>
                  </a:schemeClr>
                </a:solidFill>
                <a:latin typeface="Montserrat"/>
              </a:rPr>
              <a:t>IES</a:t>
            </a:r>
          </a:p>
          <a:p>
            <a:pPr lvl="1"/>
            <a:endParaRPr lang="pt-BR" sz="800" b="1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800100" lvl="2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Instituição atua em todo território nacional.</a:t>
            </a:r>
            <a:endParaRPr lang="pt-BR" sz="22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800100" lvl="2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Mais 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de 300.000 alunos.</a:t>
            </a:r>
          </a:p>
          <a:p>
            <a:pPr marL="800100" lvl="2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Polos 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de apoio presencial em mais de 450 municípios brasileiros.</a:t>
            </a:r>
          </a:p>
          <a:p>
            <a:pPr marL="800100" lvl="2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Aproximadamente 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250 professores atuando em EaD.</a:t>
            </a:r>
          </a:p>
          <a:p>
            <a:pPr marL="800100" lvl="2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 24 </a:t>
            </a:r>
            <a:r>
              <a:rPr lang="pt-B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cursos de graduação ofertados nas modalidades semipresencial e 100% online.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pt-B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049031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53884" y="1525960"/>
            <a:ext cx="8136904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accent2">
                    <a:lumMod val="75000"/>
                  </a:schemeClr>
                </a:solidFill>
                <a:latin typeface="Montserrat"/>
              </a:rPr>
              <a:t>Procedimentos Metodológicos</a:t>
            </a:r>
            <a:endParaRPr lang="pt-BR" sz="3200" dirty="0">
              <a:solidFill>
                <a:schemeClr val="accent2">
                  <a:lumMod val="75000"/>
                </a:schemeClr>
              </a:solidFill>
              <a:latin typeface="Montserra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49928" y="2348880"/>
            <a:ext cx="807054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400" b="1" dirty="0" smtClean="0">
                <a:solidFill>
                  <a:schemeClr val="accent4">
                    <a:lumMod val="75000"/>
                  </a:schemeClr>
                </a:solidFill>
                <a:latin typeface="Montserrat"/>
              </a:rPr>
              <a:t>Entrevista</a:t>
            </a:r>
          </a:p>
          <a:p>
            <a:endParaRPr lang="pt-BR" sz="1000" dirty="0" smtClean="0">
              <a:latin typeface="Montserrat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6 coordenadores de cursos EaD, indicados pela gerência, considerando tempo de experiência e vivência em educação a distância.</a:t>
            </a:r>
          </a:p>
          <a:p>
            <a:endParaRPr lang="pt-BR" sz="10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Pré-agendadas.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Realizadas in loco.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Gravadas e transcritas.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/>
              </a:rPr>
              <a:t>Roteiro semiestruturado com 10 questões, sendo 8 perguntas abertas e 2 fechadas.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145056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1282</Words>
  <Application>Microsoft Office PowerPoint</Application>
  <PresentationFormat>Apresentação na tela (4:3)</PresentationFormat>
  <Paragraphs>156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Calibri</vt:lpstr>
      <vt:lpstr>Lato Light</vt:lpstr>
      <vt:lpstr>Montserrat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Dalila Gimenes Da Cruz</cp:lastModifiedBy>
  <cp:revision>26</cp:revision>
  <dcterms:created xsi:type="dcterms:W3CDTF">2014-07-31T15:12:21Z</dcterms:created>
  <dcterms:modified xsi:type="dcterms:W3CDTF">2018-10-01T23:12:38Z</dcterms:modified>
</cp:coreProperties>
</file>