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7" r:id="rId2"/>
    <p:sldId id="258" r:id="rId3"/>
    <p:sldId id="259" r:id="rId4"/>
    <p:sldId id="260" r:id="rId5"/>
    <p:sldId id="261" r:id="rId6"/>
    <p:sldId id="27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>
      <p:cViewPr varScale="1">
        <p:scale>
          <a:sx n="120" d="100"/>
          <a:sy n="120" d="100"/>
        </p:scale>
        <p:origin x="140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66571-7E4D-466A-BD18-EEFE388BDA64}" type="datetimeFigureOut">
              <a:rPr lang="pt-BR" smtClean="0"/>
              <a:t>04/10/2018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A8E7-4DD7-4BFF-A54E-5A1620A791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0978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66571-7E4D-466A-BD18-EEFE388BDA64}" type="datetimeFigureOut">
              <a:rPr lang="pt-BR" smtClean="0"/>
              <a:t>04/10/2018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A8E7-4DD7-4BFF-A54E-5A1620A791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3079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66571-7E4D-466A-BD18-EEFE388BDA64}" type="datetimeFigureOut">
              <a:rPr lang="pt-BR" smtClean="0"/>
              <a:t>04/10/2018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A8E7-4DD7-4BFF-A54E-5A1620A791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9885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2F33-8B41-4744-BF65-11B0331091BC}" type="datetimeFigureOut">
              <a:rPr lang="pt-BR" smtClean="0"/>
              <a:t>04/10/2018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ACA1-89B0-4FEF-8ED2-E48226C8F1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255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2F33-8B41-4744-BF65-11B0331091BC}" type="datetimeFigureOut">
              <a:rPr lang="pt-BR" smtClean="0"/>
              <a:t>04/10/2018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ACA1-89B0-4FEF-8ED2-E48226C8F1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1040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66571-7E4D-466A-BD18-EEFE388BDA64}" type="datetimeFigureOut">
              <a:rPr lang="pt-BR" smtClean="0"/>
              <a:t>04/10/2018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A8E7-4DD7-4BFF-A54E-5A1620A791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8988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66571-7E4D-466A-BD18-EEFE388BDA64}" type="datetimeFigureOut">
              <a:rPr lang="pt-BR" smtClean="0"/>
              <a:t>04/10/2018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A8E7-4DD7-4BFF-A54E-5A1620A791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8653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2F33-8B41-4744-BF65-11B0331091BC}" type="datetimeFigureOut">
              <a:rPr lang="pt-BR" smtClean="0"/>
              <a:t>04/10/2018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ACA1-89B0-4FEF-8ED2-E48226C8F1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1288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66571-7E4D-466A-BD18-EEFE388BDA64}" type="datetimeFigureOut">
              <a:rPr lang="pt-BR" smtClean="0"/>
              <a:t>04/10/2018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A8E7-4DD7-4BFF-A54E-5A1620A791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0650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2F33-8B41-4744-BF65-11B0331091BC}" type="datetimeFigureOut">
              <a:rPr lang="pt-BR" smtClean="0"/>
              <a:t>04/10/2018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ACA1-89B0-4FEF-8ED2-E48226C8F1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7360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2F33-8B41-4744-BF65-11B0331091BC}" type="datetimeFigureOut">
              <a:rPr lang="pt-BR" smtClean="0"/>
              <a:t>04/10/2018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ACA1-89B0-4FEF-8ED2-E48226C8F1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484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66571-7E4D-466A-BD18-EEFE388BDA64}" type="datetimeFigureOut">
              <a:rPr lang="pt-BR" smtClean="0"/>
              <a:t>04/10/2018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FA8E7-4DD7-4BFF-A54E-5A1620A791AB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F0FB6A3-6E68-4D7E-938A-A53AC50A78D8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346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407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09F2B1-6105-44DD-ACE5-F836584A35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9096" y="980728"/>
            <a:ext cx="8520611" cy="3637432"/>
          </a:xfrm>
        </p:spPr>
        <p:txBody>
          <a:bodyPr anchor="b">
            <a:noAutofit/>
          </a:bodyPr>
          <a:lstStyle/>
          <a:p>
            <a:r>
              <a:rPr lang="pt-BR" sz="4400" b="1" dirty="0"/>
              <a:t>INTERAÇÕES VIRTUAIS INOVADORAS ENTRE DOCENTES E ESTUDANTES:</a:t>
            </a:r>
            <a:br>
              <a:rPr lang="pt-BR" sz="4400" b="1" dirty="0"/>
            </a:br>
            <a:r>
              <a:rPr lang="pt-BR" sz="4400" b="1" dirty="0"/>
              <a:t>EDUCAÇÃO A DISTÂNCIA E AFETIVIDADE</a:t>
            </a:r>
            <a:endParaRPr lang="pt-BR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E0ACCFC-3430-443A-B30E-AFFBA9FECE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1760" y="5301208"/>
            <a:ext cx="6373823" cy="1349946"/>
          </a:xfrm>
        </p:spPr>
        <p:txBody>
          <a:bodyPr>
            <a:noAutofit/>
          </a:bodyPr>
          <a:lstStyle/>
          <a:p>
            <a:pPr algn="r"/>
            <a:r>
              <a:rPr lang="pt-BR" cap="none" dirty="0">
                <a:latin typeface="Calibri" panose="020F0502020204030204" pitchFamily="34" charset="0"/>
                <a:cs typeface="Calibri" panose="020F0502020204030204" pitchFamily="34" charset="0"/>
              </a:rPr>
              <a:t>Guilherme William Udo Santos</a:t>
            </a:r>
          </a:p>
          <a:p>
            <a:pPr algn="r"/>
            <a:r>
              <a:rPr lang="pt-BR" cap="none" dirty="0">
                <a:latin typeface="Calibri" panose="020F0502020204030204" pitchFamily="34" charset="0"/>
                <a:cs typeface="Calibri" panose="020F0502020204030204" pitchFamily="34" charset="0"/>
              </a:rPr>
              <a:t>Karin Gerlach Dietz</a:t>
            </a:r>
          </a:p>
          <a:p>
            <a:pPr algn="r"/>
            <a:r>
              <a:rPr lang="pt-BR" cap="none" dirty="0">
                <a:latin typeface="Calibri" panose="020F0502020204030204" pitchFamily="34" charset="0"/>
                <a:cs typeface="Calibri" panose="020F0502020204030204" pitchFamily="34" charset="0"/>
              </a:rPr>
              <a:t>Mirian Queiroz De Souza Daniel</a:t>
            </a:r>
          </a:p>
          <a:p>
            <a:pPr algn="r"/>
            <a:r>
              <a:rPr lang="pt-BR" cap="none" dirty="0">
                <a:latin typeface="Calibri" panose="020F0502020204030204" pitchFamily="34" charset="0"/>
                <a:cs typeface="Calibri" panose="020F0502020204030204" pitchFamily="34" charset="0"/>
              </a:rPr>
              <a:t>Patrícia Aparecida do Amparo</a:t>
            </a:r>
          </a:p>
          <a:p>
            <a:pPr algn="r"/>
            <a:endParaRPr lang="pt-BR" sz="14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994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444D5FB9-2F9E-4202-B572-6F73EABEC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2154121"/>
            <a:ext cx="2808312" cy="3672408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b="0" dirty="0" err="1">
                <a:solidFill>
                  <a:srgbClr val="2A1A00"/>
                </a:solidFill>
              </a:rPr>
              <a:t>Nuvem</a:t>
            </a:r>
            <a:r>
              <a:rPr lang="en-US" b="0" dirty="0">
                <a:solidFill>
                  <a:srgbClr val="2A1A00"/>
                </a:solidFill>
              </a:rPr>
              <a:t> de </a:t>
            </a:r>
            <a:r>
              <a:rPr lang="en-US" b="0" dirty="0" err="1">
                <a:solidFill>
                  <a:srgbClr val="2A1A00"/>
                </a:solidFill>
              </a:rPr>
              <a:t>palavras</a:t>
            </a:r>
            <a:r>
              <a:rPr lang="en-US" b="0" dirty="0">
                <a:solidFill>
                  <a:srgbClr val="2A1A00"/>
                </a:solidFill>
              </a:rPr>
              <a:t> </a:t>
            </a:r>
            <a:r>
              <a:rPr lang="en-US" b="0" dirty="0" err="1">
                <a:solidFill>
                  <a:srgbClr val="2A1A00"/>
                </a:solidFill>
              </a:rPr>
              <a:t>referente</a:t>
            </a:r>
            <a:r>
              <a:rPr lang="en-US" b="0" dirty="0">
                <a:solidFill>
                  <a:srgbClr val="2A1A00"/>
                </a:solidFill>
              </a:rPr>
              <a:t> </a:t>
            </a:r>
            <a:r>
              <a:rPr lang="en-US" b="0" dirty="0" err="1">
                <a:solidFill>
                  <a:srgbClr val="2A1A00"/>
                </a:solidFill>
              </a:rPr>
              <a:t>ao</a:t>
            </a:r>
            <a:r>
              <a:rPr lang="en-US" b="0" dirty="0">
                <a:solidFill>
                  <a:srgbClr val="2A1A00"/>
                </a:solidFill>
              </a:rPr>
              <a:t> </a:t>
            </a:r>
            <a:r>
              <a:rPr lang="en-US" b="0" dirty="0" err="1">
                <a:solidFill>
                  <a:srgbClr val="2A1A00"/>
                </a:solidFill>
              </a:rPr>
              <a:t>tema</a:t>
            </a:r>
            <a:r>
              <a:rPr lang="en-US" b="0" dirty="0">
                <a:solidFill>
                  <a:srgbClr val="2A1A00"/>
                </a:solidFill>
              </a:rPr>
              <a:t> </a:t>
            </a:r>
            <a:r>
              <a:rPr lang="en-US" b="0" dirty="0" err="1">
                <a:solidFill>
                  <a:srgbClr val="2A1A00"/>
                </a:solidFill>
              </a:rPr>
              <a:t>afetividade</a:t>
            </a:r>
            <a:r>
              <a:rPr lang="en-US" b="0" dirty="0">
                <a:solidFill>
                  <a:srgbClr val="2A1A00"/>
                </a:solidFill>
              </a:rPr>
              <a:t> e </a:t>
            </a:r>
            <a:r>
              <a:rPr lang="en-US" b="0" dirty="0" err="1">
                <a:solidFill>
                  <a:srgbClr val="2A1A00"/>
                </a:solidFill>
              </a:rPr>
              <a:t>EAD</a:t>
            </a:r>
            <a:r>
              <a:rPr lang="en-US" b="0" dirty="0">
                <a:solidFill>
                  <a:srgbClr val="2A1A00"/>
                </a:solidFill>
              </a:rPr>
              <a:t>: </a:t>
            </a:r>
            <a:r>
              <a:rPr lang="en-US" b="0" dirty="0" err="1">
                <a:solidFill>
                  <a:srgbClr val="2A1A00"/>
                </a:solidFill>
              </a:rPr>
              <a:t>palavras</a:t>
            </a:r>
            <a:r>
              <a:rPr lang="en-US" b="0" dirty="0">
                <a:solidFill>
                  <a:srgbClr val="2A1A00"/>
                </a:solidFill>
              </a:rPr>
              <a:t> </a:t>
            </a:r>
            <a:r>
              <a:rPr lang="en-US" b="0" dirty="0" err="1">
                <a:solidFill>
                  <a:srgbClr val="2A1A00"/>
                </a:solidFill>
              </a:rPr>
              <a:t>elencadas</a:t>
            </a:r>
            <a:r>
              <a:rPr lang="en-US" b="0" dirty="0">
                <a:solidFill>
                  <a:srgbClr val="2A1A00"/>
                </a:solidFill>
              </a:rPr>
              <a:t> </a:t>
            </a:r>
            <a:r>
              <a:rPr lang="en-US" b="0" dirty="0" err="1">
                <a:solidFill>
                  <a:srgbClr val="2A1A00"/>
                </a:solidFill>
              </a:rPr>
              <a:t>pelos</a:t>
            </a:r>
            <a:r>
              <a:rPr lang="en-US" b="0" dirty="0">
                <a:solidFill>
                  <a:srgbClr val="2A1A00"/>
                </a:solidFill>
              </a:rPr>
              <a:t> </a:t>
            </a:r>
            <a:r>
              <a:rPr lang="en-US" b="0" dirty="0" err="1">
                <a:solidFill>
                  <a:srgbClr val="2A1A00"/>
                </a:solidFill>
              </a:rPr>
              <a:t>docentes</a:t>
            </a:r>
            <a:r>
              <a:rPr lang="en-US" b="0" dirty="0">
                <a:solidFill>
                  <a:srgbClr val="2A1A00"/>
                </a:solidFill>
              </a:rPr>
              <a:t> </a:t>
            </a:r>
          </a:p>
        </p:txBody>
      </p:sp>
      <p:pic>
        <p:nvPicPr>
          <p:cNvPr id="7" name="picture">
            <a:extLst>
              <a:ext uri="{FF2B5EF4-FFF2-40B4-BE49-F238E27FC236}">
                <a16:creationId xmlns:a16="http://schemas.microsoft.com/office/drawing/2014/main" id="{AC77CD97-3D8C-4316-94FB-A799303A0B06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4" r="17959"/>
          <a:stretch/>
        </p:blipFill>
        <p:spPr bwMode="auto">
          <a:xfrm>
            <a:off x="3419872" y="1700808"/>
            <a:ext cx="5528024" cy="45790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72292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197CD0AF-33A8-4AF5-A04C-B3F33A137E32}"/>
              </a:ext>
            </a:extLst>
          </p:cNvPr>
          <p:cNvSpPr/>
          <p:nvPr/>
        </p:nvSpPr>
        <p:spPr>
          <a:xfrm>
            <a:off x="179512" y="1379614"/>
            <a:ext cx="8784976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37661" algn="just">
              <a:lnSpc>
                <a:spcPct val="115000"/>
              </a:lnSpc>
            </a:pPr>
            <a:r>
              <a:rPr lang="pt-BR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Os participantes, quando questionados se há limitação afetiva no EAD, ressaltam alguns aspectos significativos, como por exemplo, a grande quantidade de estudantes que tem por disciplina: </a:t>
            </a:r>
          </a:p>
          <a:p>
            <a:pPr indent="337661" algn="just">
              <a:lnSpc>
                <a:spcPct val="115000"/>
              </a:lnSpc>
            </a:pPr>
            <a:endParaRPr lang="pt-BR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37661" algn="just">
              <a:lnSpc>
                <a:spcPct val="115000"/>
              </a:lnSpc>
            </a:pPr>
            <a:r>
              <a:rPr lang="pt-BR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pt-BR" b="1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Há um limite, pois o EAD trabalha com escala. Não é possível trabalhar com escala (grande quantidade de estudantes) e traçar um canal de afetividade e atenção total as respostas e interações</a:t>
            </a:r>
            <a:r>
              <a:rPr lang="pt-BR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" (sic). </a:t>
            </a:r>
          </a:p>
          <a:p>
            <a:pPr indent="337661" algn="just">
              <a:lnSpc>
                <a:spcPct val="115000"/>
              </a:lnSpc>
            </a:pPr>
            <a:endParaRPr lang="pt-B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37661" algn="just">
              <a:lnSpc>
                <a:spcPct val="115000"/>
              </a:lnSpc>
            </a:pPr>
            <a:endParaRPr lang="pt-B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37661" algn="just">
              <a:lnSpc>
                <a:spcPct val="115000"/>
              </a:lnSpc>
            </a:pPr>
            <a:r>
              <a:rPr lang="pt-BR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Outros participantes pontuam a diferença entre afetividade e intimidade: </a:t>
            </a:r>
          </a:p>
          <a:p>
            <a:pPr indent="337661" algn="just">
              <a:lnSpc>
                <a:spcPct val="115000"/>
              </a:lnSpc>
            </a:pPr>
            <a:endParaRPr lang="pt-B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37661" algn="just">
              <a:lnSpc>
                <a:spcPct val="115000"/>
              </a:lnSpc>
            </a:pPr>
            <a:r>
              <a:rPr lang="pt-BR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pt-BR" b="1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 prática afetuosa em nada tem a ver com a informalidade excessiva, como utilizar apelidos ou questionar situações da vida pessoal do estudante</a:t>
            </a:r>
            <a:r>
              <a:rPr lang="pt-BR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” (sic).</a:t>
            </a:r>
          </a:p>
          <a:p>
            <a:pPr indent="337661" algn="just">
              <a:lnSpc>
                <a:spcPct val="115000"/>
              </a:lnSpc>
            </a:pPr>
            <a:endParaRPr lang="pt-BR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37661" algn="just">
              <a:lnSpc>
                <a:spcPct val="115000"/>
              </a:lnSpc>
            </a:pPr>
            <a:r>
              <a:rPr lang="pt-BR" b="1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“[...] não devemos invadir o campo das relações pessoais. Isto vale tanto para o discente, quanto para nosso estudante, em relação aos seus professores”</a:t>
            </a:r>
            <a:r>
              <a:rPr lang="pt-BR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(sic).</a:t>
            </a:r>
            <a:endParaRPr lang="pt-BR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804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A00ED5E-A83B-44EB-BFE2-0B8D15476730}"/>
              </a:ext>
            </a:extLst>
          </p:cNvPr>
          <p:cNvSpPr/>
          <p:nvPr/>
        </p:nvSpPr>
        <p:spPr>
          <a:xfrm>
            <a:off x="395536" y="1849145"/>
            <a:ext cx="8321082" cy="4233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37661" algn="just">
              <a:lnSpc>
                <a:spcPct val="115000"/>
              </a:lnSpc>
            </a:pPr>
            <a:r>
              <a:rPr lang="pt-BR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Outro aspecto observado por um dos professores, relaciona-se a barreiras éticas: </a:t>
            </a:r>
          </a:p>
          <a:p>
            <a:pPr indent="337661" algn="just">
              <a:lnSpc>
                <a:spcPct val="115000"/>
              </a:lnSpc>
            </a:pPr>
            <a:endParaRPr lang="pt-BR" dirty="0">
              <a:solidFill>
                <a:srgbClr val="00000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indent="337661" algn="just">
              <a:lnSpc>
                <a:spcPct val="115000"/>
              </a:lnSpc>
            </a:pPr>
            <a:r>
              <a:rPr lang="pt-BR" b="1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“</a:t>
            </a:r>
            <a:r>
              <a:rPr lang="pt-BR" b="1" i="1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[há limites]</a:t>
            </a:r>
            <a:r>
              <a:rPr lang="pt-BR" b="1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BR" b="1" i="1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quando ultrapassa a formalidade e a ética estabelecida no ambiente acadêmico</a:t>
            </a:r>
            <a:r>
              <a:rPr lang="pt-BR" b="1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(sic). Algo semelhante é exemplificado por outro professor, quando responde: “</a:t>
            </a:r>
            <a:r>
              <a:rPr lang="pt-BR" b="1" i="1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[há limites] quando as mensagens enviadas têm um cunho de cobrança com palavras em negrito ou em maiúsculo</a:t>
            </a:r>
            <a:r>
              <a:rPr lang="pt-BR" b="1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” (sic).</a:t>
            </a:r>
            <a:r>
              <a:rPr lang="pt-BR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indent="337661" algn="just">
              <a:lnSpc>
                <a:spcPct val="115000"/>
              </a:lnSpc>
            </a:pPr>
            <a:endParaRPr lang="pt-BR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37661" algn="just">
              <a:lnSpc>
                <a:spcPct val="115000"/>
              </a:lnSpc>
            </a:pPr>
            <a:endParaRPr lang="pt-BR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37661" algn="just">
              <a:lnSpc>
                <a:spcPct val="115000"/>
              </a:lnSpc>
            </a:pPr>
            <a:r>
              <a:rPr lang="pt-BR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Outros participantes ressaltam que a relação mediada pela tecnologia dificulta a interação afetiva: </a:t>
            </a:r>
          </a:p>
          <a:p>
            <a:pPr indent="337661" algn="just">
              <a:lnSpc>
                <a:spcPct val="115000"/>
              </a:lnSpc>
            </a:pPr>
            <a:r>
              <a:rPr lang="pt-BR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pt-BR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37661" algn="just">
              <a:lnSpc>
                <a:spcPct val="115000"/>
              </a:lnSpc>
            </a:pPr>
            <a:r>
              <a:rPr lang="pt-BR" b="1" i="1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“A identificação e a formação de vínculos torna-se mais difícil de se alcançar com a mediação da tecnologia”</a:t>
            </a:r>
            <a:r>
              <a:rPr lang="pt-BR" b="1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(sic).</a:t>
            </a:r>
            <a:endParaRPr lang="pt-BR" b="1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668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838E66E-944D-43EB-B47D-D7D55150526A}"/>
              </a:ext>
            </a:extLst>
          </p:cNvPr>
          <p:cNvSpPr/>
          <p:nvPr/>
        </p:nvSpPr>
        <p:spPr>
          <a:xfrm>
            <a:off x="323528" y="1484784"/>
            <a:ext cx="8363273" cy="5488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37661" algn="just">
              <a:lnSpc>
                <a:spcPct val="115000"/>
              </a:lnSpc>
            </a:pP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Dentre as possibilidades registradas pelos sujeitos da pesquisa como passíveis de superar os limites na prática afetuosa estabelecida na relação docente-discente, destacam-se as seguintes:</a:t>
            </a:r>
          </a:p>
          <a:p>
            <a:pPr indent="337661" algn="just">
              <a:lnSpc>
                <a:spcPct val="115000"/>
              </a:lnSpc>
            </a:pPr>
            <a:endParaRPr lang="pt-B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37661" algn="just">
              <a:lnSpc>
                <a:spcPct val="115000"/>
              </a:lnSpc>
            </a:pPr>
            <a:r>
              <a:rPr lang="pt-BR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pt-BR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Seria importante romper a hierarquia que existe entre o estudante e o professor. O professor é muitas vezes tratado como o detentor dos saberes e o estudante como alguém que deveria recebê-los</a:t>
            </a:r>
            <a:r>
              <a:rPr lang="pt-BR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" (sic).</a:t>
            </a:r>
          </a:p>
          <a:p>
            <a:pPr indent="337661" algn="just">
              <a:lnSpc>
                <a:spcPct val="115000"/>
              </a:lnSpc>
            </a:pPr>
            <a:endParaRPr lang="pt-BR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37661" algn="just">
              <a:lnSpc>
                <a:spcPct val="115000"/>
              </a:lnSpc>
            </a:pPr>
            <a:endParaRPr lang="pt-BR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37661" algn="just">
              <a:lnSpc>
                <a:spcPct val="115000"/>
              </a:lnSpc>
            </a:pPr>
            <a:r>
              <a:rPr lang="pt-BR" b="1" dirty="0"/>
              <a:t>"</a:t>
            </a:r>
            <a:r>
              <a:rPr lang="pt-BR" b="1" i="1" dirty="0"/>
              <a:t>Acredito que não seja interessante [superar os limites na prática afetuosa], visto que tratamos de relações acadêmicas, tanto no EAD quanto no ensino presencial. É fundamental mantermos "alguma distância" nas relações interpessoais</a:t>
            </a:r>
            <a:r>
              <a:rPr lang="pt-BR" b="1" dirty="0"/>
              <a:t>" (sic).</a:t>
            </a:r>
          </a:p>
          <a:p>
            <a:pPr indent="337661" algn="just">
              <a:lnSpc>
                <a:spcPct val="115000"/>
              </a:lnSpc>
            </a:pPr>
            <a:endParaRPr lang="pt-BR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37661" algn="just">
              <a:lnSpc>
                <a:spcPct val="115000"/>
              </a:lnSpc>
            </a:pPr>
            <a:endParaRPr lang="pt-BR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37661" algn="just">
              <a:lnSpc>
                <a:spcPct val="115000"/>
              </a:lnSpc>
            </a:pPr>
            <a:r>
              <a:rPr lang="pt-BR" b="1" i="1" dirty="0"/>
              <a:t>“Fazendo-se presente na relação com o estudante. Afinal, educação a distância pode ser sinônimo de </a:t>
            </a:r>
            <a:r>
              <a:rPr lang="pt-BR" b="1" i="1" dirty="0" err="1"/>
              <a:t>presencialidade</a:t>
            </a:r>
            <a:r>
              <a:rPr lang="pt-BR" b="1" i="1" dirty="0"/>
              <a:t>” </a:t>
            </a:r>
            <a:r>
              <a:rPr lang="pt-BR" b="1" dirty="0"/>
              <a:t>(sic).</a:t>
            </a:r>
          </a:p>
          <a:p>
            <a:pPr indent="337661" algn="just">
              <a:lnSpc>
                <a:spcPct val="115000"/>
              </a:lnSpc>
            </a:pPr>
            <a:endParaRPr lang="pt-BR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811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444D5FB9-2F9E-4202-B572-6F73EABEC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7984" y="2448584"/>
            <a:ext cx="4526280" cy="3296241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000" b="1" dirty="0">
                <a:solidFill>
                  <a:schemeClr val="tx2"/>
                </a:solidFill>
                <a:latin typeface="+mn-lt"/>
              </a:rPr>
              <a:t>É </a:t>
            </a:r>
            <a:r>
              <a:rPr lang="en-US" sz="3000" b="1" dirty="0" err="1">
                <a:solidFill>
                  <a:schemeClr val="tx2"/>
                </a:solidFill>
                <a:latin typeface="+mn-lt"/>
              </a:rPr>
              <a:t>possível</a:t>
            </a:r>
            <a:r>
              <a:rPr lang="en-US" sz="30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3000" b="1" dirty="0" err="1">
                <a:solidFill>
                  <a:schemeClr val="tx2"/>
                </a:solidFill>
                <a:latin typeface="+mn-lt"/>
              </a:rPr>
              <a:t>ser</a:t>
            </a:r>
            <a:r>
              <a:rPr lang="en-US" sz="3000" b="1" dirty="0">
                <a:solidFill>
                  <a:schemeClr val="tx2"/>
                </a:solidFill>
                <a:latin typeface="+mn-lt"/>
              </a:rPr>
              <a:t> um </a:t>
            </a:r>
            <a:r>
              <a:rPr lang="en-US" sz="3000" b="1" dirty="0" err="1">
                <a:solidFill>
                  <a:schemeClr val="tx2"/>
                </a:solidFill>
                <a:latin typeface="+mn-lt"/>
              </a:rPr>
              <a:t>docente</a:t>
            </a:r>
            <a:r>
              <a:rPr lang="en-US" sz="30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3000" b="1" dirty="0" err="1">
                <a:solidFill>
                  <a:schemeClr val="tx2"/>
                </a:solidFill>
                <a:latin typeface="+mn-lt"/>
              </a:rPr>
              <a:t>presente</a:t>
            </a:r>
            <a:r>
              <a:rPr lang="en-US" sz="30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3000" b="1" dirty="0" err="1">
                <a:solidFill>
                  <a:schemeClr val="tx2"/>
                </a:solidFill>
                <a:latin typeface="+mn-lt"/>
              </a:rPr>
              <a:t>na</a:t>
            </a:r>
            <a:r>
              <a:rPr lang="en-US" sz="30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3000" b="1" dirty="0" err="1">
                <a:solidFill>
                  <a:schemeClr val="tx2"/>
                </a:solidFill>
                <a:latin typeface="+mn-lt"/>
              </a:rPr>
              <a:t>educação</a:t>
            </a:r>
            <a:r>
              <a:rPr lang="en-US" sz="3000" b="1" dirty="0">
                <a:solidFill>
                  <a:schemeClr val="tx2"/>
                </a:solidFill>
                <a:latin typeface="+mn-lt"/>
              </a:rPr>
              <a:t> a </a:t>
            </a:r>
            <a:r>
              <a:rPr lang="en-US" sz="3000" b="1" dirty="0" err="1">
                <a:solidFill>
                  <a:schemeClr val="tx2"/>
                </a:solidFill>
                <a:latin typeface="+mn-lt"/>
              </a:rPr>
              <a:t>distância</a:t>
            </a:r>
            <a:r>
              <a:rPr lang="en-US" sz="3000" b="1" dirty="0">
                <a:solidFill>
                  <a:schemeClr val="tx2"/>
                </a:solidFill>
                <a:latin typeface="+mn-lt"/>
              </a:rPr>
              <a:t>? </a:t>
            </a:r>
            <a:br>
              <a:rPr lang="en-US" sz="3000" b="1" dirty="0">
                <a:solidFill>
                  <a:schemeClr val="tx2"/>
                </a:solidFill>
                <a:latin typeface="+mn-lt"/>
              </a:rPr>
            </a:br>
            <a:br>
              <a:rPr lang="en-US" sz="3000" b="1" dirty="0">
                <a:solidFill>
                  <a:schemeClr val="tx2"/>
                </a:solidFill>
                <a:latin typeface="+mn-lt"/>
              </a:rPr>
            </a:br>
            <a:r>
              <a:rPr lang="en-US" sz="3000" b="1" dirty="0">
                <a:solidFill>
                  <a:schemeClr val="tx2"/>
                </a:solidFill>
                <a:latin typeface="+mn-lt"/>
              </a:rPr>
              <a:t>Como?</a:t>
            </a:r>
          </a:p>
        </p:txBody>
      </p:sp>
      <p:pic>
        <p:nvPicPr>
          <p:cNvPr id="1026" name="Picture 2" descr="Resultado de imagem para afetividade EAD">
            <a:extLst>
              <a:ext uri="{FF2B5EF4-FFF2-40B4-BE49-F238E27FC236}">
                <a16:creationId xmlns:a16="http://schemas.microsoft.com/office/drawing/2014/main" id="{FA551072-DC9C-42BC-A12E-5AE0D5ABA2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48" r="18663" b="1"/>
          <a:stretch/>
        </p:blipFill>
        <p:spPr bwMode="auto">
          <a:xfrm>
            <a:off x="467544" y="2060848"/>
            <a:ext cx="3745523" cy="3683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783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C7207A99-61BA-4989-BE89-5E25DE31B644}"/>
              </a:ext>
            </a:extLst>
          </p:cNvPr>
          <p:cNvSpPr/>
          <p:nvPr/>
        </p:nvSpPr>
        <p:spPr>
          <a:xfrm>
            <a:off x="467544" y="3717032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Contatos:</a:t>
            </a:r>
          </a:p>
          <a:p>
            <a:pPr algn="r"/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Guilherme William Udo Santos</a:t>
            </a:r>
          </a:p>
          <a:p>
            <a:pPr algn="r"/>
            <a:r>
              <a:rPr lang="pt-BR" sz="2400" dirty="0" err="1"/>
              <a:t>guilherme@guilhermeudo.com</a:t>
            </a:r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Karin Gerlach </a:t>
            </a:r>
            <a:r>
              <a:rPr lang="pt-B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Dietz</a:t>
            </a:r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pt-B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karingdietz@gmail.com</a:t>
            </a:r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BE6EEA7-80D1-4BCF-BCA4-18455B3F2DFD}"/>
              </a:ext>
            </a:extLst>
          </p:cNvPr>
          <p:cNvSpPr txBox="1"/>
          <p:nvPr/>
        </p:nvSpPr>
        <p:spPr>
          <a:xfrm>
            <a:off x="3419872" y="198884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/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599986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808A39-445D-431D-A060-98FF6E3DF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444" y="1268760"/>
            <a:ext cx="7886700" cy="1325563"/>
          </a:xfrm>
        </p:spPr>
        <p:txBody>
          <a:bodyPr/>
          <a:lstStyle/>
          <a:p>
            <a:pPr algn="ctr"/>
            <a:r>
              <a:rPr lang="pt-BR" b="1" dirty="0">
                <a:latin typeface="+mn-lt"/>
              </a:rPr>
              <a:t>Objetivo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B22FC49-4C31-412E-8CFF-13D492A7A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444" y="2340267"/>
            <a:ext cx="8335838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dirty="0"/>
              <a:t>Analisar a relação docente-discente em cursos superiores de ensino a distância. </a:t>
            </a:r>
          </a:p>
          <a:p>
            <a:pPr marL="0" indent="0" algn="ctr">
              <a:buNone/>
            </a:pPr>
            <a:endParaRPr lang="pt-BR" sz="2400" dirty="0"/>
          </a:p>
          <a:p>
            <a:pPr marL="0" indent="0" algn="ctr">
              <a:buNone/>
            </a:pPr>
            <a:endParaRPr lang="pt-BR" sz="2400" dirty="0"/>
          </a:p>
          <a:p>
            <a:pPr marL="0" indent="0" algn="ctr">
              <a:buNone/>
            </a:pPr>
            <a:r>
              <a:rPr lang="pt-BR" sz="2400" dirty="0"/>
              <a:t>Como objetivos específicos, têm-se:</a:t>
            </a:r>
          </a:p>
          <a:p>
            <a:pPr marL="0" indent="0" algn="ctr">
              <a:buNone/>
            </a:pPr>
            <a:endParaRPr lang="pt-BR" sz="2400" dirty="0"/>
          </a:p>
          <a:p>
            <a:pPr marL="0" indent="0" algn="ctr">
              <a:buNone/>
            </a:pPr>
            <a:r>
              <a:rPr lang="pt-BR" sz="2400" dirty="0"/>
              <a:t>- Clarificar como os docentes significam a afetividade no EAD;</a:t>
            </a:r>
          </a:p>
          <a:p>
            <a:pPr marL="0" indent="0" algn="ctr">
              <a:buNone/>
            </a:pPr>
            <a:r>
              <a:rPr lang="pt-BR" sz="2400" dirty="0"/>
              <a:t>- Identificar o que limita a afetividade na relação docente-discente.</a:t>
            </a:r>
          </a:p>
        </p:txBody>
      </p:sp>
    </p:spTree>
    <p:extLst>
      <p:ext uri="{BB962C8B-B14F-4D97-AF65-F5344CB8AC3E}">
        <p14:creationId xmlns:p14="http://schemas.microsoft.com/office/powerpoint/2010/main" val="689213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6C4011A1-4E9B-4D7F-B1CD-2155E3AA6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15822" y="2060848"/>
            <a:ext cx="3319670" cy="897503"/>
          </a:xfrm>
        </p:spPr>
        <p:txBody>
          <a:bodyPr>
            <a:normAutofit/>
          </a:bodyPr>
          <a:lstStyle/>
          <a:p>
            <a:pPr algn="ctr"/>
            <a:r>
              <a:rPr lang="pt-BR" sz="2100" b="1" dirty="0"/>
              <a:t>Fundamentação teórica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3741C6BC-7D16-460C-AF90-A122701FB4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203848" y="1497867"/>
            <a:ext cx="5635673" cy="5099485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/>
              <a:t>Conjuntos funcionais afetividade + motor + cognição + pessoa: essenciais no processo de desenvolvimento e construção do conhecimento.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/>
              <a:t>Afetividade sinaliza como o ser humano é afetado pelo mundo interno e externo.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/>
              <a:t>Pode ser expressa de diferentes maneiras.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/>
              <a:t>As formas de interação e sua qualidade vão sendo ressignificadas pela pessoa ao longo do tempo.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/>
              <a:t>Manifestações epidérmicas são substituídas por outras exigências afetivas, como necessidade de atenção, de respeito e justiça. 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B84B15F0-6F78-4141-A219-9C41715A0E32}"/>
              </a:ext>
            </a:extLst>
          </p:cNvPr>
          <p:cNvSpPr/>
          <p:nvPr/>
        </p:nvSpPr>
        <p:spPr>
          <a:xfrm>
            <a:off x="739941" y="5033500"/>
            <a:ext cx="1581267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350" dirty="0" err="1"/>
              <a:t>Wallon</a:t>
            </a:r>
            <a:r>
              <a:rPr lang="pt-BR" sz="1350" dirty="0"/>
              <a:t> (1879-1962)</a:t>
            </a:r>
          </a:p>
        </p:txBody>
      </p:sp>
      <p:pic>
        <p:nvPicPr>
          <p:cNvPr id="1026" name="Picture 2" descr="Henri Wall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1" r="24037"/>
          <a:stretch/>
        </p:blipFill>
        <p:spPr bwMode="auto">
          <a:xfrm>
            <a:off x="519757" y="2958351"/>
            <a:ext cx="2021637" cy="2075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5503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5F3724-E907-43C5-BD3A-7C35C3CAB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11760" y="1844824"/>
            <a:ext cx="6363933" cy="4235318"/>
          </a:xfrm>
        </p:spPr>
        <p:txBody>
          <a:bodyPr>
            <a:normAutofit/>
          </a:bodyPr>
          <a:lstStyle/>
          <a:p>
            <a:pPr algn="ctr"/>
            <a:r>
              <a:rPr lang="pt-BR" sz="2000" cap="none" dirty="0">
                <a:solidFill>
                  <a:schemeClr val="tx1"/>
                </a:solidFill>
              </a:rPr>
              <a:t>Mas como se dá a relação afetiva com estudante adulto? </a:t>
            </a:r>
          </a:p>
          <a:p>
            <a:endParaRPr lang="pt-BR" sz="2000" cap="none" dirty="0">
              <a:solidFill>
                <a:schemeClr val="tx1"/>
              </a:solidFill>
            </a:endParaRPr>
          </a:p>
          <a:p>
            <a:endParaRPr lang="pt-BR" sz="2000" cap="none" dirty="0">
              <a:solidFill>
                <a:schemeClr val="tx1"/>
              </a:solidFill>
            </a:endParaRPr>
          </a:p>
          <a:p>
            <a:endParaRPr lang="pt-BR" sz="2000" cap="none" dirty="0">
              <a:solidFill>
                <a:schemeClr val="tx1"/>
              </a:solidFill>
            </a:endParaRPr>
          </a:p>
          <a:p>
            <a:pPr algn="ctr"/>
            <a:r>
              <a:rPr lang="pt-BR" sz="2000" cap="none" dirty="0">
                <a:solidFill>
                  <a:schemeClr val="tx1"/>
                </a:solidFill>
              </a:rPr>
              <a:t>Nesta fase, o sujeito conhece melhor seus limites, suas possibilidades, pontos fracos e fortes, seus sentimentos e valores, mostrando melhores condições para acolhimento e receptividade de seus pares.</a:t>
            </a:r>
          </a:p>
          <a:p>
            <a:pPr algn="ctr"/>
            <a:endParaRPr lang="pt-BR" sz="2000" cap="none" dirty="0">
              <a:solidFill>
                <a:schemeClr val="tx1"/>
              </a:solidFill>
            </a:endParaRPr>
          </a:p>
          <a:p>
            <a:pPr algn="ctr"/>
            <a:endParaRPr lang="pt-BR" sz="2000" cap="none" dirty="0">
              <a:solidFill>
                <a:schemeClr val="tx1"/>
              </a:solidFill>
            </a:endParaRPr>
          </a:p>
          <a:p>
            <a:pPr algn="ctr"/>
            <a:r>
              <a:rPr lang="pt-BR" sz="2000" cap="none" dirty="0">
                <a:solidFill>
                  <a:schemeClr val="tx1"/>
                </a:solidFill>
              </a:rPr>
              <a:t>Como pensar na relação afetiva, estabelecida entre adultos, em um ambiente virtual de aprendizagem?</a:t>
            </a:r>
          </a:p>
          <a:p>
            <a:endParaRPr lang="pt-BR" sz="2000" cap="none" dirty="0">
              <a:solidFill>
                <a:schemeClr val="tx1"/>
              </a:solidFill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6916CA3-D9EF-4C97-893B-A5D1432454A9}"/>
              </a:ext>
            </a:extLst>
          </p:cNvPr>
          <p:cNvSpPr/>
          <p:nvPr/>
        </p:nvSpPr>
        <p:spPr>
          <a:xfrm>
            <a:off x="827584" y="2060848"/>
            <a:ext cx="738664" cy="3601226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r>
              <a:rPr lang="pt-BR" sz="3600" b="1" dirty="0"/>
              <a:t>Questionamentos</a:t>
            </a:r>
          </a:p>
        </p:txBody>
      </p:sp>
    </p:spTree>
    <p:extLst>
      <p:ext uri="{BB962C8B-B14F-4D97-AF65-F5344CB8AC3E}">
        <p14:creationId xmlns:p14="http://schemas.microsoft.com/office/powerpoint/2010/main" val="376173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C2A9DDDC-9A65-439C-867D-C9CEE2F78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196752"/>
            <a:ext cx="7886700" cy="1325563"/>
          </a:xfrm>
        </p:spPr>
        <p:txBody>
          <a:bodyPr/>
          <a:lstStyle/>
          <a:p>
            <a:r>
              <a:rPr lang="pt-BR" b="1" dirty="0"/>
              <a:t>Metodologia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4545B34-C200-42FE-B26F-972C528F5AC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27584" y="2636912"/>
            <a:ext cx="7634287" cy="3738563"/>
          </a:xfrm>
        </p:spPr>
        <p:txBody>
          <a:bodyPr>
            <a:normAutofit/>
          </a:bodyPr>
          <a:lstStyle/>
          <a:p>
            <a:pPr algn="just"/>
            <a:r>
              <a:rPr lang="pt-BR" sz="2500" dirty="0"/>
              <a:t>Aplicou-se um questionário a 16 docentes de licenciatura que exercem a sua função na educação a distância, em cursos de Pedagogia, História e Letras.</a:t>
            </a:r>
          </a:p>
          <a:p>
            <a:pPr algn="just"/>
            <a:endParaRPr lang="pt-BR" sz="2500" dirty="0"/>
          </a:p>
          <a:p>
            <a:pPr algn="just"/>
            <a:r>
              <a:rPr lang="pt-BR" sz="2500" dirty="0"/>
              <a:t>Os questionários foram enviados via e-mail e as respostas foram recebidas de maneira sigilosa em plataforma online. </a:t>
            </a: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1759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C2A9DDDC-9A65-439C-867D-C9CEE2F78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196752"/>
            <a:ext cx="7886700" cy="1325563"/>
          </a:xfrm>
        </p:spPr>
        <p:txBody>
          <a:bodyPr/>
          <a:lstStyle/>
          <a:p>
            <a:r>
              <a:rPr lang="pt-BR" b="1" dirty="0"/>
              <a:t>Metodologia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4545B34-C200-42FE-B26F-972C528F5AC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83568" y="2276872"/>
            <a:ext cx="7848872" cy="4248472"/>
          </a:xfrm>
        </p:spPr>
        <p:txBody>
          <a:bodyPr>
            <a:normAutofit/>
          </a:bodyPr>
          <a:lstStyle/>
          <a:p>
            <a:pPr algn="just"/>
            <a:r>
              <a:rPr lang="pt-BR" sz="2500" dirty="0"/>
              <a:t>O instrumento da pesquisa possibilitou, inicialmente, a compreensão de dados referentes à formação, tempo de exercício profissional, vantagens e desvantagens de plataformas EAD que cada participante já utilizou e identificação das dimensões afetivas em sua atividade.</a:t>
            </a:r>
          </a:p>
          <a:p>
            <a:pPr algn="just"/>
            <a:endParaRPr lang="pt-BR" sz="2500" dirty="0"/>
          </a:p>
          <a:p>
            <a:pPr algn="just"/>
            <a:r>
              <a:rPr lang="pt-BR" sz="2500" dirty="0"/>
              <a:t>Também foi utilizado um gráfico digital que mostra o grau de frequência das palavras em um texto (Nuvem de Palavras / </a:t>
            </a:r>
            <a:r>
              <a:rPr lang="pt-BR" sz="2500" i="1" dirty="0"/>
              <a:t>Word Cloud</a:t>
            </a:r>
            <a:r>
              <a:rPr lang="pt-BR" sz="2500" dirty="0"/>
              <a:t>), a fim de verificar o campo semântico do termo afetividade e afetividade no processo de ensino-aprendizagem, em específico, no EAD. </a:t>
            </a:r>
          </a:p>
          <a:p>
            <a:pPr algn="ctr"/>
            <a:endParaRPr lang="pt-BR" dirty="0"/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334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EC875-3E80-40DC-AA79-3BEB2380B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1052736"/>
            <a:ext cx="7886700" cy="1325563"/>
          </a:xfrm>
        </p:spPr>
        <p:txBody>
          <a:bodyPr/>
          <a:lstStyle/>
          <a:p>
            <a:pPr algn="r"/>
            <a:r>
              <a:rPr lang="pt-BR" b="1" dirty="0">
                <a:latin typeface="+mn-lt"/>
              </a:rPr>
              <a:t>Os participantes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7B84682-D226-40DA-94AC-812B2BD73966}"/>
              </a:ext>
            </a:extLst>
          </p:cNvPr>
          <p:cNvSpPr txBox="1"/>
          <p:nvPr/>
        </p:nvSpPr>
        <p:spPr>
          <a:xfrm>
            <a:off x="539552" y="2060848"/>
            <a:ext cx="820891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Dos 16 participantes: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	- Cinco do sexo masculino:</a:t>
            </a:r>
          </a:p>
          <a:p>
            <a:pPr algn="just"/>
            <a:r>
              <a:rPr lang="pt-BR" dirty="0"/>
              <a:t>		- Quatro mestres,</a:t>
            </a:r>
          </a:p>
          <a:p>
            <a:pPr algn="just"/>
            <a:r>
              <a:rPr lang="pt-BR" dirty="0"/>
              <a:t>		- Um doutor.</a:t>
            </a:r>
          </a:p>
          <a:p>
            <a:pPr algn="just"/>
            <a:r>
              <a:rPr lang="pt-BR" dirty="0"/>
              <a:t>	- Onze do sexo feminino:</a:t>
            </a:r>
          </a:p>
          <a:p>
            <a:pPr algn="just"/>
            <a:r>
              <a:rPr lang="pt-BR" dirty="0"/>
              <a:t>		- Uma especialista,</a:t>
            </a:r>
          </a:p>
          <a:p>
            <a:pPr algn="just"/>
            <a:r>
              <a:rPr lang="pt-BR" dirty="0"/>
              <a:t>		- Oito mestras,</a:t>
            </a:r>
          </a:p>
          <a:p>
            <a:pPr algn="just"/>
            <a:r>
              <a:rPr lang="pt-BR" dirty="0"/>
              <a:t>		- Duas doutoras.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O tempo de atuação na docência: há aqueles que atuam há 30 anos e outros que iniciaram sua carreira na docência há quatro meses, juntamente com a atuação no EAD.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Todos fazem uso do </a:t>
            </a:r>
            <a:r>
              <a:rPr lang="pt-BR" i="1" dirty="0" err="1"/>
              <a:t>Blackboard</a:t>
            </a:r>
            <a:r>
              <a:rPr lang="pt-BR" dirty="0"/>
              <a:t> como ambiente virtual de interação. Nove também se utilizam do </a:t>
            </a:r>
            <a:r>
              <a:rPr lang="pt-BR" i="1" dirty="0"/>
              <a:t>Moodle</a:t>
            </a:r>
            <a:r>
              <a:rPr lang="pt-BR" dirty="0"/>
              <a:t>.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8755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EC875-3E80-40DC-AA79-3BEB2380B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052736"/>
            <a:ext cx="7886700" cy="1325563"/>
          </a:xfrm>
        </p:spPr>
        <p:txBody>
          <a:bodyPr/>
          <a:lstStyle/>
          <a:p>
            <a:r>
              <a:rPr lang="pt-BR" b="1" dirty="0">
                <a:latin typeface="+mn-lt"/>
              </a:rPr>
              <a:t>Resultados e discussão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7B84682-D226-40DA-94AC-812B2BD73966}"/>
              </a:ext>
            </a:extLst>
          </p:cNvPr>
          <p:cNvSpPr txBox="1"/>
          <p:nvPr/>
        </p:nvSpPr>
        <p:spPr>
          <a:xfrm>
            <a:off x="179512" y="2132856"/>
            <a:ext cx="885698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 AMBIENTE VIRTUAL DE APRENDIZAGEM:</a:t>
            </a:r>
          </a:p>
          <a:p>
            <a:endParaRPr lang="pt-BR" dirty="0"/>
          </a:p>
          <a:p>
            <a:pPr algn="just"/>
            <a:r>
              <a:rPr lang="pt-BR" dirty="0"/>
              <a:t>Sobre o </a:t>
            </a:r>
            <a:r>
              <a:rPr lang="pt-BR" i="1" dirty="0" err="1"/>
              <a:t>Blackboard</a:t>
            </a:r>
            <a:r>
              <a:rPr lang="pt-BR" dirty="0"/>
              <a:t>, os docentes listaram algumas desvantagens no seu uso, como recursos limitados, referentes, por exemplo, às possibilidades de correção das atividades, interação entre estudantes e entre estudantes e docente, padrão estético formal, de difícil navegação e pouco intuitivo.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Dos canais de comunicação utilizados na interação com dos discentes: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	- Doze listaram o Fórum de discussão, ambiente de interação aberto para todos os discentes, como principal meio utilizado de troca de mensagens,</a:t>
            </a:r>
          </a:p>
          <a:p>
            <a:pPr algn="just"/>
            <a:r>
              <a:rPr lang="pt-BR" dirty="0"/>
              <a:t>	- Sete docentes fazem uso de mensagens privadas enviadas por meio do ambiente de aprendizagem.</a:t>
            </a:r>
          </a:p>
          <a:p>
            <a:pPr algn="just"/>
            <a:r>
              <a:rPr lang="pt-BR" dirty="0"/>
              <a:t>	- Três docentes responderam que os canais de comunicação não são suficientes para a interação estabelecida com os estudantes.</a:t>
            </a:r>
          </a:p>
          <a:p>
            <a:pPr algn="just"/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8014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">
            <a:extLst>
              <a:ext uri="{FF2B5EF4-FFF2-40B4-BE49-F238E27FC236}">
                <a16:creationId xmlns:a16="http://schemas.microsoft.com/office/drawing/2014/main" id="{C600CA22-B66B-44DB-ABAE-0E3DB65D0EEB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0" y="1556792"/>
            <a:ext cx="7380312" cy="511256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444D5FB9-2F9E-4202-B572-6F73EABEC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5423" y="3933056"/>
            <a:ext cx="2319086" cy="1329552"/>
          </a:xfrm>
        </p:spPr>
        <p:txBody>
          <a:bodyPr>
            <a:noAutofit/>
          </a:bodyPr>
          <a:lstStyle/>
          <a:p>
            <a:pPr algn="ctr"/>
            <a:r>
              <a:rPr lang="pt-BR" dirty="0"/>
              <a:t>Nuvem de palavras referente ao tema afetividade: palavras elencadas pelos docentes 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38850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</TotalTime>
  <Words>856</Words>
  <Application>Microsoft Macintosh PowerPoint</Application>
  <PresentationFormat>Apresentação na tela (4:3)</PresentationFormat>
  <Paragraphs>106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Tema do Office</vt:lpstr>
      <vt:lpstr>INTERAÇÕES VIRTUAIS INOVADORAS ENTRE DOCENTES E ESTUDANTES: EDUCAÇÃO A DISTÂNCIA E AFETIVIDADE</vt:lpstr>
      <vt:lpstr>Objetivo</vt:lpstr>
      <vt:lpstr>Fundamentação teórica</vt:lpstr>
      <vt:lpstr>Apresentação do PowerPoint</vt:lpstr>
      <vt:lpstr>Metodologia</vt:lpstr>
      <vt:lpstr>Metodologia</vt:lpstr>
      <vt:lpstr>Os participantes</vt:lpstr>
      <vt:lpstr>Resultados e discussão</vt:lpstr>
      <vt:lpstr>Nuvem de palavras referente ao tema afetividade: palavras elencadas pelos docentes  </vt:lpstr>
      <vt:lpstr>Nuvem de palavras referente ao tema afetividade e EAD: palavras elencadas pelos docentes </vt:lpstr>
      <vt:lpstr>Apresentação do PowerPoint</vt:lpstr>
      <vt:lpstr>Apresentação do PowerPoint</vt:lpstr>
      <vt:lpstr>Apresentação do PowerPoint</vt:lpstr>
      <vt:lpstr>É possível ser um docente presente na educação a distância?   Como?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Guilherme Udo</cp:lastModifiedBy>
  <cp:revision>17</cp:revision>
  <dcterms:created xsi:type="dcterms:W3CDTF">2014-07-31T15:12:21Z</dcterms:created>
  <dcterms:modified xsi:type="dcterms:W3CDTF">2018-10-04T12:52:19Z</dcterms:modified>
</cp:coreProperties>
</file>