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8" r:id="rId5"/>
    <p:sldId id="271" r:id="rId6"/>
    <p:sldId id="272" r:id="rId7"/>
    <p:sldId id="259" r:id="rId8"/>
    <p:sldId id="260" r:id="rId9"/>
    <p:sldId id="262" r:id="rId10"/>
    <p:sldId id="263" r:id="rId11"/>
    <p:sldId id="264" r:id="rId12"/>
    <p:sldId id="269" r:id="rId13"/>
    <p:sldId id="261" r:id="rId14"/>
    <p:sldId id="265" r:id="rId15"/>
    <p:sldId id="266" r:id="rId16"/>
    <p:sldId id="267" r:id="rId17"/>
    <p:sldId id="270" r:id="rId1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529BC3-5DFC-4B9C-89BD-A8BDEC69BE28}" type="datetimeFigureOut">
              <a:rPr lang="pt-BR" smtClean="0"/>
              <a:t>01/10/2018</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B3792-F561-4643-AFE6-106DC36FDB62}" type="slidenum">
              <a:rPr lang="pt-BR" smtClean="0"/>
              <a:t>‹nº›</a:t>
            </a:fld>
            <a:endParaRPr lang="pt-BR"/>
          </a:p>
        </p:txBody>
      </p:sp>
    </p:spTree>
    <p:extLst>
      <p:ext uri="{BB962C8B-B14F-4D97-AF65-F5344CB8AC3E}">
        <p14:creationId xmlns:p14="http://schemas.microsoft.com/office/powerpoint/2010/main" val="3218008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E0B3792-F561-4643-AFE6-106DC36FDB62}" type="slidenum">
              <a:rPr lang="pt-BR" smtClean="0"/>
              <a:t>7</a:t>
            </a:fld>
            <a:endParaRPr lang="pt-BR"/>
          </a:p>
        </p:txBody>
      </p:sp>
    </p:spTree>
    <p:extLst>
      <p:ext uri="{BB962C8B-B14F-4D97-AF65-F5344CB8AC3E}">
        <p14:creationId xmlns:p14="http://schemas.microsoft.com/office/powerpoint/2010/main" val="2272797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336CA0A-8440-4CE4-B9AC-DBC9EF91B9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384"/>
            <a:ext cx="9144000" cy="1346767"/>
          </a:xfrm>
          <a:prstGeom prst="rect">
            <a:avLst/>
          </a:prstGeom>
        </p:spPr>
      </p:pic>
    </p:spTree>
    <p:extLst>
      <p:ext uri="{BB962C8B-B14F-4D97-AF65-F5344CB8AC3E}">
        <p14:creationId xmlns:p14="http://schemas.microsoft.com/office/powerpoint/2010/main" val="42123808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7F0FB6A3-6E68-4D7E-938A-A53AC50A78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7384"/>
            <a:ext cx="9144000" cy="1346767"/>
          </a:xfrm>
          <a:prstGeom prst="rect">
            <a:avLst/>
          </a:prstGeom>
        </p:spPr>
      </p:pic>
    </p:spTree>
    <p:extLst>
      <p:ext uri="{BB962C8B-B14F-4D97-AF65-F5344CB8AC3E}">
        <p14:creationId xmlns:p14="http://schemas.microsoft.com/office/powerpoint/2010/main" val="1799288128"/>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rço e Abril de 2009 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4088" y="5929312"/>
            <a:ext cx="275431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p:cNvSpPr/>
          <p:nvPr/>
        </p:nvSpPr>
        <p:spPr>
          <a:xfrm>
            <a:off x="755576" y="1817967"/>
            <a:ext cx="7740352" cy="1569660"/>
          </a:xfrm>
          <a:prstGeom prst="rect">
            <a:avLst/>
          </a:prstGeom>
        </p:spPr>
        <p:txBody>
          <a:bodyPr wrap="square">
            <a:spAutoFit/>
          </a:bodyPr>
          <a:lstStyle/>
          <a:p>
            <a:pPr algn="just"/>
            <a:r>
              <a:rPr lang="pt-BR" sz="3200" b="1" dirty="0"/>
              <a:t>IMPLANTAÇÃO DO ENSINO HÍBRIDO EM CURSOS DE GRADUAÇÃO NAS FACULDADES SÃO JOSÉ: RELATO DE EXPERIÊNCIAS</a:t>
            </a:r>
            <a:endParaRPr lang="pt-BR" sz="3200" dirty="0"/>
          </a:p>
        </p:txBody>
      </p:sp>
      <p:sp>
        <p:nvSpPr>
          <p:cNvPr id="4" name="Retângulo 3"/>
          <p:cNvSpPr/>
          <p:nvPr/>
        </p:nvSpPr>
        <p:spPr>
          <a:xfrm>
            <a:off x="2483768" y="4005064"/>
            <a:ext cx="6012160" cy="1815882"/>
          </a:xfrm>
          <a:prstGeom prst="rect">
            <a:avLst/>
          </a:prstGeom>
        </p:spPr>
        <p:txBody>
          <a:bodyPr wrap="square">
            <a:spAutoFit/>
          </a:bodyPr>
          <a:lstStyle/>
          <a:p>
            <a:pPr algn="r"/>
            <a:r>
              <a:rPr lang="pt-BR" sz="1600" dirty="0"/>
              <a:t>Adriane Pereira Gouvêa – Faculdades São José</a:t>
            </a:r>
          </a:p>
          <a:p>
            <a:pPr algn="r"/>
            <a:r>
              <a:rPr lang="pt-BR" sz="1600" dirty="0"/>
              <a:t>Fernanda Nunes de Souza – Faculdades São José </a:t>
            </a:r>
          </a:p>
          <a:p>
            <a:pPr algn="r"/>
            <a:r>
              <a:rPr lang="pt-BR" sz="1600" dirty="0"/>
              <a:t>Mônica </a:t>
            </a:r>
            <a:r>
              <a:rPr lang="pt-BR" sz="1600" dirty="0" err="1"/>
              <a:t>Mühlbauer</a:t>
            </a:r>
            <a:r>
              <a:rPr lang="pt-BR" sz="1600" dirty="0"/>
              <a:t> – Faculdades São José </a:t>
            </a:r>
          </a:p>
          <a:p>
            <a:pPr algn="r"/>
            <a:r>
              <a:rPr lang="pt-BR" sz="1600" b="1" dirty="0"/>
              <a:t>Rita Borges  – Faculdades São José; FGV Onlin</a:t>
            </a:r>
            <a:r>
              <a:rPr lang="pt-BR" sz="1600" dirty="0"/>
              <a:t>e</a:t>
            </a:r>
          </a:p>
          <a:p>
            <a:pPr algn="r"/>
            <a:r>
              <a:rPr lang="pt-BR" sz="1600" dirty="0" err="1"/>
              <a:t>Rosimeri</a:t>
            </a:r>
            <a:r>
              <a:rPr lang="pt-BR" sz="1600" dirty="0"/>
              <a:t> Claudiano da Costa- Faculdades São José </a:t>
            </a:r>
          </a:p>
          <a:p>
            <a:pPr algn="r"/>
            <a:r>
              <a:rPr lang="pt-BR" sz="1600" dirty="0"/>
              <a:t>Saulo Ribeiro – Faculdades São José </a:t>
            </a:r>
          </a:p>
          <a:p>
            <a:pPr algn="ctr"/>
            <a:r>
              <a:rPr lang="pt-BR" sz="1600" dirty="0"/>
              <a:t> </a:t>
            </a:r>
          </a:p>
        </p:txBody>
      </p:sp>
    </p:spTree>
    <p:extLst>
      <p:ext uri="{BB962C8B-B14F-4D97-AF65-F5344CB8AC3E}">
        <p14:creationId xmlns:p14="http://schemas.microsoft.com/office/powerpoint/2010/main" val="3281621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rço e Abril de 2009 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4088" y="5929312"/>
            <a:ext cx="275431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755576" y="1817967"/>
            <a:ext cx="7560840" cy="4682500"/>
          </a:xfrm>
          <a:prstGeom prst="rect">
            <a:avLst/>
          </a:prstGeom>
        </p:spPr>
        <p:txBody>
          <a:bodyPr wrap="square">
            <a:spAutoFit/>
          </a:bodyPr>
          <a:lstStyle/>
          <a:p>
            <a:pPr algn="just">
              <a:lnSpc>
                <a:spcPct val="150000"/>
              </a:lnSpc>
            </a:pPr>
            <a:r>
              <a:rPr lang="pt-BR" sz="2800" b="1" dirty="0"/>
              <a:t>RELATOS DE EXPERIÊNCIAS</a:t>
            </a:r>
            <a:endParaRPr lang="pt-BR" sz="2800" dirty="0"/>
          </a:p>
          <a:p>
            <a:pPr algn="just"/>
            <a:r>
              <a:rPr lang="pt-BR" sz="2000" dirty="0"/>
              <a:t>1.2 - O Ensino Híbrido na disciplina de Oclusão</a:t>
            </a:r>
          </a:p>
          <a:p>
            <a:pPr marL="342900" indent="-342900" algn="just">
              <a:buFont typeface="Arial" panose="020B0604020202020204" pitchFamily="34" charset="0"/>
              <a:buChar char="•"/>
            </a:pPr>
            <a:r>
              <a:rPr lang="pt-BR" sz="2000" dirty="0"/>
              <a:t>Aulas expositivas sobre os conceitos, princípios básicos de oclusão e métodos de exame clínico.</a:t>
            </a:r>
          </a:p>
          <a:p>
            <a:pPr algn="just"/>
            <a:endParaRPr lang="pt-BR" sz="2000" dirty="0"/>
          </a:p>
          <a:p>
            <a:pPr marL="342900" indent="-342900" algn="just">
              <a:buFont typeface="Arial" panose="020B0604020202020204" pitchFamily="34" charset="0"/>
              <a:buChar char="•"/>
            </a:pPr>
            <a:r>
              <a:rPr lang="pt-BR" sz="2000" dirty="0"/>
              <a:t>Avaliação dos conceitos teóricos no Ambiente Virtual de Aprendizagem + Atividade Prática (exame clínico).</a:t>
            </a:r>
          </a:p>
          <a:p>
            <a:pPr algn="just"/>
            <a:endParaRPr lang="pt-BR" sz="2000" dirty="0"/>
          </a:p>
          <a:p>
            <a:pPr marL="342900" indent="-342900" algn="just">
              <a:buFont typeface="Arial" panose="020B0604020202020204" pitchFamily="34" charset="0"/>
              <a:buChar char="•"/>
            </a:pPr>
            <a:r>
              <a:rPr lang="pt-BR" sz="2000" dirty="0"/>
              <a:t>Cada etapa do exame clínico foi devidamente demonstrada com o auxílio de um vídeo confeccionado por monitores e alunos de iniciação científica da disciplina. </a:t>
            </a:r>
          </a:p>
          <a:p>
            <a:pPr algn="just"/>
            <a:endParaRPr lang="pt-BR" sz="2400" dirty="0">
              <a:solidFill>
                <a:srgbClr val="FF0000"/>
              </a:solidFill>
            </a:endParaRPr>
          </a:p>
          <a:p>
            <a:pPr>
              <a:lnSpc>
                <a:spcPct val="150000"/>
              </a:lnSpc>
            </a:pPr>
            <a:endParaRPr lang="pt-BR" sz="2400" dirty="0"/>
          </a:p>
        </p:txBody>
      </p:sp>
    </p:spTree>
    <p:extLst>
      <p:ext uri="{BB962C8B-B14F-4D97-AF65-F5344CB8AC3E}">
        <p14:creationId xmlns:p14="http://schemas.microsoft.com/office/powerpoint/2010/main" val="3664076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rço e Abril de 2009 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4088" y="5929312"/>
            <a:ext cx="275431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539552" y="1556792"/>
            <a:ext cx="8136904" cy="4431983"/>
          </a:xfrm>
          <a:prstGeom prst="rect">
            <a:avLst/>
          </a:prstGeom>
        </p:spPr>
        <p:txBody>
          <a:bodyPr wrap="square">
            <a:spAutoFit/>
          </a:bodyPr>
          <a:lstStyle/>
          <a:p>
            <a:pPr>
              <a:lnSpc>
                <a:spcPct val="150000"/>
              </a:lnSpc>
            </a:pPr>
            <a:r>
              <a:rPr lang="pt-BR" sz="2800" b="1" dirty="0"/>
              <a:t>RELATOS DE EXPERIÊNCIAS</a:t>
            </a:r>
            <a:endParaRPr lang="pt-BR" sz="2800" dirty="0"/>
          </a:p>
          <a:p>
            <a:pPr algn="just"/>
            <a:r>
              <a:rPr lang="pt-BR" sz="2000" dirty="0"/>
              <a:t>1.3 -Formação docente nos cursos de Pedagogia e Educação Física na disciplina de Metodologias Ativas no processo de ensino aprendizagem</a:t>
            </a:r>
          </a:p>
          <a:p>
            <a:endParaRPr lang="pt-BR" sz="2000" b="1" dirty="0"/>
          </a:p>
          <a:p>
            <a:pPr marL="342900" indent="-342900" algn="just">
              <a:buFont typeface="Arial" panose="020B0604020202020204" pitchFamily="34" charset="0"/>
              <a:buChar char="•"/>
            </a:pPr>
            <a:r>
              <a:rPr lang="pt-BR" sz="2000" dirty="0"/>
              <a:t>Aplicação de cinco processos avaliativos para a composição da nota da primeira avaliação – TA1:  construção de mapas mentais, estudo dirigido com elaboração de perguntas e respostas sobre o conteúdo das unidades da disciplina, gamificação, vídeos com proposta de produção textual e apresentação de seminário.</a:t>
            </a:r>
          </a:p>
          <a:p>
            <a:pPr algn="just"/>
            <a:endParaRPr lang="pt-BR" sz="2000" dirty="0"/>
          </a:p>
          <a:p>
            <a:pPr marL="342900" indent="-342900" algn="just">
              <a:buFont typeface="Arial" panose="020B0604020202020204" pitchFamily="34" charset="0"/>
              <a:buChar char="•"/>
            </a:pPr>
            <a:r>
              <a:rPr lang="pt-BR" sz="2000" dirty="0"/>
              <a:t>Estratégias baseadas no </a:t>
            </a:r>
            <a:r>
              <a:rPr lang="pt-BR" sz="2000" i="1" dirty="0"/>
              <a:t>design </a:t>
            </a:r>
            <a:r>
              <a:rPr lang="pt-BR" sz="2000" i="1" dirty="0" err="1"/>
              <a:t>thinking</a:t>
            </a:r>
            <a:r>
              <a:rPr lang="pt-BR" sz="2000" i="1" dirty="0"/>
              <a:t> </a:t>
            </a:r>
            <a:r>
              <a:rPr lang="pt-BR" sz="2000" dirty="0"/>
              <a:t>com a construção de mapas mentais e conceituais de forma individual e coletiva.</a:t>
            </a:r>
          </a:p>
          <a:p>
            <a:endParaRPr lang="pt-BR" sz="2000" dirty="0"/>
          </a:p>
        </p:txBody>
      </p:sp>
    </p:spTree>
    <p:extLst>
      <p:ext uri="{BB962C8B-B14F-4D97-AF65-F5344CB8AC3E}">
        <p14:creationId xmlns:p14="http://schemas.microsoft.com/office/powerpoint/2010/main" val="1483306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rço e Abril de 2009 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4088" y="5929312"/>
            <a:ext cx="275431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395536" y="2204864"/>
            <a:ext cx="8280920" cy="3662541"/>
          </a:xfrm>
          <a:prstGeom prst="rect">
            <a:avLst/>
          </a:prstGeom>
        </p:spPr>
        <p:txBody>
          <a:bodyPr wrap="square">
            <a:spAutoFit/>
          </a:bodyPr>
          <a:lstStyle/>
          <a:p>
            <a:endParaRPr lang="pt-BR" sz="2000" b="1" dirty="0"/>
          </a:p>
          <a:p>
            <a:pPr marL="342900" indent="-342900" algn="just">
              <a:buFont typeface="Arial" panose="020B0604020202020204" pitchFamily="34" charset="0"/>
              <a:buChar char="•"/>
            </a:pPr>
            <a:r>
              <a:rPr lang="pt-BR" sz="2400" dirty="0"/>
              <a:t>São disponibilizados aos alunos no Ambiente Virtual de Aprendizagem, textos, vídeos e 4 fóruns on-line de participação obrigatória.</a:t>
            </a:r>
          </a:p>
          <a:p>
            <a:pPr algn="just"/>
            <a:endParaRPr lang="pt-BR" sz="2400" dirty="0"/>
          </a:p>
          <a:p>
            <a:pPr marL="342900" indent="-342900" algn="just">
              <a:buFont typeface="Arial" panose="020B0604020202020204" pitchFamily="34" charset="0"/>
              <a:buChar char="•"/>
            </a:pPr>
            <a:r>
              <a:rPr lang="pt-BR" sz="2400" dirty="0"/>
              <a:t>Aumento da participação dos estudantes em aula. Frequência positiva dos estudantes na disciplina. </a:t>
            </a:r>
          </a:p>
          <a:p>
            <a:pPr marL="342900" indent="-342900" algn="just">
              <a:buFont typeface="Arial" panose="020B0604020202020204" pitchFamily="34" charset="0"/>
              <a:buChar char="•"/>
            </a:pPr>
            <a:endParaRPr lang="pt-BR" sz="2400" dirty="0"/>
          </a:p>
          <a:p>
            <a:pPr marL="342900" indent="-342900" algn="just">
              <a:buFont typeface="Arial" panose="020B0604020202020204" pitchFamily="34" charset="0"/>
              <a:buChar char="•"/>
            </a:pPr>
            <a:r>
              <a:rPr lang="pt-BR" sz="2400" b="1" dirty="0">
                <a:solidFill>
                  <a:srgbClr val="FF0000"/>
                </a:solidFill>
              </a:rPr>
              <a:t>Aprendizagem colaborativa em evidência.</a:t>
            </a:r>
          </a:p>
          <a:p>
            <a:endParaRPr lang="pt-BR" sz="2000" dirty="0"/>
          </a:p>
        </p:txBody>
      </p:sp>
    </p:spTree>
    <p:extLst>
      <p:ext uri="{BB962C8B-B14F-4D97-AF65-F5344CB8AC3E}">
        <p14:creationId xmlns:p14="http://schemas.microsoft.com/office/powerpoint/2010/main" val="2167158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710"/>
          <a:stretch/>
        </p:blipFill>
        <p:spPr bwMode="auto">
          <a:xfrm>
            <a:off x="179512" y="1556792"/>
            <a:ext cx="8870897"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Março e Abril de 2009 008">
            <a:extLst>
              <a:ext uri="{FF2B5EF4-FFF2-40B4-BE49-F238E27FC236}">
                <a16:creationId xmlns:a16="http://schemas.microsoft.com/office/drawing/2014/main" id="{4AD00474-14CE-4A5A-84A2-5366D0B5B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6015678"/>
            <a:ext cx="2498169" cy="84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014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348"/>
          <a:stretch/>
        </p:blipFill>
        <p:spPr bwMode="auto">
          <a:xfrm>
            <a:off x="323528" y="1556792"/>
            <a:ext cx="8569496"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Março e Abril de 2009 008">
            <a:extLst>
              <a:ext uri="{FF2B5EF4-FFF2-40B4-BE49-F238E27FC236}">
                <a16:creationId xmlns:a16="http://schemas.microsoft.com/office/drawing/2014/main" id="{AC531754-A064-40B5-8F57-9FF8835BD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4088" y="5929312"/>
            <a:ext cx="275431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0197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rço e Abril de 2009 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4088" y="5929312"/>
            <a:ext cx="275431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755576" y="1817967"/>
            <a:ext cx="7560840" cy="5174943"/>
          </a:xfrm>
          <a:prstGeom prst="rect">
            <a:avLst/>
          </a:prstGeom>
        </p:spPr>
        <p:txBody>
          <a:bodyPr wrap="square">
            <a:spAutoFit/>
          </a:bodyPr>
          <a:lstStyle/>
          <a:p>
            <a:pPr>
              <a:lnSpc>
                <a:spcPct val="150000"/>
              </a:lnSpc>
            </a:pPr>
            <a:r>
              <a:rPr lang="pt-BR" sz="2800" b="1" dirty="0"/>
              <a:t>CONSIDERAÇÕES FINAIS</a:t>
            </a:r>
            <a:endParaRPr lang="pt-BR" sz="2800" dirty="0"/>
          </a:p>
          <a:p>
            <a:pPr algn="just"/>
            <a:r>
              <a:rPr lang="pt-BR" sz="2400" dirty="0"/>
              <a:t>A sala de aula ganhou diferentes especificidades e possibilidades. Notou-se a importância do trabalho docente no auxílio da construção e no direcionamento dos saberes coletivos. </a:t>
            </a:r>
          </a:p>
          <a:p>
            <a:pPr algn="just"/>
            <a:endParaRPr lang="pt-BR" sz="2400" dirty="0"/>
          </a:p>
          <a:p>
            <a:pPr algn="just"/>
            <a:r>
              <a:rPr lang="pt-BR" sz="2400" dirty="0"/>
              <a:t>Os estudantes receberam de modo positivo a implementação do ensino híbrido, aumentando sua participação ao longo das aulas, aumentando sua frequência nas disciplinas presenciais e semipresenciais.</a:t>
            </a:r>
          </a:p>
          <a:p>
            <a:pPr algn="just"/>
            <a:endParaRPr lang="pt-BR" sz="2000" dirty="0">
              <a:solidFill>
                <a:srgbClr val="FF0000"/>
              </a:solidFill>
            </a:endParaRPr>
          </a:p>
          <a:p>
            <a:pPr algn="just"/>
            <a:endParaRPr lang="pt-BR" sz="2000" dirty="0">
              <a:solidFill>
                <a:srgbClr val="FF0000"/>
              </a:solidFill>
            </a:endParaRPr>
          </a:p>
          <a:p>
            <a:pPr>
              <a:lnSpc>
                <a:spcPct val="150000"/>
              </a:lnSpc>
            </a:pPr>
            <a:endParaRPr lang="pt-BR" sz="2400" dirty="0"/>
          </a:p>
        </p:txBody>
      </p:sp>
    </p:spTree>
    <p:extLst>
      <p:ext uri="{BB962C8B-B14F-4D97-AF65-F5344CB8AC3E}">
        <p14:creationId xmlns:p14="http://schemas.microsoft.com/office/powerpoint/2010/main" val="4181202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rço e Abril de 2009 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4088" y="5929312"/>
            <a:ext cx="275431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a:extLst>
              <a:ext uri="{FF2B5EF4-FFF2-40B4-BE49-F238E27FC236}">
                <a16:creationId xmlns:a16="http://schemas.microsoft.com/office/drawing/2014/main" id="{6A6B69F0-2D3D-4E55-B6E1-66CA97675E24}"/>
              </a:ext>
            </a:extLst>
          </p:cNvPr>
          <p:cNvSpPr txBox="1"/>
          <p:nvPr/>
        </p:nvSpPr>
        <p:spPr>
          <a:xfrm>
            <a:off x="539552" y="1700808"/>
            <a:ext cx="7344816" cy="4555093"/>
          </a:xfrm>
          <a:prstGeom prst="rect">
            <a:avLst/>
          </a:prstGeom>
          <a:noFill/>
        </p:spPr>
        <p:txBody>
          <a:bodyPr wrap="square" rtlCol="0">
            <a:spAutoFit/>
          </a:bodyPr>
          <a:lstStyle/>
          <a:p>
            <a:r>
              <a:rPr lang="pt-BR" sz="2800" dirty="0"/>
              <a:t>BIBLIOGRAFIA</a:t>
            </a:r>
          </a:p>
          <a:p>
            <a:endParaRPr lang="pt-BR" sz="1400" dirty="0"/>
          </a:p>
          <a:p>
            <a:pPr algn="just"/>
            <a:r>
              <a:rPr lang="pt-BR" dirty="0"/>
              <a:t>CASTELLS, Manuel. (1999). </a:t>
            </a:r>
            <a:r>
              <a:rPr lang="pt-BR" b="1" dirty="0"/>
              <a:t>A Era da Informação: economia, sociedade e cultura</a:t>
            </a:r>
            <a:r>
              <a:rPr lang="pt-BR" dirty="0"/>
              <a:t>, vol. 3. São Paulo: Paz e terra.</a:t>
            </a:r>
          </a:p>
          <a:p>
            <a:pPr algn="just"/>
            <a:endParaRPr lang="pt-BR" dirty="0"/>
          </a:p>
          <a:p>
            <a:pPr algn="just"/>
            <a:r>
              <a:rPr lang="pt-BR" dirty="0"/>
              <a:t>CHAVES FILHO, Hélio. Et al. </a:t>
            </a:r>
            <a:r>
              <a:rPr lang="pt-BR" b="1" dirty="0"/>
              <a:t>Educação a distância em organizações públicas</a:t>
            </a:r>
            <a:r>
              <a:rPr lang="pt-BR" dirty="0"/>
              <a:t>; mesa-redonda de pesquisa-ação. Brasília: ENAP, 2006. 200 p. Disponível em: &lt;www.enap.gov.br/</a:t>
            </a:r>
            <a:r>
              <a:rPr lang="pt-BR" dirty="0" err="1"/>
              <a:t>index.php?option</a:t>
            </a:r>
            <a:r>
              <a:rPr lang="pt-BR" dirty="0"/>
              <a:t>=</a:t>
            </a:r>
            <a:r>
              <a:rPr lang="pt-BR" dirty="0" err="1"/>
              <a:t>com_docman&amp;task</a:t>
            </a:r>
            <a:r>
              <a:rPr lang="pt-BR" dirty="0"/>
              <a:t>=</a:t>
            </a:r>
            <a:r>
              <a:rPr lang="pt-BR" dirty="0" err="1"/>
              <a:t>doc_download&amp;gid</a:t>
            </a:r>
            <a:r>
              <a:rPr lang="pt-BR" dirty="0"/>
              <a:t>=2312&gt; . Acesso em março de 2018.</a:t>
            </a:r>
          </a:p>
          <a:p>
            <a:pPr algn="just"/>
            <a:endParaRPr lang="pt-BR" dirty="0"/>
          </a:p>
          <a:p>
            <a:pPr algn="just"/>
            <a:r>
              <a:rPr lang="pt-BR" dirty="0"/>
              <a:t>COUTINHO, Clara; LISBÔA, Eliana. </a:t>
            </a:r>
            <a:r>
              <a:rPr lang="pt-BR" b="1" dirty="0"/>
              <a:t>Sociedade da informação, do conhecimento e da aprendizagem:</a:t>
            </a:r>
            <a:r>
              <a:rPr lang="pt-BR" dirty="0"/>
              <a:t> desafios para educação no século XXI. Revista de Educação, v. 18, n. 1, p. 5-22, 2011. Disponível em &lt;http://revista.educ.fc.ul. </a:t>
            </a:r>
            <a:r>
              <a:rPr lang="pt-BR" dirty="0" err="1"/>
              <a:t>pt</a:t>
            </a:r>
            <a:r>
              <a:rPr lang="pt-BR" dirty="0"/>
              <a:t>/arquivo/vol_XVIII_1/artigo1.pdf&gt;. Acesso em março de 2018.</a:t>
            </a:r>
          </a:p>
          <a:p>
            <a:endParaRPr lang="pt-BR" sz="1400" dirty="0"/>
          </a:p>
        </p:txBody>
      </p:sp>
    </p:spTree>
    <p:extLst>
      <p:ext uri="{BB962C8B-B14F-4D97-AF65-F5344CB8AC3E}">
        <p14:creationId xmlns:p14="http://schemas.microsoft.com/office/powerpoint/2010/main" val="792102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rço e Abril de 2009 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4088" y="5929312"/>
            <a:ext cx="275431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a:extLst>
              <a:ext uri="{FF2B5EF4-FFF2-40B4-BE49-F238E27FC236}">
                <a16:creationId xmlns:a16="http://schemas.microsoft.com/office/drawing/2014/main" id="{6A6B69F0-2D3D-4E55-B6E1-66CA97675E24}"/>
              </a:ext>
            </a:extLst>
          </p:cNvPr>
          <p:cNvSpPr txBox="1"/>
          <p:nvPr/>
        </p:nvSpPr>
        <p:spPr>
          <a:xfrm>
            <a:off x="461442" y="1674673"/>
            <a:ext cx="8503046" cy="3754874"/>
          </a:xfrm>
          <a:prstGeom prst="rect">
            <a:avLst/>
          </a:prstGeom>
          <a:noFill/>
        </p:spPr>
        <p:txBody>
          <a:bodyPr wrap="square" rtlCol="0">
            <a:spAutoFit/>
          </a:bodyPr>
          <a:lstStyle/>
          <a:p>
            <a:pPr algn="just"/>
            <a:r>
              <a:rPr lang="pt-BR" sz="1600" dirty="0"/>
              <a:t>JÚNIOR, Eli Cândido. </a:t>
            </a:r>
            <a:r>
              <a:rPr lang="pt-BR" sz="1600" b="1" dirty="0"/>
              <a:t>Gestão de EAD no Ensino Híbrido. </a:t>
            </a:r>
            <a:r>
              <a:rPr lang="pt-BR" sz="1600" dirty="0"/>
              <a:t>Uma pesquisa sobre a organização e utilização da sala de aula invertida. 23º CIAED. Setembro 2017. In: www.abed.org.br/congresso2017/trabalhos/</a:t>
            </a:r>
            <a:r>
              <a:rPr lang="pt-BR" sz="1600" dirty="0" err="1"/>
              <a:t>pdf</a:t>
            </a:r>
            <a:r>
              <a:rPr lang="pt-BR" sz="1600" dirty="0"/>
              <a:t>/221.pdf. Acesso março de 2018.</a:t>
            </a:r>
          </a:p>
          <a:p>
            <a:pPr algn="just"/>
            <a:endParaRPr lang="pt-BR" sz="1600" dirty="0"/>
          </a:p>
          <a:p>
            <a:pPr algn="just"/>
            <a:r>
              <a:rPr lang="pt-BR" sz="1600" dirty="0"/>
              <a:t>SCHIEHL, Edson Pedro; GASPARINI, Isabela. </a:t>
            </a:r>
            <a:r>
              <a:rPr lang="pt-BR" sz="1600" b="1" dirty="0"/>
              <a:t>Contribuições do Google Sala de Aula para o Ensino Híbrido. </a:t>
            </a:r>
            <a:r>
              <a:rPr lang="pt-BR" sz="1600" dirty="0"/>
              <a:t>Nova Tecnologias da Educação. CINTED-UFRGS V.14. nº 2. dezembro. 2016. In: seer.ufrgs.br/</a:t>
            </a:r>
            <a:r>
              <a:rPr lang="pt-BR" sz="1600" dirty="0" err="1"/>
              <a:t>index.php</a:t>
            </a:r>
            <a:r>
              <a:rPr lang="pt-BR" sz="1600" dirty="0"/>
              <a:t>/</a:t>
            </a:r>
            <a:r>
              <a:rPr lang="pt-BR" sz="1600" dirty="0" err="1"/>
              <a:t>renote</a:t>
            </a:r>
            <a:r>
              <a:rPr lang="pt-BR" sz="1600" dirty="0"/>
              <a:t>/</a:t>
            </a:r>
            <a:r>
              <a:rPr lang="pt-BR" sz="1600" dirty="0" err="1"/>
              <a:t>article</a:t>
            </a:r>
            <a:r>
              <a:rPr lang="pt-BR" sz="1600" dirty="0"/>
              <a:t>/</a:t>
            </a:r>
            <a:r>
              <a:rPr lang="pt-BR" sz="1600" dirty="0" err="1"/>
              <a:t>view</a:t>
            </a:r>
            <a:r>
              <a:rPr lang="pt-BR" sz="1600" dirty="0"/>
              <a:t>/70684. Acesso março de 2018.</a:t>
            </a:r>
          </a:p>
          <a:p>
            <a:pPr algn="just"/>
            <a:endParaRPr lang="pt-BR" sz="1600" dirty="0"/>
          </a:p>
          <a:p>
            <a:pPr algn="just"/>
            <a:r>
              <a:rPr lang="pt-BR" sz="1600" dirty="0"/>
              <a:t>SILVA, Jorge Everaldo </a:t>
            </a:r>
            <a:r>
              <a:rPr lang="pt-BR" sz="1600" dirty="0" err="1"/>
              <a:t>Pittan</a:t>
            </a:r>
            <a:r>
              <a:rPr lang="pt-BR" sz="1600" dirty="0"/>
              <a:t> da. </a:t>
            </a:r>
            <a:r>
              <a:rPr lang="pt-BR" sz="1600" b="1" dirty="0"/>
              <a:t>Ensino Híbrido: </a:t>
            </a:r>
            <a:r>
              <a:rPr lang="pt-BR" sz="1600" dirty="0"/>
              <a:t>Possíveis contribuições para a qualificação do Ensino de História no Ensino Médio. Trabalho final apresentado ao Programa de Mestrado Profissional em Ensino de História em Rede Nacional na Universidade Federal de Santa Maria. UFSM. 2016.</a:t>
            </a:r>
          </a:p>
          <a:p>
            <a:pPr algn="just"/>
            <a:endParaRPr lang="pt-BR" sz="1600" dirty="0"/>
          </a:p>
          <a:p>
            <a:pPr algn="just"/>
            <a:r>
              <a:rPr lang="pt-BR" sz="1600" dirty="0"/>
              <a:t>VALENTE, José Armando</a:t>
            </a:r>
            <a:r>
              <a:rPr lang="pt-BR" sz="1600" b="1" dirty="0"/>
              <a:t>. </a:t>
            </a:r>
            <a:r>
              <a:rPr lang="pt-BR" sz="1600" b="1" dirty="0" err="1"/>
              <a:t>Blended</a:t>
            </a:r>
            <a:r>
              <a:rPr lang="pt-BR" sz="1600" b="1" dirty="0"/>
              <a:t> </a:t>
            </a:r>
            <a:r>
              <a:rPr lang="pt-BR" sz="1600" b="1" dirty="0" err="1"/>
              <a:t>learning</a:t>
            </a:r>
            <a:r>
              <a:rPr lang="pt-BR" sz="1600" b="1" dirty="0"/>
              <a:t> e as mudanças no ensino superior: </a:t>
            </a:r>
            <a:r>
              <a:rPr lang="pt-BR" sz="1600" dirty="0"/>
              <a:t>a proposta da sala de aula invertida. Educ. rev. [online]. 2014, n.spe4, pp.79-97. Acesso em março de 20018.</a:t>
            </a:r>
          </a:p>
          <a:p>
            <a:endParaRPr lang="pt-BR" sz="1400" dirty="0"/>
          </a:p>
        </p:txBody>
      </p:sp>
    </p:spTree>
    <p:extLst>
      <p:ext uri="{BB962C8B-B14F-4D97-AF65-F5344CB8AC3E}">
        <p14:creationId xmlns:p14="http://schemas.microsoft.com/office/powerpoint/2010/main" val="1768767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rço e Abril de 2009 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4088" y="5929312"/>
            <a:ext cx="275431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p:cNvSpPr/>
          <p:nvPr/>
        </p:nvSpPr>
        <p:spPr>
          <a:xfrm>
            <a:off x="827584" y="1628801"/>
            <a:ext cx="7488832" cy="5355312"/>
          </a:xfrm>
          <a:prstGeom prst="rect">
            <a:avLst/>
          </a:prstGeom>
        </p:spPr>
        <p:txBody>
          <a:bodyPr wrap="square">
            <a:spAutoFit/>
          </a:bodyPr>
          <a:lstStyle/>
          <a:p>
            <a:pPr>
              <a:lnSpc>
                <a:spcPct val="150000"/>
              </a:lnSpc>
            </a:pPr>
            <a:r>
              <a:rPr lang="pt-BR" sz="2800" b="1" dirty="0"/>
              <a:t>OBJETIVO DA PESQUISA:</a:t>
            </a:r>
          </a:p>
          <a:p>
            <a:pPr algn="just">
              <a:lnSpc>
                <a:spcPct val="150000"/>
              </a:lnSpc>
            </a:pPr>
            <a:r>
              <a:rPr lang="pt-BR" sz="2000" dirty="0"/>
              <a:t>Analisar o </a:t>
            </a:r>
            <a:r>
              <a:rPr lang="pt-BR" sz="2000" b="1" dirty="0">
                <a:solidFill>
                  <a:srgbClr val="FF0000"/>
                </a:solidFill>
              </a:rPr>
              <a:t>processo de implementação do ensino híbrido nas Faculdades São José</a:t>
            </a:r>
            <a:r>
              <a:rPr lang="pt-BR" sz="2000" dirty="0"/>
              <a:t>, instituição de ensino superior privada do Estado do Rio de Janeiro. O estudo de caso avaliou os primeiros resultados, perspectivas e desafios das vivências pedagógicas da metodologia híbrida na instituição através  de cinco disciplinas curriculares distribuídas em três grandes áreas de conhecimento – Enfermagem, Odontologia, Educação Física e Pedagogia – para aproximadamente 432 alunos inscritos.</a:t>
            </a:r>
          </a:p>
          <a:p>
            <a:pPr>
              <a:lnSpc>
                <a:spcPct val="150000"/>
              </a:lnSpc>
            </a:pPr>
            <a:endParaRPr lang="pt-BR" sz="1600" b="1" dirty="0"/>
          </a:p>
          <a:p>
            <a:pPr>
              <a:lnSpc>
                <a:spcPct val="150000"/>
              </a:lnSpc>
            </a:pPr>
            <a:endParaRPr lang="pt-BR" sz="2400" dirty="0"/>
          </a:p>
        </p:txBody>
      </p:sp>
    </p:spTree>
    <p:extLst>
      <p:ext uri="{BB962C8B-B14F-4D97-AF65-F5344CB8AC3E}">
        <p14:creationId xmlns:p14="http://schemas.microsoft.com/office/powerpoint/2010/main" val="4286764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rço e Abril de 2009 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4088" y="5929312"/>
            <a:ext cx="275431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p:cNvSpPr/>
          <p:nvPr/>
        </p:nvSpPr>
        <p:spPr>
          <a:xfrm>
            <a:off x="755576" y="1817967"/>
            <a:ext cx="7560840" cy="3693319"/>
          </a:xfrm>
          <a:prstGeom prst="rect">
            <a:avLst/>
          </a:prstGeom>
        </p:spPr>
        <p:txBody>
          <a:bodyPr wrap="square">
            <a:spAutoFit/>
          </a:bodyPr>
          <a:lstStyle/>
          <a:p>
            <a:pPr>
              <a:lnSpc>
                <a:spcPct val="150000"/>
              </a:lnSpc>
            </a:pPr>
            <a:r>
              <a:rPr lang="pt-BR" sz="2800" b="1" dirty="0"/>
              <a:t>DISCIPLINAS PESQUISADAS</a:t>
            </a:r>
          </a:p>
          <a:p>
            <a:pPr marL="285750" indent="-285750">
              <a:buFontTx/>
              <a:buChar char="-"/>
            </a:pPr>
            <a:r>
              <a:rPr lang="pt-BR" sz="2400" dirty="0"/>
              <a:t>Cuidado de Enfermagem no Ciclo Reprodutivo II; </a:t>
            </a:r>
          </a:p>
          <a:p>
            <a:pPr marL="285750" indent="-285750">
              <a:buFontTx/>
              <a:buChar char="-"/>
            </a:pPr>
            <a:r>
              <a:rPr lang="pt-BR" sz="2400" dirty="0"/>
              <a:t>Filosofia da Educação; </a:t>
            </a:r>
          </a:p>
          <a:p>
            <a:pPr marL="285750" indent="-285750">
              <a:buFontTx/>
              <a:buChar char="-"/>
            </a:pPr>
            <a:r>
              <a:rPr lang="pt-BR" sz="2400" dirty="0"/>
              <a:t>Fisiologia Humana; </a:t>
            </a:r>
          </a:p>
          <a:p>
            <a:pPr marL="285750" indent="-285750">
              <a:buFontTx/>
              <a:buChar char="-"/>
            </a:pPr>
            <a:r>
              <a:rPr lang="pt-BR" sz="2400" dirty="0"/>
              <a:t>Histologia e Embriologia; </a:t>
            </a:r>
          </a:p>
          <a:p>
            <a:pPr marL="285750" indent="-285750">
              <a:buFontTx/>
              <a:buChar char="-"/>
            </a:pPr>
            <a:r>
              <a:rPr lang="pt-BR" sz="2400" dirty="0"/>
              <a:t>Metodologias Ativas no Processo de Ensino Aprendizagem;</a:t>
            </a:r>
          </a:p>
          <a:p>
            <a:pPr marL="285750" indent="-285750">
              <a:buFontTx/>
              <a:buChar char="-"/>
            </a:pPr>
            <a:r>
              <a:rPr lang="pt-BR" sz="2400" dirty="0"/>
              <a:t>Oclusão; </a:t>
            </a:r>
          </a:p>
          <a:p>
            <a:pPr marL="285750" indent="-285750">
              <a:buFontTx/>
              <a:buChar char="-"/>
            </a:pPr>
            <a:r>
              <a:rPr lang="pt-BR" sz="2400" dirty="0"/>
              <a:t>Pedagogia Empresarial.</a:t>
            </a:r>
          </a:p>
        </p:txBody>
      </p:sp>
    </p:spTree>
    <p:extLst>
      <p:ext uri="{BB962C8B-B14F-4D97-AF65-F5344CB8AC3E}">
        <p14:creationId xmlns:p14="http://schemas.microsoft.com/office/powerpoint/2010/main" val="3015156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rço e Abril de 2009 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4088" y="5929312"/>
            <a:ext cx="275431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p:cNvSpPr/>
          <p:nvPr/>
        </p:nvSpPr>
        <p:spPr>
          <a:xfrm>
            <a:off x="467544" y="1545035"/>
            <a:ext cx="7776864" cy="4431983"/>
          </a:xfrm>
          <a:prstGeom prst="rect">
            <a:avLst/>
          </a:prstGeom>
        </p:spPr>
        <p:txBody>
          <a:bodyPr wrap="square">
            <a:spAutoFit/>
          </a:bodyPr>
          <a:lstStyle/>
          <a:p>
            <a:pPr>
              <a:lnSpc>
                <a:spcPct val="150000"/>
              </a:lnSpc>
            </a:pPr>
            <a:r>
              <a:rPr lang="pt-BR" sz="2800" b="1" dirty="0"/>
              <a:t>METODOLOGIA</a:t>
            </a:r>
          </a:p>
          <a:p>
            <a:pPr algn="just">
              <a:lnSpc>
                <a:spcPct val="150000"/>
              </a:lnSpc>
            </a:pPr>
            <a:r>
              <a:rPr lang="pt-BR" sz="2000" dirty="0"/>
              <a:t>Foi realizado um </a:t>
            </a:r>
            <a:r>
              <a:rPr lang="pt-BR" sz="2000" b="1" dirty="0">
                <a:solidFill>
                  <a:srgbClr val="FF0000"/>
                </a:solidFill>
              </a:rPr>
              <a:t>estudo exploratório e qualitativo </a:t>
            </a:r>
            <a:r>
              <a:rPr lang="pt-BR" sz="2000" dirty="0"/>
              <a:t>com base em experiências de docentes sobre  a aplicação do Ensino Híbrido em uma Instituição de Ensino Superior que desenvolve atividades no ensino Presencial, apontadas aqui pelas áreas de Educação e Saúde. Optando pelo método e contexto de um estudo exploratório, por meio da realização de um estudo de caso em Instituição que se utiliza da educação híbrida em cursos de graduação presencial com apoio do ambiente virtual de aprendizagem. </a:t>
            </a:r>
          </a:p>
        </p:txBody>
      </p:sp>
    </p:spTree>
    <p:extLst>
      <p:ext uri="{BB962C8B-B14F-4D97-AF65-F5344CB8AC3E}">
        <p14:creationId xmlns:p14="http://schemas.microsoft.com/office/powerpoint/2010/main" val="93246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96FFBCF-D414-422A-B028-28C07DE2B9BF}"/>
              </a:ext>
            </a:extLst>
          </p:cNvPr>
          <p:cNvSpPr/>
          <p:nvPr/>
        </p:nvSpPr>
        <p:spPr>
          <a:xfrm>
            <a:off x="611560" y="2060848"/>
            <a:ext cx="8352928" cy="3046988"/>
          </a:xfrm>
          <a:prstGeom prst="rect">
            <a:avLst/>
          </a:prstGeom>
        </p:spPr>
        <p:txBody>
          <a:bodyPr wrap="square">
            <a:spAutoFit/>
          </a:bodyPr>
          <a:lstStyle/>
          <a:p>
            <a:pPr>
              <a:lnSpc>
                <a:spcPct val="150000"/>
              </a:lnSpc>
            </a:pPr>
            <a:r>
              <a:rPr lang="pt-BR" sz="2800" b="1" dirty="0"/>
              <a:t>METODOLOGIA</a:t>
            </a:r>
          </a:p>
          <a:p>
            <a:pPr algn="just">
              <a:lnSpc>
                <a:spcPct val="150000"/>
              </a:lnSpc>
            </a:pPr>
            <a:r>
              <a:rPr lang="pt-BR" sz="2000" dirty="0"/>
              <a:t>Este artigo baseia-se em evidências empíricas qualitativas coletadas por meio de pesquisa participante e técnicas múltiplas tais como</a:t>
            </a:r>
            <a:r>
              <a:rPr lang="pt-BR" sz="2000" b="1" dirty="0">
                <a:solidFill>
                  <a:srgbClr val="FF0000"/>
                </a:solidFill>
              </a:rPr>
              <a:t>: análise de cenário da educação híbrida e sua implantação na graduação presencial na Faculdade São José, instituição de ensino superior privada localizada na zona oeste do município do Rio de Janeiro.</a:t>
            </a:r>
          </a:p>
        </p:txBody>
      </p:sp>
      <p:pic>
        <p:nvPicPr>
          <p:cNvPr id="3" name="Picture 2" descr="Março e Abril de 2009 008">
            <a:extLst>
              <a:ext uri="{FF2B5EF4-FFF2-40B4-BE49-F238E27FC236}">
                <a16:creationId xmlns:a16="http://schemas.microsoft.com/office/drawing/2014/main" id="{361D9C94-2788-4085-89B5-A47A65D15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4088" y="5929312"/>
            <a:ext cx="275431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176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96FFBCF-D414-422A-B028-28C07DE2B9BF}"/>
              </a:ext>
            </a:extLst>
          </p:cNvPr>
          <p:cNvSpPr/>
          <p:nvPr/>
        </p:nvSpPr>
        <p:spPr>
          <a:xfrm>
            <a:off x="323528" y="2420888"/>
            <a:ext cx="8640960" cy="2123658"/>
          </a:xfrm>
          <a:prstGeom prst="rect">
            <a:avLst/>
          </a:prstGeom>
        </p:spPr>
        <p:txBody>
          <a:bodyPr wrap="square">
            <a:spAutoFit/>
          </a:bodyPr>
          <a:lstStyle/>
          <a:p>
            <a:pPr>
              <a:lnSpc>
                <a:spcPct val="150000"/>
              </a:lnSpc>
            </a:pPr>
            <a:r>
              <a:rPr lang="pt-BR" sz="2800" b="1" dirty="0"/>
              <a:t>METODOLOGIA</a:t>
            </a:r>
          </a:p>
          <a:p>
            <a:pPr algn="just">
              <a:lnSpc>
                <a:spcPct val="150000"/>
              </a:lnSpc>
            </a:pPr>
            <a:r>
              <a:rPr lang="pt-BR" sz="2000" dirty="0"/>
              <a:t>No presente trabalho os relatos de caso apontam as experiências desenvolvidas pelos docentes que lecionaram as disciplinas de Fisiologia Humana, Histologia e Embriologia, Oclusão e Metodologias Ativas no processo de ensino aprendizagem</a:t>
            </a:r>
          </a:p>
        </p:txBody>
      </p:sp>
      <p:pic>
        <p:nvPicPr>
          <p:cNvPr id="3" name="Picture 2" descr="Março e Abril de 2009 008">
            <a:extLst>
              <a:ext uri="{FF2B5EF4-FFF2-40B4-BE49-F238E27FC236}">
                <a16:creationId xmlns:a16="http://schemas.microsoft.com/office/drawing/2014/main" id="{361D9C94-2788-4085-89B5-A47A65D15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4088" y="5929312"/>
            <a:ext cx="275431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6629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rço e Abril de 2009 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4088" y="5929312"/>
            <a:ext cx="275431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539552" y="1484785"/>
            <a:ext cx="7920880" cy="4666021"/>
          </a:xfrm>
          <a:prstGeom prst="rect">
            <a:avLst/>
          </a:prstGeom>
        </p:spPr>
        <p:txBody>
          <a:bodyPr wrap="square">
            <a:spAutoFit/>
          </a:bodyPr>
          <a:lstStyle/>
          <a:p>
            <a:pPr algn="just">
              <a:lnSpc>
                <a:spcPct val="150000"/>
              </a:lnSpc>
            </a:pPr>
            <a:r>
              <a:rPr lang="pt-BR" sz="2800" b="1" dirty="0"/>
              <a:t>CONCEITO E CARACTERÍSTICAS DO ENSINO HÍBRIDO:</a:t>
            </a:r>
          </a:p>
          <a:p>
            <a:pPr marL="457200" indent="-457200" algn="just">
              <a:lnSpc>
                <a:spcPct val="150000"/>
              </a:lnSpc>
              <a:buFont typeface="Arial" panose="020B0604020202020204" pitchFamily="34" charset="0"/>
              <a:buChar char="•"/>
            </a:pPr>
            <a:r>
              <a:rPr lang="pt-BR" dirty="0"/>
              <a:t>A </a:t>
            </a:r>
            <a:r>
              <a:rPr lang="pt-BR" b="1" dirty="0">
                <a:solidFill>
                  <a:srgbClr val="FF0000"/>
                </a:solidFill>
              </a:rPr>
              <a:t>metodologia híbrida é uma estratégia pedagógica </a:t>
            </a:r>
            <a:r>
              <a:rPr lang="pt-BR" dirty="0"/>
              <a:t>que envolve elementos do modelo de aprendizagem tradicional com os benefícios das tecnologias digitais de informação.</a:t>
            </a:r>
          </a:p>
          <a:p>
            <a:pPr marL="457200" indent="-457200" algn="just">
              <a:lnSpc>
                <a:spcPct val="150000"/>
              </a:lnSpc>
              <a:buFont typeface="Arial" panose="020B0604020202020204" pitchFamily="34" charset="0"/>
              <a:buChar char="•"/>
            </a:pPr>
            <a:r>
              <a:rPr lang="pt-BR" dirty="0"/>
              <a:t>Aproximação de uma posição mais centrada no aluno e mais sensível às suas respectivas necessidades. </a:t>
            </a:r>
          </a:p>
          <a:p>
            <a:pPr marL="457200" indent="-457200" algn="just">
              <a:lnSpc>
                <a:spcPct val="150000"/>
              </a:lnSpc>
              <a:buFont typeface="Arial" panose="020B0604020202020204" pitchFamily="34" charset="0"/>
              <a:buChar char="•"/>
            </a:pPr>
            <a:r>
              <a:rPr lang="pt-BR" dirty="0"/>
              <a:t> Estímulo para a colaboração entre os participantes, permitindo troca de experiências e construção coletiva de saberes – o papel fundamental do docente.</a:t>
            </a:r>
          </a:p>
        </p:txBody>
      </p:sp>
    </p:spTree>
    <p:extLst>
      <p:ext uri="{BB962C8B-B14F-4D97-AF65-F5344CB8AC3E}">
        <p14:creationId xmlns:p14="http://schemas.microsoft.com/office/powerpoint/2010/main" val="4006127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rço e Abril de 2009 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4088" y="5929312"/>
            <a:ext cx="275431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755576" y="1817967"/>
            <a:ext cx="7560840" cy="1143070"/>
          </a:xfrm>
          <a:prstGeom prst="rect">
            <a:avLst/>
          </a:prstGeom>
        </p:spPr>
        <p:txBody>
          <a:bodyPr wrap="square">
            <a:spAutoFit/>
          </a:bodyPr>
          <a:lstStyle/>
          <a:p>
            <a:pPr>
              <a:lnSpc>
                <a:spcPct val="150000"/>
              </a:lnSpc>
            </a:pPr>
            <a:endParaRPr lang="pt-BR" sz="2400" dirty="0"/>
          </a:p>
          <a:p>
            <a:pPr>
              <a:lnSpc>
                <a:spcPct val="150000"/>
              </a:lnSpc>
            </a:pPr>
            <a:endParaRPr lang="pt-BR" sz="2400" dirty="0"/>
          </a:p>
        </p:txBody>
      </p:sp>
      <p:sp>
        <p:nvSpPr>
          <p:cNvPr id="4" name="CaixaDeTexto 3">
            <a:extLst>
              <a:ext uri="{FF2B5EF4-FFF2-40B4-BE49-F238E27FC236}">
                <a16:creationId xmlns:a16="http://schemas.microsoft.com/office/drawing/2014/main" id="{8D71FFC3-8093-4CDF-B27E-4F685876BD91}"/>
              </a:ext>
            </a:extLst>
          </p:cNvPr>
          <p:cNvSpPr txBox="1"/>
          <p:nvPr/>
        </p:nvSpPr>
        <p:spPr>
          <a:xfrm>
            <a:off x="611560" y="2060848"/>
            <a:ext cx="7920880" cy="4616648"/>
          </a:xfrm>
          <a:prstGeom prst="rect">
            <a:avLst/>
          </a:prstGeom>
          <a:noFill/>
        </p:spPr>
        <p:txBody>
          <a:bodyPr wrap="square" rtlCol="0">
            <a:spAutoFit/>
          </a:bodyPr>
          <a:lstStyle/>
          <a:p>
            <a:r>
              <a:rPr lang="pt-BR" sz="2800" b="1" dirty="0"/>
              <a:t>RELATOS DE EXPERIÊNCIAS</a:t>
            </a:r>
          </a:p>
          <a:p>
            <a:pPr algn="just"/>
            <a:r>
              <a:rPr lang="pt-BR" sz="2000" dirty="0"/>
              <a:t>1.1 - O Ensino Híbrido nas disciplinas de Fisiologia Humana, Histologia e Embriologia</a:t>
            </a:r>
          </a:p>
          <a:p>
            <a:pPr algn="just"/>
            <a:endParaRPr lang="pt-BR" sz="2000" dirty="0"/>
          </a:p>
          <a:p>
            <a:pPr marL="342900" indent="-342900" algn="just">
              <a:buFont typeface="Arial" panose="020B0604020202020204" pitchFamily="34" charset="0"/>
              <a:buChar char="•"/>
            </a:pPr>
            <a:r>
              <a:rPr lang="pt-BR" sz="2000" dirty="0"/>
              <a:t>Questionários online para avaliação do nível de aprendizagem dos assuntos abordados em sala de aula.</a:t>
            </a:r>
          </a:p>
          <a:p>
            <a:pPr algn="just"/>
            <a:endParaRPr lang="pt-BR" sz="2000" dirty="0"/>
          </a:p>
          <a:p>
            <a:pPr marL="342900" indent="-342900" algn="just">
              <a:buFont typeface="Arial" panose="020B0604020202020204" pitchFamily="34" charset="0"/>
              <a:buChar char="•"/>
            </a:pPr>
            <a:r>
              <a:rPr lang="pt-BR" sz="2000" dirty="0"/>
              <a:t>Na disciplina de Histologia também foram disponibilizadas na plataforma AVA as fotos das lâminas histológicas abordadas no laboratório para facilitar o estudo dos alunos.</a:t>
            </a:r>
          </a:p>
          <a:p>
            <a:pPr algn="just"/>
            <a:endParaRPr lang="pt-BR" sz="2000" dirty="0"/>
          </a:p>
          <a:p>
            <a:pPr algn="just"/>
            <a:endParaRPr lang="pt-BR" sz="2400" dirty="0"/>
          </a:p>
          <a:p>
            <a:pPr algn="just"/>
            <a:endParaRPr lang="pt-BR" sz="2400" dirty="0"/>
          </a:p>
          <a:p>
            <a:endParaRPr lang="pt-BR" dirty="0"/>
          </a:p>
        </p:txBody>
      </p:sp>
    </p:spTree>
    <p:extLst>
      <p:ext uri="{BB962C8B-B14F-4D97-AF65-F5344CB8AC3E}">
        <p14:creationId xmlns:p14="http://schemas.microsoft.com/office/powerpoint/2010/main" val="4146911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rço e Abril de 2009 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4088" y="5929312"/>
            <a:ext cx="275431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a:extLst>
              <a:ext uri="{FF2B5EF4-FFF2-40B4-BE49-F238E27FC236}">
                <a16:creationId xmlns:a16="http://schemas.microsoft.com/office/drawing/2014/main" id="{67B2C63B-5896-45E4-8A4B-DB23051D89F7}"/>
              </a:ext>
            </a:extLst>
          </p:cNvPr>
          <p:cNvSpPr txBox="1"/>
          <p:nvPr/>
        </p:nvSpPr>
        <p:spPr>
          <a:xfrm>
            <a:off x="827584" y="2348880"/>
            <a:ext cx="7488832" cy="4093428"/>
          </a:xfrm>
          <a:prstGeom prst="rect">
            <a:avLst/>
          </a:prstGeom>
          <a:noFill/>
        </p:spPr>
        <p:txBody>
          <a:bodyPr wrap="square" rtlCol="0">
            <a:spAutoFit/>
          </a:bodyPr>
          <a:lstStyle/>
          <a:p>
            <a:pPr marL="342900" indent="-342900" algn="just">
              <a:buFont typeface="Arial" panose="020B0604020202020204" pitchFamily="34" charset="0"/>
              <a:buChar char="•"/>
            </a:pPr>
            <a:r>
              <a:rPr lang="pt-BR" sz="2000" dirty="0"/>
              <a:t>O Método foi muito bem recebido pelos alunos - o estudante desenvolveu a capacidade em identificar os pontos da matéria que precisariam ser reforçados. </a:t>
            </a:r>
          </a:p>
          <a:p>
            <a:pPr algn="just"/>
            <a:endParaRPr lang="pt-BR" sz="2000" dirty="0"/>
          </a:p>
          <a:p>
            <a:pPr marL="342900" indent="-342900" algn="just">
              <a:buFont typeface="Arial" panose="020B0604020202020204" pitchFamily="34" charset="0"/>
              <a:buChar char="•"/>
            </a:pPr>
            <a:r>
              <a:rPr lang="pt-BR" sz="2000" dirty="0"/>
              <a:t>O debate em sala foi estimulado, bem como o reforço do conteúdo em sala de aula.</a:t>
            </a:r>
          </a:p>
          <a:p>
            <a:pPr marL="342900" indent="-342900" algn="just">
              <a:buFont typeface="Arial" panose="020B0604020202020204" pitchFamily="34" charset="0"/>
              <a:buChar char="•"/>
            </a:pPr>
            <a:endParaRPr lang="pt-BR" sz="2000" dirty="0"/>
          </a:p>
          <a:p>
            <a:pPr marL="342900" indent="-342900" algn="just">
              <a:buFont typeface="Arial" panose="020B0604020202020204" pitchFamily="34" charset="0"/>
              <a:buChar char="•"/>
            </a:pPr>
            <a:r>
              <a:rPr lang="pt-BR" sz="2000" dirty="0"/>
              <a:t>Os alunos estão acessando a plataforma com maior periodicidade. Relataram que os questionários aplicados os auxiliam no aprendizado significativamente. E solicitaram mais exercícios online.</a:t>
            </a:r>
          </a:p>
          <a:p>
            <a:pPr marL="342900" indent="-342900" algn="just">
              <a:buFont typeface="Arial" panose="020B0604020202020204" pitchFamily="34" charset="0"/>
              <a:buChar char="•"/>
            </a:pPr>
            <a:endParaRPr lang="pt-BR" sz="2000" dirty="0"/>
          </a:p>
          <a:p>
            <a:pPr algn="just"/>
            <a:r>
              <a:rPr lang="pt-BR" sz="2000" dirty="0"/>
              <a:t> </a:t>
            </a:r>
          </a:p>
        </p:txBody>
      </p:sp>
    </p:spTree>
    <p:extLst>
      <p:ext uri="{BB962C8B-B14F-4D97-AF65-F5344CB8AC3E}">
        <p14:creationId xmlns:p14="http://schemas.microsoft.com/office/powerpoint/2010/main" val="2738601761"/>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756</TotalTime>
  <Words>1189</Words>
  <Application>Microsoft Office PowerPoint</Application>
  <PresentationFormat>Apresentação na tela (4:3)</PresentationFormat>
  <Paragraphs>82</Paragraphs>
  <Slides>17</Slides>
  <Notes>1</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17</vt:i4>
      </vt:variant>
    </vt:vector>
  </HeadingPairs>
  <TitlesOfParts>
    <vt:vector size="20" baseType="lpstr">
      <vt:lpstr>Arial</vt:lpstr>
      <vt:lpstr>Calibri</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Dragon</dc:creator>
  <cp:lastModifiedBy>Rita Borges</cp:lastModifiedBy>
  <cp:revision>41</cp:revision>
  <dcterms:created xsi:type="dcterms:W3CDTF">2014-07-31T15:12:21Z</dcterms:created>
  <dcterms:modified xsi:type="dcterms:W3CDTF">2018-10-01T18:44:26Z</dcterms:modified>
</cp:coreProperties>
</file>