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727" r:id="rId2"/>
    <p:sldMasterId id="2147483763" r:id="rId3"/>
  </p:sldMasterIdLst>
  <p:notesMasterIdLst>
    <p:notesMasterId r:id="rId22"/>
  </p:notesMasterIdLst>
  <p:handoutMasterIdLst>
    <p:handoutMasterId r:id="rId23"/>
  </p:handoutMasterIdLst>
  <p:sldIdLst>
    <p:sldId id="256" r:id="rId4"/>
    <p:sldId id="272" r:id="rId5"/>
    <p:sldId id="364" r:id="rId6"/>
    <p:sldId id="365" r:id="rId7"/>
    <p:sldId id="366" r:id="rId8"/>
    <p:sldId id="361" r:id="rId9"/>
    <p:sldId id="362" r:id="rId10"/>
    <p:sldId id="363" r:id="rId11"/>
    <p:sldId id="351" r:id="rId12"/>
    <p:sldId id="356" r:id="rId13"/>
    <p:sldId id="358" r:id="rId14"/>
    <p:sldId id="367" r:id="rId15"/>
    <p:sldId id="368" r:id="rId16"/>
    <p:sldId id="323" r:id="rId17"/>
    <p:sldId id="352" r:id="rId18"/>
    <p:sldId id="353" r:id="rId19"/>
    <p:sldId id="370" r:id="rId20"/>
    <p:sldId id="369" r:id="rId21"/>
  </p:sldIdLst>
  <p:sldSz cx="12188825" cy="6858000"/>
  <p:notesSz cx="7099300" cy="10234613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3792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168">
          <p15:clr>
            <a:srgbClr val="A4A3A4"/>
          </p15:clr>
        </p15:guide>
        <p15:guide id="5" pos="3839">
          <p15:clr>
            <a:srgbClr val="A4A3A4"/>
          </p15:clr>
        </p15:guide>
        <p15:guide id="6" pos="815">
          <p15:clr>
            <a:srgbClr val="A4A3A4"/>
          </p15:clr>
        </p15:guide>
        <p15:guide id="7" pos="6863">
          <p15:clr>
            <a:srgbClr val="A4A3A4"/>
          </p15:clr>
        </p15:guide>
        <p15:guide id="8" pos="959">
          <p15:clr>
            <a:srgbClr val="A4A3A4"/>
          </p15:clr>
        </p15:guide>
        <p15:guide id="9" pos="6719">
          <p15:clr>
            <a:srgbClr val="A4A3A4"/>
          </p15:clr>
        </p15:guide>
        <p15:guide id="10" pos="4991">
          <p15:clr>
            <a:srgbClr val="A4A3A4"/>
          </p15:clr>
        </p15:guide>
        <p15:guide id="11" pos="671">
          <p15:clr>
            <a:srgbClr val="A4A3A4"/>
          </p15:clr>
        </p15:guide>
        <p15:guide id="12" pos="7007">
          <p15:clr>
            <a:srgbClr val="A4A3A4"/>
          </p15:clr>
        </p15:guide>
        <p15:guide id="13" pos="350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65" autoAdjust="0"/>
    <p:restoredTop sz="95886" autoAdjust="0"/>
  </p:normalViewPr>
  <p:slideViewPr>
    <p:cSldViewPr>
      <p:cViewPr varScale="1">
        <p:scale>
          <a:sx n="70" d="100"/>
          <a:sy n="70" d="100"/>
        </p:scale>
        <p:origin x="-978" y="-102"/>
      </p:cViewPr>
      <p:guideLst>
        <p:guide orient="horz" pos="2160"/>
        <p:guide orient="horz" pos="3792"/>
        <p:guide orient="horz" pos="1152"/>
        <p:guide orient="horz" pos="3168"/>
        <p:guide pos="3839"/>
        <p:guide pos="815"/>
        <p:guide pos="6863"/>
        <p:guide pos="959"/>
        <p:guide pos="6719"/>
        <p:guide pos="4991"/>
        <p:guide pos="671"/>
        <p:guide pos="7007"/>
      </p:guideLst>
    </p:cSldViewPr>
  </p:slideViewPr>
  <p:outlineViewPr>
    <p:cViewPr>
      <p:scale>
        <a:sx n="33" d="100"/>
        <a:sy n="33" d="100"/>
      </p:scale>
      <p:origin x="0" y="141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notesViewPr>
    <p:cSldViewPr>
      <p:cViewPr varScale="1">
        <p:scale>
          <a:sx n="80" d="100"/>
          <a:sy n="80" d="100"/>
        </p:scale>
        <p:origin x="145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1659ACC-BB8B-40BD-9C3D-7515A99833BA}" type="datetimeFigureOut">
              <a:rPr lang="pt-BR" smtClean="0"/>
              <a:pPr/>
              <a:t>02/10/2018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E02B09C-4EB4-4858-8C5D-928515EB5FA1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CAB3F5D-6129-4745-AD27-E1F8E3F0C4BE}" type="datetimeFigureOut">
              <a:rPr lang="pt-BR" smtClean="0"/>
              <a:pPr/>
              <a:t>02/10/2018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67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C640D2E-0C1A-4418-8763-9BB732EB1D20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0025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122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5050-2ADF-4764-8FC3-8D4F7085826D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C303-2763-4B32-8D3B-461AE3B47D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105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5050-2ADF-4764-8FC3-8D4F7085826D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C303-2763-4B32-8D3B-461AE3B47D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126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7613" y="274638"/>
            <a:ext cx="2741612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5613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5050-2ADF-4764-8FC3-8D4F7085826D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C303-2763-4B32-8D3B-461AE3B47D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104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711015" y="1371600"/>
            <a:ext cx="1046613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711015" y="3228536"/>
            <a:ext cx="10470201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pt-BR" smtClean="0"/>
              <a:pPr/>
              <a:t>02/10/2018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52" y="1316736"/>
            <a:ext cx="10360501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52" y="2704664"/>
            <a:ext cx="10360501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pt-BR" smtClean="0"/>
              <a:pPr/>
              <a:t>02/10/2018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704088"/>
            <a:ext cx="10969943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441" y="1920085"/>
            <a:ext cx="5383398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5986" y="1920085"/>
            <a:ext cx="5383398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pt-BR" smtClean="0"/>
              <a:pPr/>
              <a:t>02/10/2018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704088"/>
            <a:ext cx="10969943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855248"/>
            <a:ext cx="5385514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191754" y="1859758"/>
            <a:ext cx="538763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441" y="2514600"/>
            <a:ext cx="5385514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1754" y="2514600"/>
            <a:ext cx="538763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pt-BR" smtClean="0"/>
              <a:pPr/>
              <a:t>02/10/2018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704088"/>
            <a:ext cx="11071516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pt-BR" smtClean="0"/>
              <a:pPr/>
              <a:t>02/10/2018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pt-BR" smtClean="0"/>
              <a:pPr/>
              <a:t>02/10/2018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162" y="514352"/>
            <a:ext cx="3656648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162" y="1676400"/>
            <a:ext cx="3656648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765492" y="1676400"/>
            <a:ext cx="6813892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pt-BR" smtClean="0"/>
              <a:pPr/>
              <a:t>02/10/2018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5050-2ADF-4764-8FC3-8D4F7085826D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C303-2763-4B32-8D3B-461AE3B47D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45837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4219905" y="1108077"/>
            <a:ext cx="7008574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10669399" y="5359769"/>
            <a:ext cx="207210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588" y="1176997"/>
            <a:ext cx="2949696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12588" y="2828785"/>
            <a:ext cx="2945633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pt-BR" smtClean="0"/>
              <a:pPr/>
              <a:t>02/10/2018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812588" cy="365125"/>
          </a:xfrm>
        </p:spPr>
        <p:txBody>
          <a:bodyPr/>
          <a:lstStyle/>
          <a:p>
            <a:fld id="{6BBE7942-5B1B-4E74-B3CD-25BF9B0ABE25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4646513" y="1199517"/>
            <a:ext cx="6155357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12697" y="5816600"/>
            <a:ext cx="1221421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5840479" y="6219826"/>
            <a:ext cx="6348346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pt-BR" smtClean="0"/>
              <a:pPr/>
              <a:t>02/10/2018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914401"/>
            <a:ext cx="2742486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441" y="914401"/>
            <a:ext cx="802431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pt-BR" smtClean="0"/>
              <a:pPr/>
              <a:t>02/10/2018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00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00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5050-2ADF-4764-8FC3-8D4F7085826D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C303-2763-4B32-8D3B-461AE3B47D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270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086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0613" y="1600200"/>
            <a:ext cx="54086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5050-2ADF-4764-8FC3-8D4F7085826D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C303-2763-4B32-8D3B-461AE3B47D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35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48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4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1250" y="1535113"/>
            <a:ext cx="5387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1250" y="2174875"/>
            <a:ext cx="5387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5050-2ADF-4764-8FC3-8D4F7085826D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C303-2763-4B32-8D3B-461AE3B47D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1476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5050-2ADF-4764-8FC3-8D4F7085826D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C303-2763-4B32-8D3B-461AE3B47D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34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5050-2ADF-4764-8FC3-8D4F7085826D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C303-2763-4B32-8D3B-461AE3B47D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547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00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675" y="273050"/>
            <a:ext cx="68135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00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5050-2ADF-4764-8FC3-8D4F7085826D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C303-2763-4B32-8D3B-461AE3B47D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9635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361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361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361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5050-2ADF-4764-8FC3-8D4F7085826D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C303-2763-4B32-8D3B-461AE3B47D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1217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696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6962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3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65050-2ADF-4764-8FC3-8D4F7085826D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4013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3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4C303-2763-4B32-8D3B-461AE3B47D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240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12697" y="-7144"/>
            <a:ext cx="1221421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5840479" y="-7143"/>
            <a:ext cx="6348346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609441" y="704088"/>
            <a:ext cx="10969943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609441" y="1935480"/>
            <a:ext cx="10969943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E65050-2ADF-4764-8FC3-8D4F7085826D}" type="datetimeFigureOut">
              <a:rPr lang="pt-BR" smtClean="0"/>
              <a:pPr/>
              <a:t>02/10/2018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555074" y="6356351"/>
            <a:ext cx="4469236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10563649" y="6356351"/>
            <a:ext cx="1015735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B4C303-2763-4B32-8D3B-461AE3B47DF8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25349" y="202408"/>
            <a:ext cx="12237543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17748" y="1112006"/>
            <a:ext cx="11953328" cy="1376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26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ASSOCIAÇÃO BRASILEIRA DE EDUCAÇÃO A DISTÂNCIA </a:t>
            </a:r>
            <a:endParaRPr lang="pt-BR" sz="2600" dirty="0">
              <a:solidFill>
                <a:schemeClr val="bg1"/>
              </a:solidFill>
              <a:latin typeface="Arial" pitchFamily="34" charset="0"/>
              <a:ea typeface="MS Mincho" panose="02020609040205080304" pitchFamily="49" charset="-128"/>
              <a:cs typeface="Arial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t-BR" sz="2600" b="1" dirty="0" smtClean="0">
                <a:solidFill>
                  <a:schemeClr val="bg1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24º </a:t>
            </a:r>
            <a:r>
              <a:rPr lang="pt-BR" sz="2600" b="1" dirty="0" smtClean="0">
                <a:solidFill>
                  <a:schemeClr val="bg1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CIAED (CONGRESSO INTERNACIONAL </a:t>
            </a:r>
            <a:r>
              <a:rPr lang="pt-BR" sz="2600" b="1" dirty="0" smtClean="0">
                <a:solidFill>
                  <a:schemeClr val="bg1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ABED DE </a:t>
            </a:r>
            <a:r>
              <a:rPr lang="pt-BR" sz="2600" b="1" dirty="0" smtClean="0">
                <a:solidFill>
                  <a:schemeClr val="bg1"/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EDUCAÇÃO A DISTÂNCIA)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405780" y="4653138"/>
            <a:ext cx="11665296" cy="1858391"/>
            <a:chOff x="1629916" y="5415607"/>
            <a:chExt cx="8712968" cy="1143338"/>
          </a:xfrm>
        </p:grpSpPr>
        <p:sp>
          <p:nvSpPr>
            <p:cNvPr id="4" name="Retângulo 3"/>
            <p:cNvSpPr/>
            <p:nvPr/>
          </p:nvSpPr>
          <p:spPr>
            <a:xfrm>
              <a:off x="1629916" y="5415607"/>
              <a:ext cx="5166801" cy="3202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pt-BR" sz="22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" name="Retângulo 6"/>
            <p:cNvSpPr/>
            <p:nvPr/>
          </p:nvSpPr>
          <p:spPr>
            <a:xfrm>
              <a:off x="1629916" y="5877272"/>
              <a:ext cx="8712968" cy="6816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pt-BR" sz="2200" dirty="0" smtClean="0">
                <a:solidFill>
                  <a:schemeClr val="bg1"/>
                </a:solidFill>
                <a:latin typeface="Arial" pitchFamily="34" charset="0"/>
                <a:ea typeface="MS Mincho" panose="02020609040205080304" pitchFamily="49" charset="-128"/>
                <a:cs typeface="Arial" pitchFamily="34" charset="0"/>
              </a:endParaRPr>
            </a:p>
            <a:p>
              <a:r>
                <a:rPr lang="pt-BR" sz="2200" dirty="0" smtClean="0">
                  <a:solidFill>
                    <a:schemeClr val="bg1"/>
                  </a:solidFill>
                  <a:latin typeface="Arial" pitchFamily="34" charset="0"/>
                  <a:ea typeface="MS Mincho" panose="02020609040205080304" pitchFamily="49" charset="-128"/>
                  <a:cs typeface="Arial" pitchFamily="34" charset="0"/>
                </a:rPr>
                <a:t>DOUTORANDO IGOR BACELAR DA CRUZ URPIA (UFBA)</a:t>
              </a:r>
            </a:p>
            <a:p>
              <a:r>
                <a:rPr lang="pt-BR" sz="2200" dirty="0" smtClean="0">
                  <a:solidFill>
                    <a:schemeClr val="bg1"/>
                  </a:solidFill>
                  <a:latin typeface="Arial" pitchFamily="34" charset="0"/>
                  <a:ea typeface="MS Mincho" panose="02020609040205080304" pitchFamily="49" charset="-128"/>
                  <a:cs typeface="Arial" pitchFamily="34" charset="0"/>
                </a:rPr>
                <a:t>DOUTOR ALFREDO EURICO RODRIGUES MATTA (UNEB/UFBA</a:t>
              </a:r>
              <a:r>
                <a:rPr lang="pt-BR" sz="2200" b="1" dirty="0" smtClean="0">
                  <a:solidFill>
                    <a:schemeClr val="bg1"/>
                  </a:solidFill>
                  <a:latin typeface="Times New Roman" pitchFamily="18" charset="0"/>
                  <a:ea typeface="MS Mincho" panose="02020609040205080304" pitchFamily="49" charset="-128"/>
                  <a:cs typeface="Times New Roman" pitchFamily="18" charset="0"/>
                </a:rPr>
                <a:t>)</a:t>
              </a:r>
              <a:endParaRPr lang="pt-BR" sz="2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1341884" y="2967335"/>
            <a:ext cx="100091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RPG DIGITAL: PROPOSTA DE QUALIFICAÇÃO PROFISSIONAL DOS POLICIAIS MILITARES DO ESTADO DA BAHIA PARA ATUAÇÃO NOS PROBLEMAS RELACIONADOS AO USO INDEVIDO DAS DROGAS POR CRIANÇAS E ADOLESCENTES.</a:t>
            </a:r>
            <a:endParaRPr lang="pt-BR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3773" y="704088"/>
            <a:ext cx="11245612" cy="114073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GRUPO DE PESQUISA: </a:t>
            </a:r>
            <a:br>
              <a:rPr lang="pt-BR" sz="3600" b="1" dirty="0" smtClean="0">
                <a:latin typeface="Arial" pitchFamily="34" charset="0"/>
                <a:cs typeface="Arial" pitchFamily="34" charset="0"/>
              </a:rPr>
            </a:b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“SOCIEDADE EM REDE, PLURALIDADE CULTURAL E CONTEÚDOS DIGITAIS EDUCACIONAIS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441" y="2132856"/>
            <a:ext cx="10969943" cy="41917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Ribeiro (2016), em sua tese intitulada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“RPG digital e segurança pública: uma proposta de aplicação pedagógica para instrução policial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militar”,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estudou </a:t>
            </a:r>
            <a:r>
              <a:rPr lang="pt-BR" dirty="0">
                <a:latin typeface="Arial" pitchFamily="34" charset="0"/>
                <a:cs typeface="Arial" pitchFamily="34" charset="0"/>
              </a:rPr>
              <a:t>a funcionalidade do RPG Digital como instrumento pedagógico capaz de promover a aprendizagem colaborativa entre os policiais militares do Batalhão Especializado de Polícia Turística (BEPTUR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Pontes (2017), em sua tese intitulada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“</a:t>
            </a:r>
            <a:r>
              <a:rPr lang="pt-BR" b="1" dirty="0" err="1">
                <a:latin typeface="Arial" pitchFamily="34" charset="0"/>
                <a:cs typeface="Arial" pitchFamily="34" charset="0"/>
              </a:rPr>
              <a:t>Objective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Team - Role </a:t>
            </a:r>
            <a:r>
              <a:rPr lang="pt-BR" b="1" dirty="0" err="1">
                <a:latin typeface="Arial" pitchFamily="34" charset="0"/>
                <a:cs typeface="Arial" pitchFamily="34" charset="0"/>
              </a:rPr>
              <a:t>Playing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Game para o sistema de apoio a decisão da escola e aperfeiçoamento de Oficiais”,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estudou a </a:t>
            </a:r>
            <a:r>
              <a:rPr lang="pt-BR" dirty="0">
                <a:latin typeface="Arial" pitchFamily="34" charset="0"/>
                <a:cs typeface="Arial" pitchFamily="34" charset="0"/>
              </a:rPr>
              <a:t>utilização do RPG enquanto estratégia de aperfeiçoar a capacidade cognitiva de tomada de decisão dos alunos da Escola de Aperfeiçoamento de Oficiais do Exército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Brasileiro.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674684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7788" y="704088"/>
            <a:ext cx="11305255" cy="114073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GRUPO DE PESQUISA: </a:t>
            </a:r>
            <a:br>
              <a:rPr lang="pt-BR" sz="3600" b="1" dirty="0" smtClean="0">
                <a:latin typeface="Arial" pitchFamily="34" charset="0"/>
                <a:cs typeface="Arial" pitchFamily="34" charset="0"/>
              </a:rPr>
            </a:b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“SOCIEDADE EM REDE, PLURALIDADE CULTURAL E CONTEÚDOS DIGITAIS EDUCACIONAIS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441" y="2132856"/>
            <a:ext cx="10969943" cy="4191744"/>
          </a:xfrm>
        </p:spPr>
        <p:txBody>
          <a:bodyPr>
            <a:normAutofit/>
          </a:bodyPr>
          <a:lstStyle/>
          <a:p>
            <a:pPr algn="just"/>
            <a:r>
              <a:rPr lang="pt-BR" dirty="0" err="1">
                <a:latin typeface="Arial" pitchFamily="34" charset="0"/>
                <a:cs typeface="Arial" pitchFamily="34" charset="0"/>
              </a:rPr>
              <a:t>Urpia</a:t>
            </a:r>
            <a:r>
              <a:rPr lang="pt-BR" dirty="0">
                <a:latin typeface="Arial" pitchFamily="34" charset="0"/>
                <a:cs typeface="Arial" pitchFamily="34" charset="0"/>
              </a:rPr>
              <a:t> (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2018), </a:t>
            </a:r>
            <a:r>
              <a:rPr lang="pt-BR" dirty="0">
                <a:latin typeface="Arial" pitchFamily="34" charset="0"/>
                <a:cs typeface="Arial" pitchFamily="34" charset="0"/>
              </a:rPr>
              <a:t>em sua pesquisa em andamento desenvolvida no programa de Doutorado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Multi-institucional</a:t>
            </a:r>
            <a:r>
              <a:rPr lang="pt-BR" dirty="0">
                <a:latin typeface="Arial" pitchFamily="34" charset="0"/>
                <a:cs typeface="Arial" pitchFamily="34" charset="0"/>
              </a:rPr>
              <a:t> e Multidisciplinar em Difusão do Conhecimento, com o tema: RPG digital – proposta de qualificação profissional dos policiais militares do Estado da Bahia para atuação nos problemas relacionados ao uso indevido das drogas por crianças 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adolescentes</a:t>
            </a:r>
            <a:r>
              <a:rPr lang="pt-BR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935584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188640"/>
            <a:ext cx="10969943" cy="1152128"/>
          </a:xfrm>
        </p:spPr>
        <p:txBody>
          <a:bodyPr>
            <a:normAutofit/>
          </a:bodyPr>
          <a:lstStyle/>
          <a:p>
            <a:r>
              <a:rPr lang="pt-BR" sz="4200" b="1" dirty="0" smtClean="0">
                <a:latin typeface="Arial" pitchFamily="34" charset="0"/>
                <a:cs typeface="Arial" pitchFamily="34" charset="0"/>
              </a:rPr>
              <a:t>CAMINHOS DA PESQUISA </a:t>
            </a:r>
            <a:endParaRPr lang="pt-BR" sz="4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441" y="1556792"/>
            <a:ext cx="10969943" cy="476780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Pesquisa Aplicada – Desenvolvida a partir da abordagem metodológica </a:t>
            </a:r>
            <a:r>
              <a:rPr lang="pt-BR" b="1" i="1" dirty="0" smtClean="0">
                <a:latin typeface="Arial" pitchFamily="34" charset="0"/>
                <a:cs typeface="Arial" pitchFamily="34" charset="0"/>
              </a:rPr>
              <a:t>Design-</a:t>
            </a:r>
            <a:r>
              <a:rPr lang="pt-BR" b="1" i="1" dirty="0" err="1" smtClean="0">
                <a:latin typeface="Arial" pitchFamily="34" charset="0"/>
                <a:cs typeface="Arial" pitchFamily="34" charset="0"/>
              </a:rPr>
              <a:t>Based</a:t>
            </a:r>
            <a:r>
              <a:rPr lang="pt-BR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i="1" dirty="0" err="1" smtClean="0">
                <a:latin typeface="Arial" pitchFamily="34" charset="0"/>
                <a:cs typeface="Arial" pitchFamily="34" charset="0"/>
              </a:rPr>
              <a:t>Research</a:t>
            </a:r>
            <a:r>
              <a:rPr lang="pt-BR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(DBR),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 qual se constitui em:</a:t>
            </a:r>
          </a:p>
          <a:p>
            <a:pPr marL="0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pt-BR" dirty="0">
                <a:latin typeface="Arial" pitchFamily="34" charset="0"/>
                <a:cs typeface="Arial" pitchFamily="34" charset="0"/>
              </a:rPr>
              <a:t>uma inovadora abordagem de investigação que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reúne</a:t>
            </a:r>
            <a:r>
              <a:rPr lang="pt-BR" dirty="0">
                <a:latin typeface="Arial" pitchFamily="34" charset="0"/>
                <a:cs typeface="Arial" pitchFamily="34" charset="0"/>
              </a:rPr>
              <a:t> as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vantagens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das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metodologias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qualitativas</a:t>
            </a:r>
            <a:r>
              <a:rPr lang="pt-BR" dirty="0">
                <a:latin typeface="Arial" pitchFamily="34" charset="0"/>
                <a:cs typeface="Arial" pitchFamily="34" charset="0"/>
              </a:rPr>
              <a:t> e das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quantitativas</a:t>
            </a:r>
            <a:r>
              <a:rPr lang="pt-BR" dirty="0">
                <a:latin typeface="Arial" pitchFamily="34" charset="0"/>
                <a:cs typeface="Arial" pitchFamily="34" charset="0"/>
              </a:rPr>
              <a:t>, focalizando no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desenvolvimento de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aplicações </a:t>
            </a:r>
            <a:r>
              <a:rPr lang="pt-BR" dirty="0">
                <a:latin typeface="Arial" pitchFamily="34" charset="0"/>
                <a:cs typeface="Arial" pitchFamily="34" charset="0"/>
              </a:rPr>
              <a:t>que possam ser realizadas e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fato integradas </a:t>
            </a:r>
            <a:r>
              <a:rPr lang="pt-BR" dirty="0">
                <a:latin typeface="Arial" pitchFamily="34" charset="0"/>
                <a:cs typeface="Arial" pitchFamily="34" charset="0"/>
              </a:rPr>
              <a:t>às práticas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sociais comunitárias</a:t>
            </a:r>
            <a:r>
              <a:rPr lang="pt-BR" dirty="0">
                <a:latin typeface="Arial" pitchFamily="34" charset="0"/>
                <a:cs typeface="Arial" pitchFamily="34" charset="0"/>
              </a:rPr>
              <a:t>, considerando sempre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sua diversidade </a:t>
            </a:r>
            <a:r>
              <a:rPr lang="pt-BR" dirty="0">
                <a:latin typeface="Arial" pitchFamily="34" charset="0"/>
                <a:cs typeface="Arial" pitchFamily="34" charset="0"/>
              </a:rPr>
              <a:t>e propriedades específicas,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mas também </a:t>
            </a:r>
            <a:r>
              <a:rPr lang="pt-BR" dirty="0">
                <a:latin typeface="Arial" pitchFamily="34" charset="0"/>
                <a:cs typeface="Arial" pitchFamily="34" charset="0"/>
              </a:rPr>
              <a:t>aquilo que puder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ser generalizado </a:t>
            </a:r>
            <a:r>
              <a:rPr lang="pt-BR" dirty="0">
                <a:latin typeface="Arial" pitchFamily="34" charset="0"/>
                <a:cs typeface="Arial" pitchFamily="34" charset="0"/>
              </a:rPr>
              <a:t>e assim facilitar a resolução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outros </a:t>
            </a:r>
            <a:r>
              <a:rPr lang="fi-FI" dirty="0" smtClean="0">
                <a:latin typeface="Arial" pitchFamily="34" charset="0"/>
                <a:cs typeface="Arial" pitchFamily="34" charset="0"/>
              </a:rPr>
              <a:t>problemas</a:t>
            </a:r>
            <a:r>
              <a:rPr lang="fi-FI" dirty="0">
                <a:latin typeface="Arial" pitchFamily="34" charset="0"/>
                <a:cs typeface="Arial" pitchFamily="34" charset="0"/>
              </a:rPr>
              <a:t>. (MATTA et al, p. 24, 2014).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4119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441" y="332656"/>
            <a:ext cx="10969943" cy="62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100" b="1" u="sng" dirty="0" smtClean="0">
                <a:latin typeface="Arial" pitchFamily="34" charset="0"/>
                <a:cs typeface="Arial" pitchFamily="34" charset="0"/>
              </a:rPr>
              <a:t>Colaboradores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0" indent="0">
              <a:buNone/>
            </a:pPr>
            <a:endParaRPr lang="pt-BR" sz="21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100" dirty="0" smtClean="0">
                <a:latin typeface="Arial" pitchFamily="34" charset="0"/>
                <a:cs typeface="Arial" pitchFamily="34" charset="0"/>
              </a:rPr>
              <a:t>Grupo </a:t>
            </a:r>
            <a:r>
              <a:rPr lang="pt-BR" sz="2100" dirty="0">
                <a:latin typeface="Arial" pitchFamily="34" charset="0"/>
                <a:cs typeface="Arial" pitchFamily="34" charset="0"/>
              </a:rPr>
              <a:t>de policiais militares da 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12ª Companhia </a:t>
            </a:r>
            <a:r>
              <a:rPr lang="pt-BR" sz="2100" dirty="0">
                <a:latin typeface="Arial" pitchFamily="34" charset="0"/>
                <a:cs typeface="Arial" pitchFamily="34" charset="0"/>
              </a:rPr>
              <a:t>Independente de Polícia 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Militar;  Membros </a:t>
            </a:r>
            <a:r>
              <a:rPr lang="pt-BR" sz="2100" dirty="0">
                <a:latin typeface="Arial" pitchFamily="34" charset="0"/>
                <a:cs typeface="Arial" pitchFamily="34" charset="0"/>
              </a:rPr>
              <a:t>do 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Conselho Tutelar </a:t>
            </a:r>
            <a:r>
              <a:rPr lang="pt-BR" sz="2100" dirty="0">
                <a:latin typeface="Arial" pitchFamily="34" charset="0"/>
                <a:cs typeface="Arial" pitchFamily="34" charset="0"/>
              </a:rPr>
              <a:t>do Bairro do Rio Vermelho; 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Equipe </a:t>
            </a:r>
            <a:r>
              <a:rPr lang="pt-BR" sz="2100" dirty="0">
                <a:latin typeface="Arial" pitchFamily="34" charset="0"/>
                <a:cs typeface="Arial" pitchFamily="34" charset="0"/>
              </a:rPr>
              <a:t>do Poder Judiciário – Vara da Infância 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e Juventude</a:t>
            </a:r>
            <a:r>
              <a:rPr lang="pt-BR" sz="2100" dirty="0">
                <a:latin typeface="Arial" pitchFamily="34" charset="0"/>
                <a:cs typeface="Arial" pitchFamily="34" charset="0"/>
              </a:rPr>
              <a:t>;  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sz="2100" dirty="0">
                <a:latin typeface="Arial" pitchFamily="34" charset="0"/>
                <a:cs typeface="Arial" pitchFamily="34" charset="0"/>
              </a:rPr>
              <a:t>a equipe da Delegacia para o Adolescente Infrator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100" u="sng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2100" b="1" u="sng" dirty="0" smtClean="0">
                <a:latin typeface="Arial" pitchFamily="34" charset="0"/>
                <a:cs typeface="Arial" pitchFamily="34" charset="0"/>
              </a:rPr>
              <a:t>Fases</a:t>
            </a:r>
            <a:r>
              <a:rPr lang="pt-BR" sz="21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100" b="1" u="sng" dirty="0" smtClean="0">
                <a:latin typeface="Arial" pitchFamily="34" charset="0"/>
                <a:cs typeface="Arial" pitchFamily="34" charset="0"/>
              </a:rPr>
              <a:t>da Pesquisa:</a:t>
            </a:r>
          </a:p>
          <a:p>
            <a:pPr marL="0" indent="0">
              <a:buNone/>
            </a:pPr>
            <a:endParaRPr lang="pt-BR" sz="2100" u="sng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100" dirty="0">
                <a:latin typeface="Arial" pitchFamily="34" charset="0"/>
                <a:cs typeface="Arial" pitchFamily="34" charset="0"/>
              </a:rPr>
              <a:t>Desenvolvimento de Procedimentos Operacionais Padrão referentes à 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atuação policial </a:t>
            </a:r>
            <a:r>
              <a:rPr lang="pt-BR" sz="2100" dirty="0">
                <a:latin typeface="Arial" pitchFamily="34" charset="0"/>
                <a:cs typeface="Arial" pitchFamily="34" charset="0"/>
              </a:rPr>
              <a:t>militar em ocorrências relacionadas ao uso indevido das drogas 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por crianças e adolescentes.</a:t>
            </a:r>
          </a:p>
          <a:p>
            <a:pPr marL="0" indent="0" algn="just">
              <a:buNone/>
            </a:pPr>
            <a:endParaRPr lang="pt-BR" sz="21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100" dirty="0">
                <a:latin typeface="Arial" pitchFamily="34" charset="0"/>
                <a:cs typeface="Arial" pitchFamily="34" charset="0"/>
              </a:rPr>
              <a:t>Modelagem do ambiente virtual de aprendizagem - RPG Digital, desenvolvendo 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a ambientação</a:t>
            </a:r>
            <a:r>
              <a:rPr lang="pt-BR" sz="2100" dirty="0">
                <a:latin typeface="Arial" pitchFamily="34" charset="0"/>
                <a:cs typeface="Arial" pitchFamily="34" charset="0"/>
              </a:rPr>
              <a:t>, enredo, personagens e demais elementos constituintes do jogo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just">
              <a:buNone/>
            </a:pPr>
            <a:endParaRPr lang="pt-BR" sz="21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100" dirty="0" smtClean="0">
                <a:latin typeface="Arial" pitchFamily="34" charset="0"/>
                <a:cs typeface="Arial" pitchFamily="34" charset="0"/>
              </a:rPr>
              <a:t>Ciclo </a:t>
            </a:r>
            <a:r>
              <a:rPr lang="pt-BR" sz="2100" dirty="0">
                <a:latin typeface="Arial" pitchFamily="34" charset="0"/>
                <a:cs typeface="Arial" pitchFamily="34" charset="0"/>
              </a:rPr>
              <a:t>de testes do 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jogo, </a:t>
            </a:r>
            <a:r>
              <a:rPr lang="pt-BR" sz="2100" dirty="0">
                <a:latin typeface="Arial" pitchFamily="34" charset="0"/>
                <a:cs typeface="Arial" pitchFamily="34" charset="0"/>
              </a:rPr>
              <a:t>a fim 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de verificar </a:t>
            </a:r>
            <a:r>
              <a:rPr lang="pt-BR" sz="2100" dirty="0">
                <a:latin typeface="Arial" pitchFamily="34" charset="0"/>
                <a:cs typeface="Arial" pitchFamily="34" charset="0"/>
              </a:rPr>
              <a:t>a validação interna e a aplicabilidade do jogo no processo de 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ensino aprendizagem</a:t>
            </a:r>
            <a:r>
              <a:rPr lang="pt-BR" sz="21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45775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704088"/>
            <a:ext cx="10969943" cy="780696"/>
          </a:xfrm>
        </p:spPr>
        <p:txBody>
          <a:bodyPr>
            <a:normAutofit/>
          </a:bodyPr>
          <a:lstStyle/>
          <a:p>
            <a:r>
              <a:rPr lang="pt-BR" sz="4200" b="1" dirty="0" smtClean="0">
                <a:latin typeface="Arial" pitchFamily="34" charset="0"/>
                <a:cs typeface="Arial" pitchFamily="34" charset="0"/>
              </a:rPr>
              <a:t>CONSIDERAÇÕES PARCIAIS</a:t>
            </a:r>
            <a:endParaRPr lang="pt-BR" sz="4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441" y="1772816"/>
            <a:ext cx="10969943" cy="45517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 redução de custos com o deslocamento da tropa e de infraestrutura para o desenvolvimento de treinamentos e oficinas vivenciais; </a:t>
            </a:r>
          </a:p>
          <a:p>
            <a:pPr marL="0" indent="0"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Simula o ambiente de atuação policial, pois permite a imersão e o envolvimento dos sujeitos (jogadores); </a:t>
            </a:r>
          </a:p>
          <a:p>
            <a:pPr marL="0" indent="0"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Aprimora competências profissionais cognitivas, operativas e atitudinais;</a:t>
            </a:r>
          </a:p>
          <a:p>
            <a:pPr marL="0" indent="0"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Possibilita a experiência da tomada de decisão; </a:t>
            </a:r>
          </a:p>
          <a:p>
            <a:pPr marL="0" indent="0" algn="just"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Além de promover a interação e a aprendizagem colaborativa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pt-BR" sz="2400" dirty="0"/>
          </a:p>
          <a:p>
            <a:endParaRPr lang="pt-BR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704088"/>
            <a:ext cx="10969943" cy="1140736"/>
          </a:xfrm>
        </p:spPr>
        <p:txBody>
          <a:bodyPr>
            <a:normAutofit fontScale="90000"/>
          </a:bodyPr>
          <a:lstStyle/>
          <a:p>
            <a:r>
              <a:rPr lang="pt-BR" sz="4700" b="1" dirty="0">
                <a:latin typeface="Arial" pitchFamily="34" charset="0"/>
                <a:cs typeface="Arial" pitchFamily="34" charset="0"/>
              </a:rPr>
              <a:t>REFERÊNCIAS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441" y="1412776"/>
            <a:ext cx="10969943" cy="4911824"/>
          </a:xfrm>
        </p:spPr>
        <p:txBody>
          <a:bodyPr>
            <a:normAutofit/>
          </a:bodyPr>
          <a:lstStyle/>
          <a:p>
            <a:r>
              <a:rPr lang="pt-BR" sz="2000" dirty="0">
                <a:latin typeface="Arial" pitchFamily="34" charset="0"/>
                <a:cs typeface="Arial" pitchFamily="34" charset="0"/>
              </a:rPr>
              <a:t>BRASIL.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Lei nº 11.343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de 23 de agosto de 2006. Institui o Sistema Nacional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de Políticas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Públicas sobre Drogas (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Sisnad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). Diário Oficial da União. Brasília (DF), p.2,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24 ago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. 2006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CABALERO, Sueli da Silva Xavier (</a:t>
            </a:r>
            <a:r>
              <a:rPr lang="pt-BR" sz="2000" dirty="0" err="1">
                <a:latin typeface="Arial" pitchFamily="34" charset="0"/>
                <a:cs typeface="Arial" pitchFamily="34" charset="0"/>
              </a:rPr>
              <a:t>Org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).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RPG </a:t>
            </a:r>
            <a:r>
              <a:rPr lang="pt-BR" sz="2000" b="1" dirty="0" err="1">
                <a:latin typeface="Arial" pitchFamily="34" charset="0"/>
                <a:cs typeface="Arial" pitchFamily="34" charset="0"/>
              </a:rPr>
              <a:t>by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dirty="0" err="1">
                <a:latin typeface="Arial" pitchFamily="34" charset="0"/>
                <a:cs typeface="Arial" pitchFamily="34" charset="0"/>
              </a:rPr>
              <a:t>Moodle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.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Salvador. 2012.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Disponível em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&lt; http://www.matta.pro.br/editora_virtual/RPGbyMoodle.pdf&gt; Acesso em 25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abr. 2017.</a:t>
            </a: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CUPERTINO, Edson Ribeiro.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Vamos jogar RPG?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Diálogos com a literatura, o leitor e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a autoria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. Dissertação (Mestrado) – Programa de Pós-Graduação em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Estudos Comparados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Literaturas de Língua Portuguesa, Universidade de São Paulo,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SãoPaulo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, 2008, 126 fl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r>
              <a:rPr lang="pt-BR" sz="2000" dirty="0">
                <a:latin typeface="Arial" pitchFamily="34" charset="0"/>
                <a:cs typeface="Arial" pitchFamily="34" charset="0"/>
              </a:rPr>
              <a:t>MACRAE, Edward.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A história e os contextos socioculturais do uso de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drogas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 Curso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Prevenção aos Problemas relacionados ao Uso de Drogas. Capacitação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para Conselheiros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e Lideranças Comunitárias. 2014. 6. ed. Brasília DF. p. 29-42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3377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441" y="0"/>
            <a:ext cx="10969943" cy="6165304"/>
          </a:xfrm>
        </p:spPr>
        <p:txBody>
          <a:bodyPr>
            <a:noAutofit/>
          </a:bodyPr>
          <a:lstStyle/>
          <a:p>
            <a:pPr algn="just"/>
            <a:endParaRPr lang="pt-BR" sz="2500" b="1" dirty="0" smtClean="0"/>
          </a:p>
          <a:p>
            <a:pPr algn="just"/>
            <a:endParaRPr lang="pt-BR" sz="2400" dirty="0" smtClean="0"/>
          </a:p>
          <a:p>
            <a:pPr algn="just"/>
            <a:r>
              <a:rPr lang="pt-BR" sz="2200" dirty="0" smtClean="0">
                <a:latin typeface="Arial" pitchFamily="34" charset="0"/>
                <a:cs typeface="Arial" pitchFamily="34" charset="0"/>
              </a:rPr>
              <a:t>MATTA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, Alfredo Eurico Rodrigues et al. </a:t>
            </a:r>
            <a:r>
              <a:rPr lang="pt-BR" sz="2200" b="1" i="1" dirty="0">
                <a:latin typeface="Arial" pitchFamily="34" charset="0"/>
                <a:cs typeface="Arial" pitchFamily="34" charset="0"/>
              </a:rPr>
              <a:t>Design-</a:t>
            </a:r>
            <a:r>
              <a:rPr lang="pt-BR" sz="2200" b="1" i="1" dirty="0" err="1">
                <a:latin typeface="Arial" pitchFamily="34" charset="0"/>
                <a:cs typeface="Arial" pitchFamily="34" charset="0"/>
              </a:rPr>
              <a:t>based</a:t>
            </a:r>
            <a:r>
              <a:rPr lang="pt-BR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b="1" i="1" dirty="0" err="1">
                <a:latin typeface="Arial" pitchFamily="34" charset="0"/>
                <a:cs typeface="Arial" pitchFamily="34" charset="0"/>
              </a:rPr>
              <a:t>research</a:t>
            </a:r>
            <a:r>
              <a:rPr lang="pt-BR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ou pesquisa de desenvolvimento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: metodologia para pesquisa aplicada de inovação em educação do século XXI. Revista da FAEEBA – Educação e Contemporaneidade, Salvador, v. 23, n. 42, p. 23-36, jul./dez. 2014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2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200" b="1" dirty="0" smtClean="0">
                <a:latin typeface="Arial" pitchFamily="34" charset="0"/>
                <a:cs typeface="Arial" pitchFamily="34" charset="0"/>
              </a:rPr>
              <a:t>Desenvolvimento 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de metodologia de design </a:t>
            </a:r>
            <a:r>
              <a:rPr lang="pt-BR" sz="2200" b="1" dirty="0" err="1">
                <a:latin typeface="Arial" pitchFamily="34" charset="0"/>
                <a:cs typeface="Arial" pitchFamily="34" charset="0"/>
              </a:rPr>
              <a:t>socioconstrutivista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 para 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a produção 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do conhecimento.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In: GURGEL, Paulo; SANTOS, Wilson. (Org.).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Saberes plurais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, difusão do conhecimento e práxis pedagógica. 1. </a:t>
            </a:r>
            <a:r>
              <a:rPr lang="pt-BR" sz="2200" dirty="0" err="1">
                <a:latin typeface="Arial" pitchFamily="34" charset="0"/>
                <a:cs typeface="Arial" pitchFamily="34" charset="0"/>
              </a:rPr>
              <a:t>ed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, Salvador: EDUFBA,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2011, v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. 1, p. 237-258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200" dirty="0">
                <a:latin typeface="Arial" pitchFamily="34" charset="0"/>
                <a:cs typeface="Arial" pitchFamily="34" charset="0"/>
              </a:rPr>
              <a:t>MORAES, C. V. 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Legislações e políticas para crianças e adolescentes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. Curso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de Prevenção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aos Problemas relacionados ao Uso de Drogas. Capacitação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para Conselheiros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e Lideranças Comunitárias. 2014. 6. ed. Brasília DF. p. 213-224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8654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441" y="1052736"/>
            <a:ext cx="10969943" cy="519985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t-BR" sz="2900" dirty="0">
                <a:latin typeface="Arial" pitchFamily="34" charset="0"/>
                <a:cs typeface="Arial" pitchFamily="34" charset="0"/>
              </a:rPr>
              <a:t>PETRY, L. C. O conceito ontológico de jogo. In: Lynn Alves; Isa de Jesus Coutinho. (Org.). </a:t>
            </a:r>
            <a:r>
              <a:rPr lang="pt-BR" sz="2900" b="1" dirty="0">
                <a:latin typeface="Arial" pitchFamily="34" charset="0"/>
                <a:cs typeface="Arial" pitchFamily="34" charset="0"/>
              </a:rPr>
              <a:t>Jogos digitais e aprendizagem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: Fundamentos para uma prática baseada em evidências. 1. ed. Campinas, São Paulo: Papirus, 2016, p. 17-42. </a:t>
            </a:r>
          </a:p>
          <a:p>
            <a:pPr marL="0" indent="0" algn="just">
              <a:buNone/>
            </a:pPr>
            <a:endParaRPr lang="pt-BR" sz="29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900" dirty="0" smtClean="0">
                <a:latin typeface="Arial" pitchFamily="34" charset="0"/>
                <a:cs typeface="Arial" pitchFamily="34" charset="0"/>
              </a:rPr>
              <a:t>PONTES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, Ewerton Carneiro. </a:t>
            </a:r>
            <a:r>
              <a:rPr lang="pt-BR" sz="2900" b="1" dirty="0" err="1">
                <a:latin typeface="Arial" pitchFamily="34" charset="0"/>
                <a:cs typeface="Arial" pitchFamily="34" charset="0"/>
              </a:rPr>
              <a:t>Objective</a:t>
            </a:r>
            <a:r>
              <a:rPr lang="pt-BR" sz="2900" b="1" dirty="0">
                <a:latin typeface="Arial" pitchFamily="34" charset="0"/>
                <a:cs typeface="Arial" pitchFamily="34" charset="0"/>
              </a:rPr>
              <a:t> Team - 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Role </a:t>
            </a:r>
            <a:r>
              <a:rPr lang="pt-BR" sz="2900" dirty="0" err="1">
                <a:latin typeface="Arial" pitchFamily="34" charset="0"/>
                <a:cs typeface="Arial" pitchFamily="34" charset="0"/>
              </a:rPr>
              <a:t>Playing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 Game para o sistema de apoio a decisão da escola e aperfeiçoamento de oficiais (OT-RPG / SAD-ESAO).Tese (Doutorado) – Universidade Federal da Bahia. Faculdade de Educação, Salvador, 2017, 237 fl.</a:t>
            </a:r>
          </a:p>
          <a:p>
            <a:pPr algn="just"/>
            <a:endParaRPr lang="pt-BR" sz="29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900" dirty="0">
                <a:latin typeface="Arial" pitchFamily="34" charset="0"/>
                <a:cs typeface="Arial" pitchFamily="34" charset="0"/>
              </a:rPr>
              <a:t>PRENSKY, Marc. </a:t>
            </a:r>
            <a:r>
              <a:rPr lang="pt-BR" sz="2900" b="1" dirty="0">
                <a:latin typeface="Arial" pitchFamily="34" charset="0"/>
                <a:cs typeface="Arial" pitchFamily="34" charset="0"/>
              </a:rPr>
              <a:t>Aprendizagem baseada em jogos digitais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.</a:t>
            </a:r>
            <a:r>
              <a:rPr lang="pt-BR" sz="2900" i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Tradução: Eric</a:t>
            </a:r>
          </a:p>
          <a:p>
            <a:pPr marL="0" indent="0" algn="just">
              <a:buNone/>
            </a:pPr>
            <a:endParaRPr lang="pt-BR" sz="29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900" dirty="0">
                <a:latin typeface="Arial" pitchFamily="34" charset="0"/>
                <a:cs typeface="Arial" pitchFamily="34" charset="0"/>
              </a:rPr>
              <a:t>RIBEIRO, </a:t>
            </a:r>
            <a:r>
              <a:rPr lang="pt-BR" sz="2900" dirty="0" err="1">
                <a:latin typeface="Arial" pitchFamily="34" charset="0"/>
                <a:cs typeface="Arial" pitchFamily="34" charset="0"/>
              </a:rPr>
              <a:t>Josete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 Bispo. </a:t>
            </a:r>
            <a:r>
              <a:rPr lang="pt-BR" sz="2900" b="1" dirty="0">
                <a:latin typeface="Arial" pitchFamily="34" charset="0"/>
                <a:cs typeface="Arial" pitchFamily="34" charset="0"/>
              </a:rPr>
              <a:t>RPG Digital e Segurança Pública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: Uma proposta de </a:t>
            </a:r>
            <a:r>
              <a:rPr lang="pt-BR" sz="2900" dirty="0" err="1">
                <a:latin typeface="Arial" pitchFamily="34" charset="0"/>
                <a:cs typeface="Arial" pitchFamily="34" charset="0"/>
              </a:rPr>
              <a:t>aplicaçãocpedagógica</a:t>
            </a:r>
            <a:r>
              <a:rPr lang="pt-BR" sz="2900" dirty="0">
                <a:latin typeface="Arial" pitchFamily="34" charset="0"/>
                <a:cs typeface="Arial" pitchFamily="34" charset="0"/>
              </a:rPr>
              <a:t> para instrução policial militar. Tese (Doutorado) – Universidade Federal da Bahia. Faculdade de Educação, Salvador, 2016, 247 fl.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75050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441" y="980728"/>
            <a:ext cx="10969943" cy="5343872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200" dirty="0">
                <a:latin typeface="Arial" pitchFamily="34" charset="0"/>
                <a:cs typeface="Arial" pitchFamily="34" charset="0"/>
              </a:rPr>
              <a:t>SILVEIRA, D. X; SILVEIRA, E. D. 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Classificação das substâncias psicoativas e 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seus efeitos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. Curso de Prevenção aos Problemas relacionados ao Uso de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Drogas. Capacitação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para Conselheiros e Lideranças Comunitárias. 2014. 6. ed. Brasília DF.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p. 69-85.</a:t>
            </a:r>
          </a:p>
          <a:p>
            <a:pPr algn="just"/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200" dirty="0">
                <a:latin typeface="Arial" pitchFamily="34" charset="0"/>
                <a:cs typeface="Arial" pitchFamily="34" charset="0"/>
              </a:rPr>
              <a:t>SOUZA, </a:t>
            </a:r>
            <a:r>
              <a:rPr lang="pt-BR" sz="2200" dirty="0" err="1">
                <a:latin typeface="Arial" pitchFamily="34" charset="0"/>
                <a:cs typeface="Arial" pitchFamily="34" charset="0"/>
              </a:rPr>
              <a:t>Antonio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 Lázaro Pereira de. 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RPG digital instrumento pedagógico para 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o ensino 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da abolição da escravidão na Bahia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. Dissertação (Mestrado) – Programa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de Pós-Graduação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em Educação e Contemporaneidade, Universidade do Estado da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Bahia, Salvador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, 2016, 119 fl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200" dirty="0">
                <a:latin typeface="Arial" pitchFamily="34" charset="0"/>
                <a:cs typeface="Arial" pitchFamily="34" charset="0"/>
              </a:rPr>
              <a:t>TROJANOWICZ, Robert; BUCQUEROUX, </a:t>
            </a:r>
            <a:r>
              <a:rPr lang="pt-BR" sz="2200" dirty="0" err="1">
                <a:latin typeface="Arial" pitchFamily="34" charset="0"/>
                <a:cs typeface="Arial" pitchFamily="34" charset="0"/>
              </a:rPr>
              <a:t>Bonnie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. 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Policiamento comunitário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como começar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. 2. ed. São Paulo: Copyright/Polícia Militar do Estado de São Paulo, 1999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200" dirty="0">
                <a:latin typeface="Arial" pitchFamily="34" charset="0"/>
                <a:cs typeface="Arial" pitchFamily="34" charset="0"/>
              </a:rPr>
              <a:t>URPIA, Igor Bacelar da Cruz. 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Políticas públicas sobre drogas no Brasil: 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um diagnóstico 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do Programa Educacional de Resistência às Drogas e à Violência 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da Polícia </a:t>
            </a:r>
            <a:r>
              <a:rPr lang="pt-BR" sz="2200" b="1" dirty="0">
                <a:latin typeface="Arial" pitchFamily="34" charset="0"/>
                <a:cs typeface="Arial" pitchFamily="34" charset="0"/>
              </a:rPr>
              <a:t>Militar da Bahia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. Dissertação (Mestrado). Programa de Pós-Graduação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Gestão e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Tecnologias Aplicadas à Educação, Universidade do Estado da Bahia, Salvador,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2017, 123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fl.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1048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357166"/>
            <a:ext cx="10969943" cy="857256"/>
          </a:xfrm>
        </p:spPr>
        <p:txBody>
          <a:bodyPr/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SUMÁRIO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441" y="1214422"/>
            <a:ext cx="10969943" cy="511017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1. INTRODUÇÃO </a:t>
            </a:r>
          </a:p>
          <a:p>
            <a:pPr marL="514350" indent="-514350">
              <a:buNone/>
            </a:pPr>
            <a:endParaRPr lang="pt-BR" sz="2500" b="1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2. REFERENCIAL TEÓRICO</a:t>
            </a:r>
          </a:p>
          <a:p>
            <a:pPr marL="514350" indent="-514350">
              <a:buNone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     2.1 PREVENÇÃO AO USO INDEVIDO DAS DROGAS POR CRIANÇAS E ADOLESCENTES.</a:t>
            </a:r>
          </a:p>
          <a:p>
            <a:pPr marL="514350" indent="-514350">
              <a:buNone/>
            </a:pPr>
            <a:endParaRPr lang="pt-BR" sz="2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     2.2 RPG DIGITAL: ESTRATÉGIA DE CAPACITAÇÃO PROFISSIONAL NA PMBA.</a:t>
            </a:r>
          </a:p>
          <a:p>
            <a:pPr>
              <a:buNone/>
            </a:pPr>
            <a:r>
              <a:rPr lang="pt-BR" sz="2500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>
              <a:buNone/>
            </a:pPr>
            <a:r>
              <a:rPr lang="pt-BR" sz="2500" b="1" dirty="0">
                <a:latin typeface="Arial" pitchFamily="34" charset="0"/>
                <a:cs typeface="Arial" pitchFamily="34" charset="0"/>
              </a:rPr>
              <a:t>3. 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CAMINHOS DA PESQUISA</a:t>
            </a:r>
            <a:endParaRPr lang="pt-BR" sz="25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500" b="1" dirty="0">
                <a:latin typeface="Arial" pitchFamily="34" charset="0"/>
                <a:cs typeface="Arial" pitchFamily="34" charset="0"/>
              </a:rPr>
              <a:t>4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. CONSIDERAÇÕES PARCIAIS</a:t>
            </a:r>
          </a:p>
          <a:p>
            <a:pPr>
              <a:buNone/>
            </a:pPr>
            <a:endParaRPr lang="pt-BR" sz="25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500" b="1" dirty="0">
                <a:latin typeface="Arial" pitchFamily="34" charset="0"/>
                <a:cs typeface="Arial" pitchFamily="34" charset="0"/>
              </a:rPr>
              <a:t>5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. REFERÊNCIAS.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285728"/>
            <a:ext cx="10969943" cy="928694"/>
          </a:xfrm>
        </p:spPr>
        <p:txBody>
          <a:bodyPr/>
          <a:lstStyle/>
          <a:p>
            <a:r>
              <a:rPr lang="pt-BR" sz="4600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4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441" y="980728"/>
            <a:ext cx="10969943" cy="56166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Atualmente, uma das principais causas da evasão escolar está diretamente ligada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ao uso </a:t>
            </a:r>
            <a:r>
              <a:rPr lang="pt-BR" dirty="0">
                <a:latin typeface="Arial" pitchFamily="34" charset="0"/>
                <a:cs typeface="Arial" pitchFamily="34" charset="0"/>
              </a:rPr>
              <a:t>de drogas lícitas e/ou ilícitas por crianças 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adolescentes.</a:t>
            </a:r>
          </a:p>
          <a:p>
            <a:pPr algn="just"/>
            <a:endParaRPr lang="pt-BR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Por </a:t>
            </a:r>
            <a:r>
              <a:rPr lang="pt-BR" dirty="0">
                <a:latin typeface="Arial" pitchFamily="34" charset="0"/>
                <a:cs typeface="Arial" pitchFamily="34" charset="0"/>
              </a:rPr>
              <a:t>diversas razões não há como dissociar da contemporaneidade a aprendizagem baseada em jogos digitais, pois esse fenômeno contempla as necessidades das gerações denominadas como nativas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digitais. </a:t>
            </a:r>
            <a:r>
              <a:rPr lang="pt-BR" dirty="0">
                <a:latin typeface="Arial" pitchFamily="34" charset="0"/>
                <a:cs typeface="Arial" pitchFamily="34" charset="0"/>
              </a:rPr>
              <a:t>(PRENSKY, 2012). </a:t>
            </a:r>
          </a:p>
          <a:p>
            <a:pPr marL="0" indent="0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Neste </a:t>
            </a:r>
            <a:r>
              <a:rPr lang="pt-BR" dirty="0">
                <a:latin typeface="Arial" pitchFamily="34" charset="0"/>
                <a:cs typeface="Arial" pitchFamily="34" charset="0"/>
              </a:rPr>
              <a:t>sentido,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apresentaremos </a:t>
            </a:r>
            <a:r>
              <a:rPr lang="pt-BR" dirty="0">
                <a:latin typeface="Arial" pitchFamily="34" charset="0"/>
                <a:cs typeface="Arial" pitchFamily="34" charset="0"/>
              </a:rPr>
              <a:t>o RPG Digital como estratégia de ensino online para contribuir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na qualificação dos policiais militares para atuarem em problemas relacionados ao uso indevido das drogas por crianças e adolescentes. 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60277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188640"/>
            <a:ext cx="10969943" cy="1152128"/>
          </a:xfrm>
        </p:spPr>
        <p:txBody>
          <a:bodyPr>
            <a:normAutofit/>
          </a:bodyPr>
          <a:lstStyle/>
          <a:p>
            <a:r>
              <a:rPr lang="pt-BR" sz="4200" b="1" dirty="0" smtClean="0">
                <a:latin typeface="Arial" pitchFamily="34" charset="0"/>
                <a:cs typeface="Arial" pitchFamily="34" charset="0"/>
              </a:rPr>
              <a:t>REFERENCIAL TEÓRICO</a:t>
            </a:r>
            <a:endParaRPr lang="pt-BR" sz="4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441" y="1714488"/>
            <a:ext cx="10969943" cy="473884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sz="10000" b="1" dirty="0" smtClean="0">
                <a:latin typeface="Arial" pitchFamily="34" charset="0"/>
                <a:cs typeface="Arial" pitchFamily="34" charset="0"/>
              </a:rPr>
              <a:t>PREVENÇÃO AO USO INDEVIDO DAS DROGAS POR CRIANÇAS E ADOLESCENTES</a:t>
            </a:r>
          </a:p>
          <a:p>
            <a:pPr marL="0" indent="0" algn="just">
              <a:buNone/>
            </a:pPr>
            <a:endParaRPr lang="pt-BR" sz="100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8800" b="1" dirty="0" smtClean="0">
                <a:latin typeface="Arial" pitchFamily="34" charset="0"/>
                <a:cs typeface="Arial" pitchFamily="34" charset="0"/>
              </a:rPr>
              <a:t>CONCEITO: </a:t>
            </a:r>
            <a:r>
              <a:rPr lang="pt-BR" sz="8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8800" dirty="0">
                <a:latin typeface="Arial" pitchFamily="34" charset="0"/>
                <a:cs typeface="Arial" pitchFamily="34" charset="0"/>
              </a:rPr>
              <a:t>Organização Mundial de Saúde - OMS (1981) define droga como qualquer </a:t>
            </a:r>
            <a:r>
              <a:rPr lang="pt-BR" sz="8800" dirty="0" smtClean="0">
                <a:latin typeface="Arial" pitchFamily="34" charset="0"/>
                <a:cs typeface="Arial" pitchFamily="34" charset="0"/>
              </a:rPr>
              <a:t>substância que</a:t>
            </a:r>
            <a:r>
              <a:rPr lang="pt-BR" sz="8800" dirty="0">
                <a:latin typeface="Arial" pitchFamily="34" charset="0"/>
                <a:cs typeface="Arial" pitchFamily="34" charset="0"/>
              </a:rPr>
              <a:t>, não produzida pelo organismo, possua a capacidade de atuar sobre um ou mais </a:t>
            </a:r>
            <a:r>
              <a:rPr lang="pt-BR" sz="8800" dirty="0" smtClean="0">
                <a:latin typeface="Arial" pitchFamily="34" charset="0"/>
                <a:cs typeface="Arial" pitchFamily="34" charset="0"/>
              </a:rPr>
              <a:t>de seus </a:t>
            </a:r>
            <a:r>
              <a:rPr lang="pt-BR" sz="8800" dirty="0">
                <a:latin typeface="Arial" pitchFamily="34" charset="0"/>
                <a:cs typeface="Arial" pitchFamily="34" charset="0"/>
              </a:rPr>
              <a:t>sistemas, produzindo alterações em seu funcionamento.</a:t>
            </a:r>
            <a:endParaRPr lang="pt-BR" sz="88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88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8800" b="1" dirty="0" smtClean="0">
                <a:latin typeface="Arial" pitchFamily="34" charset="0"/>
                <a:cs typeface="Arial" pitchFamily="34" charset="0"/>
              </a:rPr>
              <a:t>HISTÓRICO: </a:t>
            </a:r>
            <a:r>
              <a:rPr lang="pt-BR" sz="8800" dirty="0">
                <a:latin typeface="Arial" pitchFamily="34" charset="0"/>
                <a:cs typeface="Arial" pitchFamily="34" charset="0"/>
              </a:rPr>
              <a:t>o consumo de substâncias psicoativas </a:t>
            </a:r>
            <a:r>
              <a:rPr lang="pt-BR" sz="8800" dirty="0" smtClean="0">
                <a:latin typeface="Arial" pitchFamily="34" charset="0"/>
                <a:cs typeface="Arial" pitchFamily="34" charset="0"/>
              </a:rPr>
              <a:t>sempre esteve </a:t>
            </a:r>
            <a:r>
              <a:rPr lang="pt-BR" sz="8800" dirty="0">
                <a:latin typeface="Arial" pitchFamily="34" charset="0"/>
                <a:cs typeface="Arial" pitchFamily="34" charset="0"/>
              </a:rPr>
              <a:t>vinculado </a:t>
            </a:r>
            <a:r>
              <a:rPr lang="pt-BR" sz="8800" dirty="0" smtClean="0">
                <a:latin typeface="Arial" pitchFamily="34" charset="0"/>
                <a:cs typeface="Arial" pitchFamily="34" charset="0"/>
              </a:rPr>
              <a:t>à história </a:t>
            </a:r>
            <a:r>
              <a:rPr lang="pt-BR" sz="8800" dirty="0">
                <a:latin typeface="Arial" pitchFamily="34" charset="0"/>
                <a:cs typeface="Arial" pitchFamily="34" charset="0"/>
              </a:rPr>
              <a:t>da </a:t>
            </a:r>
            <a:r>
              <a:rPr lang="pt-BR" sz="8800" dirty="0" smtClean="0">
                <a:latin typeface="Arial" pitchFamily="34" charset="0"/>
                <a:cs typeface="Arial" pitchFamily="34" charset="0"/>
              </a:rPr>
              <a:t>humanidade. Contudo,</a:t>
            </a:r>
            <a:r>
              <a:rPr lang="pt-BR" sz="8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8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sz="8800" dirty="0">
                <a:latin typeface="Arial" pitchFamily="34" charset="0"/>
                <a:cs typeface="Arial" pitchFamily="34" charset="0"/>
              </a:rPr>
              <a:t>partir do século XX a sociedade começou a enfrentar </a:t>
            </a:r>
            <a:r>
              <a:rPr lang="pt-BR" sz="8800" dirty="0" smtClean="0">
                <a:latin typeface="Arial" pitchFamily="34" charset="0"/>
                <a:cs typeface="Arial" pitchFamily="34" charset="0"/>
              </a:rPr>
              <a:t>com angústia </a:t>
            </a:r>
            <a:r>
              <a:rPr lang="pt-BR" sz="8800" dirty="0">
                <a:latin typeface="Arial" pitchFamily="34" charset="0"/>
                <a:cs typeface="Arial" pitchFamily="34" charset="0"/>
              </a:rPr>
              <a:t>o problema da </a:t>
            </a:r>
            <a:r>
              <a:rPr lang="pt-BR" sz="8800" dirty="0" err="1">
                <a:latin typeface="Arial" pitchFamily="34" charset="0"/>
                <a:cs typeface="Arial" pitchFamily="34" charset="0"/>
              </a:rPr>
              <a:t>drogadição</a:t>
            </a:r>
            <a:r>
              <a:rPr lang="pt-BR" sz="8800" dirty="0">
                <a:latin typeface="Arial" pitchFamily="34" charset="0"/>
                <a:cs typeface="Arial" pitchFamily="34" charset="0"/>
              </a:rPr>
              <a:t>, pois o uso deixou de ser atrelado às </a:t>
            </a:r>
            <a:r>
              <a:rPr lang="pt-BR" sz="8800" dirty="0" smtClean="0">
                <a:latin typeface="Arial" pitchFamily="34" charset="0"/>
                <a:cs typeface="Arial" pitchFamily="34" charset="0"/>
              </a:rPr>
              <a:t>questões religiosas </a:t>
            </a:r>
            <a:r>
              <a:rPr lang="pt-BR" sz="8800" dirty="0">
                <a:latin typeface="Arial" pitchFamily="34" charset="0"/>
                <a:cs typeface="Arial" pitchFamily="34" charset="0"/>
              </a:rPr>
              <a:t>e culturais, e passou a ser utilizado como </a:t>
            </a:r>
            <a:r>
              <a:rPr lang="pt-BR" sz="8800" b="1" dirty="0">
                <a:latin typeface="Arial" pitchFamily="34" charset="0"/>
                <a:cs typeface="Arial" pitchFamily="34" charset="0"/>
              </a:rPr>
              <a:t>alternativa de fuga da </a:t>
            </a:r>
            <a:r>
              <a:rPr lang="pt-BR" sz="8800" b="1" dirty="0" smtClean="0">
                <a:latin typeface="Arial" pitchFamily="34" charset="0"/>
                <a:cs typeface="Arial" pitchFamily="34" charset="0"/>
              </a:rPr>
              <a:t>realidade</a:t>
            </a:r>
            <a:r>
              <a:rPr lang="pt-BR" sz="8800" dirty="0" smtClean="0">
                <a:latin typeface="Arial" pitchFamily="34" charset="0"/>
                <a:cs typeface="Arial" pitchFamily="34" charset="0"/>
              </a:rPr>
              <a:t>, dentro </a:t>
            </a:r>
            <a:r>
              <a:rPr lang="pt-BR" sz="8800" dirty="0">
                <a:latin typeface="Arial" pitchFamily="34" charset="0"/>
                <a:cs typeface="Arial" pitchFamily="34" charset="0"/>
              </a:rPr>
              <a:t>de uma sociedade capitalista perversa, de consumo desenfreado, o </a:t>
            </a:r>
            <a:r>
              <a:rPr lang="pt-BR" sz="8800" dirty="0" smtClean="0">
                <a:latin typeface="Arial" pitchFamily="34" charset="0"/>
                <a:cs typeface="Arial" pitchFamily="34" charset="0"/>
              </a:rPr>
              <a:t>que ocasionou </a:t>
            </a:r>
            <a:r>
              <a:rPr lang="pt-BR" sz="8800" dirty="0">
                <a:latin typeface="Arial" pitchFamily="34" charset="0"/>
                <a:cs typeface="Arial" pitchFamily="34" charset="0"/>
              </a:rPr>
              <a:t>uma série de </a:t>
            </a:r>
            <a:r>
              <a:rPr lang="pt-BR" sz="8800" dirty="0" err="1">
                <a:latin typeface="Arial" pitchFamily="34" charset="0"/>
                <a:cs typeface="Arial" pitchFamily="34" charset="0"/>
              </a:rPr>
              <a:t>conseqüências</a:t>
            </a:r>
            <a:r>
              <a:rPr lang="pt-BR" sz="8800" dirty="0">
                <a:latin typeface="Arial" pitchFamily="34" charset="0"/>
                <a:cs typeface="Arial" pitchFamily="34" charset="0"/>
              </a:rPr>
              <a:t> sociais</a:t>
            </a:r>
            <a:r>
              <a:rPr lang="pt-BR" sz="8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8800" dirty="0">
                <a:latin typeface="Arial" pitchFamily="34" charset="0"/>
                <a:cs typeface="Arial" pitchFamily="34" charset="0"/>
              </a:rPr>
              <a:t>(MACRAE, 2014). </a:t>
            </a:r>
            <a:endParaRPr lang="pt-BR" sz="8800" b="1" dirty="0">
              <a:latin typeface="Arial" pitchFamily="34" charset="0"/>
              <a:cs typeface="Arial" pitchFamily="34" charset="0"/>
            </a:endParaRPr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pPr>
              <a:buNone/>
            </a:pPr>
            <a:endParaRPr lang="pt-BR" b="1" dirty="0" smtClean="0"/>
          </a:p>
          <a:p>
            <a:pPr algn="just">
              <a:buNone/>
            </a:pPr>
            <a:r>
              <a:rPr lang="pt-BR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367787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441" y="908720"/>
            <a:ext cx="10969943" cy="55446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500" dirty="0">
                <a:latin typeface="Arial" pitchFamily="34" charset="0"/>
                <a:cs typeface="Arial" pitchFamily="34" charset="0"/>
              </a:rPr>
              <a:t>A Lei nº 11.343, de 23 de agosto de 2006, que institui o </a:t>
            </a:r>
            <a:r>
              <a:rPr lang="pt-BR" sz="2500" u="sng" dirty="0">
                <a:latin typeface="Arial" pitchFamily="34" charset="0"/>
                <a:cs typeface="Arial" pitchFamily="34" charset="0"/>
              </a:rPr>
              <a:t>Sistema Nacional de </a:t>
            </a:r>
            <a:r>
              <a:rPr lang="pt-BR" sz="2500" u="sng" dirty="0" smtClean="0">
                <a:latin typeface="Arial" pitchFamily="34" charset="0"/>
                <a:cs typeface="Arial" pitchFamily="34" charset="0"/>
              </a:rPr>
              <a:t>Políticas Públicas </a:t>
            </a:r>
            <a:r>
              <a:rPr lang="pt-BR" sz="2500" u="sng" dirty="0">
                <a:latin typeface="Arial" pitchFamily="34" charset="0"/>
                <a:cs typeface="Arial" pitchFamily="34" charset="0"/>
              </a:rPr>
              <a:t>sobre Drogas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500" b="1" dirty="0">
                <a:latin typeface="Arial" pitchFamily="34" charset="0"/>
                <a:cs typeface="Arial" pitchFamily="34" charset="0"/>
              </a:rPr>
              <a:t>descentralizou as ações de prevenção ao uso indevido 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das drogas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500" b="1" dirty="0">
                <a:latin typeface="Arial" pitchFamily="34" charset="0"/>
                <a:cs typeface="Arial" pitchFamily="34" charset="0"/>
              </a:rPr>
              <a:t>compartilhando as responsabilidades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entre o governo federal, </a:t>
            </a:r>
            <a:r>
              <a:rPr lang="pt-BR" sz="2500" dirty="0" smtClean="0">
                <a:latin typeface="Arial" pitchFamily="34" charset="0"/>
                <a:cs typeface="Arial" pitchFamily="34" charset="0"/>
              </a:rPr>
              <a:t>estados, municípios 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e com os diversos segmentos da sociedade civil organizada, em um </a:t>
            </a:r>
            <a:r>
              <a:rPr lang="pt-BR" sz="2500" b="1" dirty="0" smtClean="0">
                <a:latin typeface="Arial" pitchFamily="34" charset="0"/>
                <a:cs typeface="Arial" pitchFamily="34" charset="0"/>
              </a:rPr>
              <a:t>esforço colaborativo</a:t>
            </a:r>
            <a:r>
              <a:rPr lang="pt-BR" sz="2500" dirty="0">
                <a:latin typeface="Arial" pitchFamily="34" charset="0"/>
                <a:cs typeface="Arial" pitchFamily="34" charset="0"/>
              </a:rPr>
              <a:t>.</a:t>
            </a:r>
            <a:endParaRPr lang="pt-BR" sz="2500" b="1" dirty="0" smtClean="0">
              <a:latin typeface="Arial" pitchFamily="34" charset="0"/>
              <a:cs typeface="Arial" pitchFamily="34" charset="0"/>
            </a:endParaRPr>
          </a:p>
          <a:p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b="1" u="sng" dirty="0" smtClean="0">
                <a:latin typeface="Arial" pitchFamily="34" charset="0"/>
                <a:cs typeface="Arial" pitchFamily="34" charset="0"/>
              </a:rPr>
              <a:t>POLÍCIA COMUNITARIA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uma </a:t>
            </a:r>
            <a:r>
              <a:rPr lang="pt-BR" dirty="0">
                <a:latin typeface="Arial" pitchFamily="34" charset="0"/>
                <a:cs typeface="Arial" pitchFamily="34" charset="0"/>
              </a:rPr>
              <a:t>filosofia e uma estratégia organizacional que proporciona uma nova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parceria entre </a:t>
            </a:r>
            <a:r>
              <a:rPr lang="pt-BR" dirty="0">
                <a:latin typeface="Arial" pitchFamily="34" charset="0"/>
                <a:cs typeface="Arial" pitchFamily="34" charset="0"/>
              </a:rPr>
              <a:t>a população e a polícia. Baseia-se na premissa de que tanto a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polícia</a:t>
            </a:r>
            <a:r>
              <a:rPr lang="pt-BR" dirty="0">
                <a:latin typeface="Arial" pitchFamily="34" charset="0"/>
                <a:cs typeface="Arial" pitchFamily="34" charset="0"/>
              </a:rPr>
              <a:t> quanto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comunidade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latin typeface="Arial" pitchFamily="34" charset="0"/>
                <a:cs typeface="Arial" pitchFamily="34" charset="0"/>
              </a:rPr>
              <a:t>devem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trabalhar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juntas</a:t>
            </a:r>
            <a:r>
              <a:rPr lang="pt-BR" dirty="0">
                <a:latin typeface="Arial" pitchFamily="34" charset="0"/>
                <a:cs typeface="Arial" pitchFamily="34" charset="0"/>
              </a:rPr>
              <a:t> para identificar, priorizar e resolver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problemas contemporâneos </a:t>
            </a:r>
            <a:r>
              <a:rPr lang="pt-BR" dirty="0">
                <a:latin typeface="Arial" pitchFamily="34" charset="0"/>
                <a:cs typeface="Arial" pitchFamily="34" charset="0"/>
              </a:rPr>
              <a:t>tais como crime,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drogas</a:t>
            </a:r>
            <a:r>
              <a:rPr lang="pt-BR" dirty="0">
                <a:latin typeface="Arial" pitchFamily="34" charset="0"/>
                <a:cs typeface="Arial" pitchFamily="34" charset="0"/>
              </a:rPr>
              <a:t>, medo do crime, desordens físicas e morais,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 em </a:t>
            </a:r>
            <a:r>
              <a:rPr lang="pt-BR" dirty="0">
                <a:latin typeface="Arial" pitchFamily="34" charset="0"/>
                <a:cs typeface="Arial" pitchFamily="34" charset="0"/>
              </a:rPr>
              <a:t>geral a decadência do bairro, com o objetivo de melhorar a qualidade geral 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vida na </a:t>
            </a:r>
            <a:r>
              <a:rPr lang="pt-BR" dirty="0">
                <a:latin typeface="Arial" pitchFamily="34" charset="0"/>
                <a:cs typeface="Arial" pitchFamily="34" charset="0"/>
              </a:rPr>
              <a:t>área.” (TROJANOWICZ; BUCQUEROUX, 1999, p. 4, grifo nosso).</a:t>
            </a: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b="1" dirty="0" smtClean="0"/>
          </a:p>
          <a:p>
            <a:pPr algn="just">
              <a:buNone/>
            </a:pPr>
            <a:r>
              <a:rPr lang="pt-BR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8493244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1764" y="704088"/>
            <a:ext cx="11927061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>
                <a:latin typeface="Arial" pitchFamily="34" charset="0"/>
                <a:cs typeface="Arial" pitchFamily="34" charset="0"/>
              </a:rPr>
              <a:t/>
            </a:r>
            <a:br>
              <a:rPr lang="pt-BR" dirty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>
                <a:latin typeface="Arial" pitchFamily="34" charset="0"/>
                <a:cs typeface="Arial" pitchFamily="34" charset="0"/>
              </a:rPr>
              <a:t/>
            </a:r>
            <a:br>
              <a:rPr lang="pt-BR" dirty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>
                <a:latin typeface="Arial" pitchFamily="34" charset="0"/>
                <a:cs typeface="Arial" pitchFamily="34" charset="0"/>
              </a:rPr>
              <a:t/>
            </a:r>
            <a:br>
              <a:rPr lang="pt-BR" dirty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>
                <a:latin typeface="Arial" pitchFamily="34" charset="0"/>
                <a:cs typeface="Arial" pitchFamily="34" charset="0"/>
              </a:rPr>
              <a:t/>
            </a:r>
            <a:br>
              <a:rPr lang="pt-BR" dirty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>
                <a:latin typeface="Arial" pitchFamily="34" charset="0"/>
                <a:cs typeface="Arial" pitchFamily="34" charset="0"/>
              </a:rPr>
              <a:t/>
            </a:r>
            <a:br>
              <a:rPr lang="pt-BR" dirty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>
                <a:latin typeface="Arial" pitchFamily="34" charset="0"/>
                <a:cs typeface="Arial" pitchFamily="34" charset="0"/>
              </a:rPr>
              <a:t/>
            </a:r>
            <a:br>
              <a:rPr lang="pt-BR" dirty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sz="4700" b="1" dirty="0" smtClean="0">
                <a:latin typeface="Arial" pitchFamily="34" charset="0"/>
                <a:cs typeface="Arial" pitchFamily="34" charset="0"/>
              </a:rPr>
              <a:t>PROGRAMA EDUCACIONAL DE RESISTÊNCIA ÀS DROGAS E À VIOLÊNCIA. </a:t>
            </a:r>
            <a:endParaRPr lang="pt-BR" sz="4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441" y="2189584"/>
            <a:ext cx="10969943" cy="4479776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latin typeface="Arial" pitchFamily="34" charset="0"/>
                <a:cs typeface="Arial" pitchFamily="34" charset="0"/>
              </a:rPr>
              <a:t>O PROERD tem </a:t>
            </a:r>
            <a:r>
              <a:rPr lang="pt-BR" dirty="0">
                <a:latin typeface="Arial" pitchFamily="34" charset="0"/>
                <a:cs typeface="Arial" pitchFamily="34" charset="0"/>
              </a:rPr>
              <a:t>como modelo o programa norte-americano intitulado de 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D.A.R.E. – </a:t>
            </a:r>
            <a:r>
              <a:rPr lang="pt-BR" i="1" dirty="0" err="1">
                <a:latin typeface="Arial" pitchFamily="34" charset="0"/>
                <a:cs typeface="Arial" pitchFamily="34" charset="0"/>
              </a:rPr>
              <a:t>Drug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Abuse </a:t>
            </a:r>
            <a:r>
              <a:rPr lang="pt-BR" i="1" dirty="0" err="1" smtClean="0">
                <a:latin typeface="Arial" pitchFamily="34" charset="0"/>
                <a:cs typeface="Arial" pitchFamily="34" charset="0"/>
              </a:rPr>
              <a:t>Resistance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i="1" dirty="0" err="1">
                <a:latin typeface="Arial" pitchFamily="34" charset="0"/>
                <a:cs typeface="Arial" pitchFamily="34" charset="0"/>
              </a:rPr>
              <a:t>Education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>
                <a:latin typeface="Arial" pitchFamily="34" charset="0"/>
                <a:cs typeface="Arial" pitchFamily="34" charset="0"/>
              </a:rPr>
              <a:t>(Educar para resistir ao abuso de drogas), criado pela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professora Ruth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Rich</a:t>
            </a:r>
            <a:r>
              <a:rPr lang="pt-BR" dirty="0">
                <a:latin typeface="Arial" pitchFamily="34" charset="0"/>
                <a:cs typeface="Arial" pitchFamily="34" charset="0"/>
              </a:rPr>
              <a:t>, e desenvolvido na cidade de Los Angeles, Califórnia, Estados Unidos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da América</a:t>
            </a:r>
            <a:r>
              <a:rPr lang="pt-BR" dirty="0">
                <a:latin typeface="Arial" pitchFamily="34" charset="0"/>
                <a:cs typeface="Arial" pitchFamily="34" charset="0"/>
              </a:rPr>
              <a:t>, no ano de 1983, por uma equipe multidisciplinar, composta por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psicólogos, psiquiatras</a:t>
            </a:r>
            <a:r>
              <a:rPr lang="pt-BR" dirty="0">
                <a:latin typeface="Arial" pitchFamily="34" charset="0"/>
                <a:cs typeface="Arial" pitchFamily="34" charset="0"/>
              </a:rPr>
              <a:t>, pedagogos e policiais, sendo aplicado pelo Departamento de Polícia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Los Angeles</a:t>
            </a:r>
            <a:r>
              <a:rPr lang="pt-BR" dirty="0">
                <a:latin typeface="Arial" pitchFamily="34" charset="0"/>
                <a:cs typeface="Arial" pitchFamily="34" charset="0"/>
              </a:rPr>
              <a:t>, em parceria com o Distrito Unificado Escolar daquela cidade. Devido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à aceitação </a:t>
            </a:r>
            <a:r>
              <a:rPr lang="pt-BR" dirty="0">
                <a:latin typeface="Arial" pitchFamily="34" charset="0"/>
                <a:cs typeface="Arial" pitchFamily="34" charset="0"/>
              </a:rPr>
              <a:t>obtida socialmente, todos os Estados norte-americanos aderiram ao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programa e </a:t>
            </a:r>
            <a:r>
              <a:rPr lang="pt-BR" dirty="0">
                <a:latin typeface="Arial" pitchFamily="34" charset="0"/>
                <a:cs typeface="Arial" pitchFamily="34" charset="0"/>
              </a:rPr>
              <a:t>atualmente 49 países já desenvolvem ações baseadas no 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D.A.RE.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6574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441" y="548680"/>
            <a:ext cx="10969943" cy="6120680"/>
          </a:xfrm>
        </p:spPr>
        <p:txBody>
          <a:bodyPr>
            <a:noAutofit/>
          </a:bodyPr>
          <a:lstStyle/>
          <a:p>
            <a:pPr algn="just"/>
            <a:endParaRPr lang="pt-BR" sz="2000" dirty="0" smtClean="0"/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atividades do PROERD são realizadas por policiais militares no ambiente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escolar, desenvolvendo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ações baseadas na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relação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entre a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Escola, a Polícia Militar e 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Família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visando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fomentar o diálogo entre as partes e proporcionar uma visão crítica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dos malefícios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causados pelas drogas, criando uma rede protetiva.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 smtClean="0">
                <a:latin typeface="Arial" pitchFamily="34" charset="0"/>
                <a:cs typeface="Arial" pitchFamily="34" charset="0"/>
              </a:rPr>
              <a:t>Contudo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apenas os Estados conveniados ao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D.A.R.E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América, proprietária 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direitos autorais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intelectuais do PROERD, poderão ofertar o Curso de Formação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de Instrutores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Assim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todos os policiais militares do Estado da Bahia que possuem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 referido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curso foram capacitados em um desses centros de formação, o que torna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uma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capacitação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dispendiosa 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seletiva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, surgindo então a proposta de capacitação profissional através do RPG digital.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46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756" y="548680"/>
            <a:ext cx="11389628" cy="1152128"/>
          </a:xfrm>
        </p:spPr>
        <p:txBody>
          <a:bodyPr>
            <a:noAutofit/>
          </a:bodyPr>
          <a:lstStyle/>
          <a:p>
            <a:pPr algn="ctr"/>
            <a:r>
              <a:rPr lang="pt-BR" sz="4200" b="1" dirty="0" smtClean="0">
                <a:latin typeface="Arial" pitchFamily="34" charset="0"/>
                <a:cs typeface="Arial" pitchFamily="34" charset="0"/>
              </a:rPr>
              <a:t>RPG DIGITAL: ESTRATÉGIA DE CAPACITAÇÃO PROFISSIONAL NA PMBA</a:t>
            </a:r>
            <a:endParaRPr lang="pt-BR" sz="4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>
                <a:latin typeface="Arial" pitchFamily="34" charset="0"/>
                <a:cs typeface="Arial" pitchFamily="34" charset="0"/>
              </a:rPr>
              <a:t>O 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Role </a:t>
            </a:r>
            <a:r>
              <a:rPr lang="pt-BR" i="1" dirty="0" err="1">
                <a:latin typeface="Arial" pitchFamily="34" charset="0"/>
                <a:cs typeface="Arial" pitchFamily="34" charset="0"/>
              </a:rPr>
              <a:t>Playing</a:t>
            </a:r>
            <a:r>
              <a:rPr lang="pt-BR" i="1" dirty="0">
                <a:latin typeface="Arial" pitchFamily="34" charset="0"/>
                <a:cs typeface="Arial" pitchFamily="34" charset="0"/>
              </a:rPr>
              <a:t> Game </a:t>
            </a:r>
            <a:r>
              <a:rPr lang="pt-BR" dirty="0">
                <a:latin typeface="Arial" pitchFamily="34" charset="0"/>
                <a:cs typeface="Arial" pitchFamily="34" charset="0"/>
              </a:rPr>
              <a:t>tem sua origem na década de 70, nos Estados Unidos da América, com inspiração nos “[...] jogos de mesa, estes criados por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militares</a:t>
            </a:r>
            <a:r>
              <a:rPr lang="pt-BR" dirty="0">
                <a:latin typeface="Arial" pitchFamily="34" charset="0"/>
                <a:cs typeface="Arial" pitchFamily="34" charset="0"/>
              </a:rPr>
              <a:t> no final do século XIX com finalidade de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treinamento sob a forma de simulação de situações-problema</a:t>
            </a:r>
            <a:r>
              <a:rPr lang="pt-BR" dirty="0">
                <a:latin typeface="Arial" pitchFamily="34" charset="0"/>
                <a:cs typeface="Arial" pitchFamily="34" charset="0"/>
              </a:rPr>
              <a:t>.” (DANIEL MACKAY, 2001 apud CUPERTINO, 2008, p. 21, grifo nosso).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 - Ambiente virtual de aprendizagem</a:t>
            </a:r>
          </a:p>
          <a:p>
            <a:pPr marL="0" indent="0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 - Jogo de interpretação de papeis </a:t>
            </a:r>
          </a:p>
          <a:p>
            <a:pPr marL="0" indent="0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 - Construção colaborativa</a:t>
            </a:r>
          </a:p>
          <a:p>
            <a:pPr marL="0" indent="0">
              <a:buNone/>
            </a:pPr>
            <a:r>
              <a:rPr lang="pt-BR" dirty="0">
                <a:latin typeface="Arial" pitchFamily="34" charset="0"/>
                <a:cs typeface="Arial" pitchFamily="34" charset="0"/>
              </a:rPr>
              <a:t> - Modelado com princípios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socioconstrutivista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7991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769059"/>
              </p:ext>
            </p:extLst>
          </p:nvPr>
        </p:nvGraphicFramePr>
        <p:xfrm>
          <a:off x="48811" y="0"/>
          <a:ext cx="12071076" cy="67753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9919"/>
                <a:gridCol w="9601157"/>
              </a:tblGrid>
              <a:tr h="42313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6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ESTRUTURA BÁSICA DO RPG</a:t>
                      </a:r>
                      <a:endParaRPr lang="pt-BR" sz="2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8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Arial" pitchFamily="34" charset="0"/>
                          <a:cs typeface="Arial" pitchFamily="34" charset="0"/>
                        </a:rPr>
                        <a:t>CONCEITO</a:t>
                      </a:r>
                      <a:endParaRPr lang="pt-BR" sz="2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Arial" pitchFamily="34" charset="0"/>
                          <a:cs typeface="Arial" pitchFamily="34" charset="0"/>
                        </a:rPr>
                        <a:t>DESCRIÇÃO</a:t>
                      </a:r>
                      <a:endParaRPr lang="pt-BR" sz="2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775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Ambiente</a:t>
                      </a:r>
                      <a:endParaRPr lang="pt-BR" sz="2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É o lugar onde se encontram os personagens e se passa a narrativa.</a:t>
                      </a:r>
                      <a:endParaRPr lang="pt-BR" sz="2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472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Arial" pitchFamily="34" charset="0"/>
                          <a:cs typeface="Arial" pitchFamily="34" charset="0"/>
                        </a:rPr>
                        <a:t>Sistema de Regras</a:t>
                      </a:r>
                      <a:endParaRPr lang="pt-BR" sz="2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É a regra que ordena o mundo fictício.</a:t>
                      </a:r>
                      <a:endParaRPr lang="pt-BR" sz="2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862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Arial" pitchFamily="34" charset="0"/>
                          <a:cs typeface="Arial" pitchFamily="34" charset="0"/>
                        </a:rPr>
                        <a:t>Enredo</a:t>
                      </a:r>
                      <a:endParaRPr lang="pt-BR" sz="2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É o que conduz a narrativa do jogo, os objetivos e o motivo do jogo. O enredo é divido em Aventura e Campanha.</a:t>
                      </a:r>
                      <a:endParaRPr lang="pt-BR" sz="2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1204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Dados</a:t>
                      </a:r>
                      <a:endParaRPr lang="pt-BR" sz="2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 rolamento de dados junto com as regras dá o caráter de aleatoriedade na ação dos jogadores, ou seja, se um jogador deseja realizar uma ação, o êxito ou fracasso dependerá dos valores obtidos nos dados.</a:t>
                      </a:r>
                      <a:endParaRPr lang="pt-BR" sz="2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778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Arial" pitchFamily="34" charset="0"/>
                          <a:cs typeface="Arial" pitchFamily="34" charset="0"/>
                        </a:rPr>
                        <a:t>Mestre</a:t>
                      </a:r>
                      <a:endParaRPr lang="pt-BR" sz="2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É o narrador que inicia a história e que interpreta os personagens não jogáveis NPC (non-player </a:t>
                      </a:r>
                      <a:r>
                        <a:rPr lang="pt-BR" sz="2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character</a:t>
                      </a:r>
                      <a:r>
                        <a:rPr lang="pt-BR" sz="2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).</a:t>
                      </a:r>
                      <a:endParaRPr lang="pt-BR" sz="2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738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Arial" pitchFamily="34" charset="0"/>
                          <a:cs typeface="Arial" pitchFamily="34" charset="0"/>
                        </a:rPr>
                        <a:t>PJ - Personagens Jogadores</a:t>
                      </a:r>
                      <a:endParaRPr lang="pt-BR" sz="2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São personagens inseridos na história interpretados pelos jogadores;</a:t>
                      </a:r>
                      <a:endParaRPr lang="pt-BR" sz="2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768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>
                          <a:effectLst/>
                          <a:latin typeface="Arial" pitchFamily="34" charset="0"/>
                          <a:cs typeface="Arial" pitchFamily="34" charset="0"/>
                        </a:rPr>
                        <a:t>Classe</a:t>
                      </a:r>
                      <a:endParaRPr lang="pt-BR" sz="2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É a profissão do personagem. Cada classe possui habilidades e características particulares.</a:t>
                      </a:r>
                      <a:endParaRPr lang="pt-BR" sz="2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8800709" y="6457539"/>
            <a:ext cx="3531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Fonte: (SOUZA, 2016, p.45-46). </a:t>
            </a:r>
          </a:p>
        </p:txBody>
      </p:sp>
    </p:spTree>
    <p:extLst>
      <p:ext uri="{BB962C8B-B14F-4D97-AF65-F5344CB8AC3E}">
        <p14:creationId xmlns:p14="http://schemas.microsoft.com/office/powerpoint/2010/main" val="17241947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C931D7E-D437-4ED1-AC58-C951041A3A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2103</Words>
  <Application>Microsoft Office PowerPoint</Application>
  <PresentationFormat>Personalizar</PresentationFormat>
  <Paragraphs>137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18</vt:i4>
      </vt:variant>
    </vt:vector>
  </HeadingPairs>
  <TitlesOfParts>
    <vt:vector size="20" baseType="lpstr">
      <vt:lpstr>Personalizar design</vt:lpstr>
      <vt:lpstr>Fluxo</vt:lpstr>
      <vt:lpstr>Apresentação do PowerPoint</vt:lpstr>
      <vt:lpstr>SUMÁRIO</vt:lpstr>
      <vt:lpstr>INTRODUÇÃO</vt:lpstr>
      <vt:lpstr>REFERENCIAL TEÓRICO</vt:lpstr>
      <vt:lpstr>Apresentação do PowerPoint</vt:lpstr>
      <vt:lpstr>              PROGRAMA EDUCACIONAL DE RESISTÊNCIA ÀS DROGAS E À VIOLÊNCIA. </vt:lpstr>
      <vt:lpstr>Apresentação do PowerPoint</vt:lpstr>
      <vt:lpstr>RPG DIGITAL: ESTRATÉGIA DE CAPACITAÇÃO PROFISSIONAL NA PMBA</vt:lpstr>
      <vt:lpstr>Apresentação do PowerPoint</vt:lpstr>
      <vt:lpstr> GRUPO DE PESQUISA:  “SOCIEDADE EM REDE, PLURALIDADE CULTURAL E CONTEÚDOS DIGITAIS EDUCACIONAIS</vt:lpstr>
      <vt:lpstr> GRUPO DE PESQUISA:  “SOCIEDADE EM REDE, PLURALIDADE CULTURAL E CONTEÚDOS DIGITAIS EDUCACIONAIS</vt:lpstr>
      <vt:lpstr>CAMINHOS DA PESQUISA </vt:lpstr>
      <vt:lpstr>Apresentação do PowerPoint</vt:lpstr>
      <vt:lpstr>CONSIDERAÇÕES PARCIAIS</vt:lpstr>
      <vt:lpstr>REFERÊNCIAS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2014-10-20T15:36:46Z</dcterms:created>
  <dcterms:modified xsi:type="dcterms:W3CDTF">2018-10-02T04:46:03Z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TC028952639991</vt:lpwstr>
  </property>
</Properties>
</file>