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6" r:id="rId5"/>
    <p:sldId id="257" r:id="rId6"/>
    <p:sldId id="259" r:id="rId7"/>
    <p:sldId id="261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5" r:id="rId16"/>
    <p:sldId id="274" r:id="rId17"/>
    <p:sldId id="276" r:id="rId18"/>
    <p:sldId id="277" r:id="rId19"/>
    <p:sldId id="258" r:id="rId20"/>
    <p:sldId id="279" r:id="rId21"/>
    <p:sldId id="278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90" d="100"/>
          <a:sy n="90" d="100"/>
        </p:scale>
        <p:origin x="-816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A336CA0A-8440-4CE4-B9AC-DBC9EF91B9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7F0FB6A3-6E68-4D7E-938A-A53AC50A78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9592" y="1916832"/>
            <a:ext cx="7272808" cy="381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METODOLOGIA DE APLICAÇÃO DO ESTUDO DAS SOFT-SKILLS NO ENSINO TÉCNICO À DISTÂNCIA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Aplicado ao curso Téc. Em Aut. Industrial – EAD – SENAI GOIÁS</a:t>
            </a:r>
            <a:endParaRPr lang="pt-BR" b="1" dirty="0" smtClean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6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6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Autores: </a:t>
            </a:r>
            <a:r>
              <a:rPr lang="pt-BR" sz="1600" dirty="0"/>
              <a:t>LEOVIR CARDOSO ALELUIA </a:t>
            </a:r>
            <a:r>
              <a:rPr lang="pt-BR" sz="1600" dirty="0" smtClean="0"/>
              <a:t>JÚNIOR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1600" dirty="0"/>
              <a:t>PAULO DE SÁ </a:t>
            </a:r>
            <a:r>
              <a:rPr lang="pt-BR" sz="1600" dirty="0" smtClean="0"/>
              <a:t>FILHO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1600" dirty="0"/>
              <a:t>MARCO ANTÔNIO DE </a:t>
            </a:r>
            <a:r>
              <a:rPr lang="pt-BR" sz="1600" dirty="0" smtClean="0"/>
              <a:t>CARVALHO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1600" dirty="0" smtClean="0"/>
              <a:t>FABÍOLA </a:t>
            </a:r>
            <a:r>
              <a:rPr lang="pt-BR" sz="1600" dirty="0"/>
              <a:t>DE LUCA COIMBRA BOMTEMPO </a:t>
            </a: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1772816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METODOLOGIA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Sabe-se, que, pelos pilares da </a:t>
            </a:r>
            <a:r>
              <a:rPr lang="pt-BR" dirty="0" err="1"/>
              <a:t>andragogia</a:t>
            </a:r>
            <a:r>
              <a:rPr lang="pt-BR" dirty="0"/>
              <a:t> </a:t>
            </a:r>
            <a:r>
              <a:rPr lang="pt-BR" dirty="0" smtClean="0"/>
              <a:t>, </a:t>
            </a:r>
            <a:r>
              <a:rPr lang="pt-BR" dirty="0"/>
              <a:t>o ensino de adultos dá-se inicialmente pelo conhecimento e aceitação da necessidade da posse dos conhecimentos que irá adquirir</a:t>
            </a:r>
            <a:r>
              <a:rPr lang="pt-B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Isso implica na necessidade de apresentar adequadamente o assunto aos alunos.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Aliados aos estudos individuais das Soft-</a:t>
            </a:r>
            <a:r>
              <a:rPr lang="pt-BR" dirty="0" err="1"/>
              <a:t>Skills</a:t>
            </a:r>
            <a:r>
              <a:rPr lang="pt-BR" dirty="0"/>
              <a:t> por meio do ambiente virtual de aprendizagem, os estudantes foram também motivados a emprega-las nos encontros </a:t>
            </a:r>
            <a:r>
              <a:rPr lang="pt-BR" dirty="0" smtClean="0"/>
              <a:t>presenciais.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71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844824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Unidade </a:t>
            </a:r>
            <a:r>
              <a:rPr lang="pt-BR" dirty="0"/>
              <a:t>Curricular de Gestão da Manutenção.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 professor </a:t>
            </a:r>
            <a:r>
              <a:rPr lang="pt-BR" dirty="0"/>
              <a:t>presencial realizou a divisão da turma em equipes, solicitando a cada uma delas o desenvolvimento de um plano de manutenção para determinado equipamento ou instalação industrial. As equipes definiram os seus gerentes de manutenção, supervisores e técnicos. Após essas definições, utilizou-se da metodologia de sala de aula </a:t>
            </a:r>
            <a:r>
              <a:rPr lang="pt-BR" dirty="0" smtClean="0"/>
              <a:t>invertida. </a:t>
            </a:r>
            <a:r>
              <a:rPr lang="pt-BR" dirty="0"/>
              <a:t>O professor tornou-se exclusivamente um mediador, a medida que os grupos iam elaborando os planos de manutenção, e os gerentes e supervisores eram automaticamente impelidos à utilizar competências de liderança, escuta ativa, relacionamento eficaz com os colaboradores, entre outras. De mesmo modo, os técnicos também tinham de demonstrar competências interpessoais.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6596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844824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Essa aula, apesar de bem sucedida, levanta algumas questões: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A aula presencial foi realizada pelo próprio tutor. Os professores dos encontros presenciais seriam capazes de ministrá-la?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Como motivar os alunos sobre a necessidade de compreender esse tipo de competência durante os encontros presenciais de outras Unidades Curriculares?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É possível formar um profissional tecnicamente completo sem deixar de lado as competências interpessoais?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4943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844824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 smtClean="0"/>
              <a:t>RESUMO DA PROPOSTA DE METODOLOGIA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 smtClean="0"/>
              <a:t>Fórum </a:t>
            </a:r>
            <a:r>
              <a:rPr lang="pt-BR" dirty="0"/>
              <a:t>de explicação e introdução ao tema</a:t>
            </a:r>
            <a:r>
              <a:rPr lang="pt-BR" dirty="0" smtClean="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Fóruns específicos de cada competência relevante aos alunos</a:t>
            </a:r>
            <a:r>
              <a:rPr lang="pt-BR" dirty="0" smtClean="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Aplicação das competências nos momentos presenciais de disciplinas selecionadas para tal</a:t>
            </a:r>
            <a:r>
              <a:rPr lang="pt-BR" dirty="0" smtClean="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Análise dos resultados à distância e presenciais</a:t>
            </a:r>
            <a:r>
              <a:rPr lang="pt-BR" dirty="0" smtClean="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Compilação dos resultados;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8446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121937"/>
              </p:ext>
            </p:extLst>
          </p:nvPr>
        </p:nvGraphicFramePr>
        <p:xfrm>
          <a:off x="1187624" y="2276872"/>
          <a:ext cx="6560895" cy="3300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6712"/>
                <a:gridCol w="2186712"/>
                <a:gridCol w="2187471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Índices de Participação nos fóruns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Fórum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effectLst/>
                        </a:rPr>
                        <a:t>Percentual de participação</a:t>
                      </a:r>
                      <a:endParaRPr lang="pt-B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</a:rPr>
                        <a:t>Percentual de nova participação no mesmo fórum:</a:t>
                      </a:r>
                      <a:endParaRPr lang="pt-B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Introdutório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68%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95%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Específico – Soft-Skills de Liderança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74%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100%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95536" y="170080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2192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1844824"/>
            <a:ext cx="7848872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No fórum introdutório, alguns alunos, em suas contribuições, apontaram situações interessantes, onde numa entrevista de emprego, o recrutador deixa claro que buscava por uma pessoa com perfil bastante alinhado com Soft-</a:t>
            </a:r>
            <a:r>
              <a:rPr lang="pt-BR" sz="2000" dirty="0" err="1"/>
              <a:t>Skills</a:t>
            </a:r>
            <a:r>
              <a:rPr lang="pt-BR" sz="2000" dirty="0"/>
              <a:t>, uma vez que, segundo o recrutador, competências técnicas poderiam ser formadas. O depoimento do aluno é transcrito aqui.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81338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484784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/>
              <a:t>“Boa Tarde Pessoal,</a:t>
            </a:r>
            <a:endParaRPr lang="pt-BR" dirty="0"/>
          </a:p>
          <a:p>
            <a:r>
              <a:rPr lang="pt-BR" i="1" dirty="0"/>
              <a:t>Bom, realmente esses itens citados acima pelo professor Leovir, são muito importantes, eu já conhecia todos, porém não por esse termo </a:t>
            </a:r>
            <a:r>
              <a:rPr lang="pt-BR" b="1" i="1" dirty="0"/>
              <a:t>(soft-</a:t>
            </a:r>
            <a:r>
              <a:rPr lang="pt-BR" b="1" i="1" dirty="0" err="1"/>
              <a:t>skills</a:t>
            </a:r>
            <a:r>
              <a:rPr lang="pt-BR" b="1" i="1" dirty="0"/>
              <a:t>)</a:t>
            </a:r>
            <a:r>
              <a:rPr lang="pt-BR" i="1" dirty="0"/>
              <a:t>.</a:t>
            </a:r>
            <a:endParaRPr lang="pt-BR" dirty="0"/>
          </a:p>
          <a:p>
            <a:r>
              <a:rPr lang="pt-BR" i="1" dirty="0"/>
              <a:t>Uma experiência que tive ao entrar aqui na usina, em 2006 foi que durante a minha entrevista, o supervisor da Elétrica na época, hoje falecido, um senhor muito bem conceituado e experiente me perguntou algumas coisas técnicas das quais algumas delas eu não soube responder, porém eu soube lhe dar com a situação muito bem devido alguns itens acima como Comunicação Verbal, Positividade e Criatividade, com isso, a resposta dele foi, "Não se preocupe, precisamos de uma pessoa que saiba trabalhar em equipe, que tenha espírito de  liderança, que seja proativo, que saiba falar em público, porque o resto (Parte Técnica) ele aprenderá com a gente, da nossa maneira." E foi assim, que "eu acredito" ter passado na entrevista. Tenho todas essas facilidades pois sempre trabalhei com todos os tipos de pessoas, das mais delicadas as mais brutas, e sempre consegui resultados positivos. E digo por experiência própria, muitas empresas hoje, se atentam mais para as </a:t>
            </a:r>
            <a:r>
              <a:rPr lang="pt-BR" b="1" i="1" dirty="0"/>
              <a:t>(soft-</a:t>
            </a:r>
            <a:r>
              <a:rPr lang="pt-BR" b="1" i="1" dirty="0" err="1"/>
              <a:t>skills</a:t>
            </a:r>
            <a:r>
              <a:rPr lang="pt-BR" b="1" i="1" dirty="0"/>
              <a:t>)</a:t>
            </a:r>
            <a:r>
              <a:rPr lang="pt-BR" i="1" dirty="0"/>
              <a:t> do que para as competências Técnicas, claro, tentam juntar as duas coisas mas, na hora da seleção, as </a:t>
            </a:r>
            <a:r>
              <a:rPr lang="pt-BR" b="1" i="1" dirty="0"/>
              <a:t>(soft-</a:t>
            </a:r>
            <a:r>
              <a:rPr lang="pt-BR" b="1" i="1" dirty="0" err="1"/>
              <a:t>skills</a:t>
            </a:r>
            <a:r>
              <a:rPr lang="pt-BR" b="1" i="1" dirty="0"/>
              <a:t>)</a:t>
            </a:r>
            <a:r>
              <a:rPr lang="pt-BR" i="1" dirty="0"/>
              <a:t> servirá muito bem como critério de decisão. Pense nisso! 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9362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302376"/>
              </p:ext>
            </p:extLst>
          </p:nvPr>
        </p:nvGraphicFramePr>
        <p:xfrm>
          <a:off x="683568" y="2060848"/>
          <a:ext cx="7848872" cy="3912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5988"/>
                <a:gridCol w="2615988"/>
                <a:gridCol w="2616896"/>
              </a:tblGrid>
              <a:tr h="19800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Considerações apontadas pelos alunos na pesquisa de satisfação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07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Já conheciam o tema “Soft </a:t>
                      </a:r>
                      <a:r>
                        <a:rPr lang="pt-BR" sz="1800" b="1" dirty="0" err="1">
                          <a:effectLst/>
                        </a:rPr>
                        <a:t>Skill</a:t>
                      </a:r>
                      <a:r>
                        <a:rPr lang="pt-BR" sz="1800" b="1" dirty="0">
                          <a:effectLst/>
                        </a:rPr>
                        <a:t>”.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Já conheciam o tema, mas com outros nomes.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6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Percentual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10%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46455" algn="ctr"/>
                        </a:tabLst>
                      </a:pPr>
                      <a:r>
                        <a:rPr lang="pt-BR" sz="1800" dirty="0">
                          <a:effectLst/>
                        </a:rPr>
                        <a:t>48%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19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Consideraram importante trabalhar o conteúdo em EAD.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Consideraram importante trabalhar o conteúdo em atividades presenciais.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6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Percentual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87%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46455" algn="ctr"/>
                        </a:tabLst>
                      </a:pPr>
                      <a:r>
                        <a:rPr lang="pt-BR" sz="1800">
                          <a:effectLst/>
                        </a:rPr>
                        <a:t>90%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26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Consideraram importante conhecer o tema e aprofundar nesse conhecimento.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Consideraram que o conhecimento das Soft Skill contribuirá para o seu currículo profissional: 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6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Percentual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78%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95%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23528" y="151614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7987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294506"/>
              </p:ext>
            </p:extLst>
          </p:nvPr>
        </p:nvGraphicFramePr>
        <p:xfrm>
          <a:off x="683568" y="2037841"/>
          <a:ext cx="7488833" cy="374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5989"/>
                <a:gridCol w="2495989"/>
                <a:gridCol w="2496855"/>
              </a:tblGrid>
              <a:tr h="31203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Considerações apontadas pelos alunos na pesquisa de satisfação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48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Avaliaram que os fóruns foram melhor aproveitados debatendo o assunto.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Avaliaram que a aula presencial foi mais produtiva incluindo o assunto.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Percentual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45820" algn="ctr"/>
                        </a:tabLst>
                      </a:pPr>
                      <a:r>
                        <a:rPr lang="pt-BR" sz="1600">
                          <a:effectLst/>
                        </a:rPr>
                        <a:t>66%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46455" algn="ctr"/>
                        </a:tabLst>
                      </a:pPr>
                      <a:r>
                        <a:rPr lang="pt-BR" sz="1600">
                          <a:effectLst/>
                        </a:rPr>
                        <a:t>75%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01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Consideraram importante continuar a trabalhar o assunto no AVA.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Consideraram importante continuar a trabalhar o conteúdo em atividades presenciais.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Percentual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87%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46455" algn="ctr"/>
                        </a:tabLst>
                      </a:pPr>
                      <a:r>
                        <a:rPr lang="pt-BR" sz="1600" dirty="0">
                          <a:effectLst/>
                        </a:rPr>
                        <a:t>90%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97153" y="151614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4689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ead sen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268760"/>
            <a:ext cx="9647179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5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412776"/>
            <a:ext cx="7272808" cy="7691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Problema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 smtClean="0"/>
              <a:t>Mercado de </a:t>
            </a:r>
            <a:r>
              <a:rPr lang="pt-BR" sz="1600" dirty="0"/>
              <a:t>trabalho tem dado grande ênfase nas competências sócio comportamentais dos colaboradores, isso se justifica, à medida em que a competitividade e globalização avançam, tornando a gestão de pessoas, ou simplesmente o departamento de recursos humanos de uma empresa, uma peça central dentro de uma organização</a:t>
            </a:r>
            <a:r>
              <a:rPr lang="pt-BR" sz="1600" dirty="0" smtClean="0"/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Em matérias vinculadas em sites especializados, apontam que para 77% dos empregadores, as competências sócio comportamentais, doravante chamadas de Soft-</a:t>
            </a:r>
            <a:r>
              <a:rPr lang="pt-BR" sz="1600" dirty="0" err="1"/>
              <a:t>Skills</a:t>
            </a:r>
            <a:r>
              <a:rPr lang="pt-BR" sz="1600" dirty="0"/>
              <a:t>, são tão importantes quanto as competências técnicas, doravante chamadas de Hard-</a:t>
            </a:r>
            <a:r>
              <a:rPr lang="pt-BR" sz="1600" dirty="0" err="1"/>
              <a:t>Skills</a:t>
            </a:r>
            <a:r>
              <a:rPr lang="pt-BR" sz="1600" dirty="0" smtClean="0"/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Trabalhar as Competências Interpessoais na EAD!</a:t>
            </a:r>
            <a:endParaRPr lang="pt-BR" sz="16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1720" y="2722567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 smtClean="0"/>
              <a:t>DÚVIDAS?</a:t>
            </a:r>
            <a:endParaRPr lang="pt-BR" sz="8000" dirty="0"/>
          </a:p>
        </p:txBody>
      </p:sp>
    </p:spTree>
    <p:extLst>
      <p:ext uri="{BB962C8B-B14F-4D97-AF65-F5344CB8AC3E}">
        <p14:creationId xmlns:p14="http://schemas.microsoft.com/office/powerpoint/2010/main" val="1867096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32040" y="436510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INFORMAÇÕES DE CONTATO:</a:t>
            </a:r>
          </a:p>
          <a:p>
            <a:endParaRPr lang="pt-BR" dirty="0"/>
          </a:p>
          <a:p>
            <a:r>
              <a:rPr lang="pt-BR" dirty="0" smtClean="0"/>
              <a:t>LEOVIR CARDOSO A. JUNIOR</a:t>
            </a:r>
          </a:p>
          <a:p>
            <a:r>
              <a:rPr lang="pt-BR" dirty="0" smtClean="0"/>
              <a:t>leovirjunior@sistemafieg.org.br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43608" y="250509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/>
              <a:t>OBRIGADO!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336958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soft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37295"/>
            <a:ext cx="682942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46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412776"/>
            <a:ext cx="7272808" cy="5275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600" b="1" dirty="0" smtClean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Objetivo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600" b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600" b="1" dirty="0" smtClean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Esse trabalho tem por propósito justamente o desenvolvimento de uma metodologia de ensino das Soft-</a:t>
            </a:r>
            <a:r>
              <a:rPr lang="pt-BR" sz="1600" dirty="0" err="1"/>
              <a:t>Skills</a:t>
            </a:r>
            <a:r>
              <a:rPr lang="pt-BR" sz="1600" dirty="0"/>
              <a:t> em cursos </a:t>
            </a:r>
            <a:r>
              <a:rPr lang="pt-BR" sz="1600" dirty="0" smtClean="0"/>
              <a:t>técnicos e superiores </a:t>
            </a:r>
            <a:r>
              <a:rPr lang="pt-BR" sz="1600" dirty="0"/>
              <a:t>à </a:t>
            </a:r>
            <a:r>
              <a:rPr lang="pt-BR" sz="1600" dirty="0" smtClean="0"/>
              <a:t>distância, primeiramente </a:t>
            </a:r>
            <a:r>
              <a:rPr lang="pt-BR" sz="1600" dirty="0"/>
              <a:t>no </a:t>
            </a:r>
            <a:r>
              <a:rPr lang="pt-BR" sz="1600" dirty="0" smtClean="0"/>
              <a:t>SENAI.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16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r="23479"/>
          <a:stretch>
            <a:fillRect/>
          </a:stretch>
        </p:blipFill>
        <p:spPr bwMode="auto">
          <a:xfrm>
            <a:off x="3275856" y="1598256"/>
            <a:ext cx="2637557" cy="14251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65803"/>
            <a:ext cx="2736850" cy="1657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3449415"/>
            <a:ext cx="2664124" cy="1657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50800">
              <a:schemeClr val="accent1"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tângulo 6"/>
          <p:cNvSpPr/>
          <p:nvPr/>
        </p:nvSpPr>
        <p:spPr>
          <a:xfrm>
            <a:off x="11147" y="1268760"/>
            <a:ext cx="249299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Estrutura </a:t>
            </a:r>
            <a:r>
              <a:rPr lang="pt-BR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EaD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SENAI</a:t>
            </a:r>
            <a:endParaRPr lang="pt-BR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87775" y="3082199"/>
            <a:ext cx="864339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NIEaD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162464" y="1290240"/>
            <a:ext cx="774571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Aluno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366333" y="3022164"/>
            <a:ext cx="2351926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Unidade Operacional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21259" y="5173851"/>
            <a:ext cx="3140603" cy="1186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Tutores;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Coordenador pedagógico;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Coordenador técnico;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773920" y="5223179"/>
            <a:ext cx="3140603" cy="1585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Professores presenciais;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Coordenador pedagógico;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Coordenador técnico;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em curva 15"/>
          <p:cNvCxnSpPr>
            <a:endCxn id="4" idx="2"/>
          </p:cNvCxnSpPr>
          <p:nvPr/>
        </p:nvCxnSpPr>
        <p:spPr>
          <a:xfrm rot="5400000" flipH="1" flipV="1">
            <a:off x="2510332" y="2500283"/>
            <a:ext cx="954985" cy="576064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em curva 20"/>
          <p:cNvCxnSpPr/>
          <p:nvPr/>
        </p:nvCxnSpPr>
        <p:spPr>
          <a:xfrm rot="16200000" flipV="1">
            <a:off x="5600808" y="2565879"/>
            <a:ext cx="954985" cy="576064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em curva 21"/>
          <p:cNvCxnSpPr/>
          <p:nvPr/>
        </p:nvCxnSpPr>
        <p:spPr>
          <a:xfrm rot="10800000">
            <a:off x="3024177" y="4355912"/>
            <a:ext cx="2889236" cy="9195"/>
          </a:xfrm>
          <a:prstGeom prst="curvedConnector3">
            <a:avLst>
              <a:gd name="adj1" fmla="val 50736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9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412776"/>
            <a:ext cx="7272808" cy="365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Ambiente Virtual de Aprendizagem - AVA</a:t>
            </a:r>
            <a:endParaRPr lang="pt-BR" sz="16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840"/>
            <a:ext cx="914074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1772816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INTRODUÇÃO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Fragilidade </a:t>
            </a:r>
            <a:r>
              <a:rPr lang="pt-BR" dirty="0"/>
              <a:t>das formações, básicas, técnicas e superiores, no que tange às competências sócio emocionais, comportamentais e pessoais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Compreender as Soft-</a:t>
            </a:r>
            <a:r>
              <a:rPr lang="pt-BR" dirty="0" err="1" smtClean="0"/>
              <a:t>Skills</a:t>
            </a:r>
            <a:r>
              <a:rPr lang="pt-BR" dirty="0" smtClean="0"/>
              <a:t> como </a:t>
            </a:r>
            <a:r>
              <a:rPr lang="pt-BR" dirty="0"/>
              <a:t>pedras basilares no contexto organizacional, </a:t>
            </a:r>
            <a:r>
              <a:rPr lang="pt-BR" dirty="0" smtClean="0"/>
              <a:t>não </a:t>
            </a:r>
            <a:r>
              <a:rPr lang="pt-BR" dirty="0"/>
              <a:t>apenas organizações, como também instituições de ensino</a:t>
            </a:r>
            <a:r>
              <a:rPr lang="pt-BR" dirty="0" smtClean="0"/>
              <a:t>,;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</a:t>
            </a:r>
            <a:r>
              <a:rPr lang="pt-BR" dirty="0" smtClean="0"/>
              <a:t>ncontrar </a:t>
            </a:r>
            <a:r>
              <a:rPr lang="pt-BR" dirty="0"/>
              <a:t>formas concisas de trabalhar mais do que o conhecimento técnico-científico, mas primar também pelo desenvolvimento de competências que excedam o cobrado em provas de conclusão de cursos, vestibulares e concursos. 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23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1772816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METODOLOGIA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Fóruns </a:t>
            </a:r>
            <a:r>
              <a:rPr lang="pt-BR" dirty="0"/>
              <a:t>de discussão não avaliativos e exposição do assunto nos encontros presenciais de determinadas unidades curriculares. </a:t>
            </a:r>
            <a:endParaRPr lang="pt-BR" dirty="0" smtClean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Diante do baixo nível de conhecimento acerca do assunto, inicia-se a abordagem a partir da exposição contextualizada do tema.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20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552140"/>
              </p:ext>
            </p:extLst>
          </p:nvPr>
        </p:nvGraphicFramePr>
        <p:xfrm>
          <a:off x="1827530" y="2564905"/>
          <a:ext cx="6128845" cy="3457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2712"/>
                <a:gridCol w="2042712"/>
                <a:gridCol w="2043421"/>
              </a:tblGrid>
              <a:tr h="22259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Perfil dos Estudantes – Téc. Automação Industrial – Modalidade EAD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90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SEXO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Homens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100%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0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IDADE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20-25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10%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0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25-30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15%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28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Acima dos 30 anos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75%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0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Ocupação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Empregado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100%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28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Empregado Industriário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92%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28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Empregado não Industriário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8%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539552" y="1700808"/>
            <a:ext cx="2129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PERFIL DOS ALUNOS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4541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1048</Words>
  <Application>Microsoft Office PowerPoint</Application>
  <PresentationFormat>Apresentação na tela (4:3)</PresentationFormat>
  <Paragraphs>180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Leovir Junior</cp:lastModifiedBy>
  <cp:revision>43</cp:revision>
  <dcterms:created xsi:type="dcterms:W3CDTF">2014-07-31T15:12:21Z</dcterms:created>
  <dcterms:modified xsi:type="dcterms:W3CDTF">2018-10-03T16:45:18Z</dcterms:modified>
</cp:coreProperties>
</file>