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orient="horz" pos="1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  <p:guide pos="340"/>
        <p:guide orient="horz" pos="1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72400" y="6381328"/>
            <a:ext cx="913273" cy="44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2204864"/>
            <a:ext cx="7236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INTERNALIZAÇÃO E TREINAMENTO CONTÍNUO DE TUTORES A DISTÂNCIA:</a:t>
            </a:r>
          </a:p>
          <a:p>
            <a:pPr algn="ctr"/>
            <a:r>
              <a:rPr lang="pt-B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UMA EXPERIMENTAÇÃO DE MEDIAÇÃO DIFERENCIADA JUNTO AOS ALUNOS DA UNOPAR</a:t>
            </a:r>
          </a:p>
          <a:p>
            <a:pPr algn="ctr"/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436510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Adriano Rosa Alves - </a:t>
            </a:r>
            <a:r>
              <a:rPr lang="pt-BR" dirty="0" smtClean="0"/>
              <a:t>UNOPAR </a:t>
            </a:r>
          </a:p>
          <a:p>
            <a:r>
              <a:rPr lang="pt-BR" dirty="0" smtClean="0"/>
              <a:t>Fernando </a:t>
            </a:r>
            <a:r>
              <a:rPr lang="pt-BR" dirty="0"/>
              <a:t>Ciríaco - UNOPAR </a:t>
            </a:r>
            <a:endParaRPr lang="pt-BR" dirty="0" smtClean="0"/>
          </a:p>
          <a:p>
            <a:r>
              <a:rPr lang="fi-FI" dirty="0"/>
              <a:t>Karen Hiramatsu Manganotti - </a:t>
            </a:r>
            <a:r>
              <a:rPr lang="fi-FI" dirty="0" smtClean="0"/>
              <a:t>UNOPAR</a:t>
            </a:r>
            <a:endParaRPr lang="fi-FI" dirty="0"/>
          </a:p>
          <a:p>
            <a:r>
              <a:rPr lang="pt-BR" dirty="0" smtClean="0"/>
              <a:t>Lissandro </a:t>
            </a:r>
            <a:r>
              <a:rPr lang="pt-BR" dirty="0"/>
              <a:t>de Sousa Falkowiski - </a:t>
            </a:r>
            <a:r>
              <a:rPr lang="pt-BR" dirty="0" smtClean="0"/>
              <a:t>UNOPAR</a:t>
            </a:r>
            <a:endParaRPr lang="pt-BR" dirty="0"/>
          </a:p>
          <a:p>
            <a:r>
              <a:rPr lang="pt-BR" dirty="0" smtClean="0"/>
              <a:t>Renata </a:t>
            </a:r>
            <a:r>
              <a:rPr lang="pt-BR" dirty="0"/>
              <a:t>Karoline Fernandes - </a:t>
            </a:r>
            <a:r>
              <a:rPr lang="pt-BR" dirty="0" smtClean="0"/>
              <a:t>UNOPAR</a:t>
            </a:r>
            <a:endParaRPr lang="pt-BR" dirty="0"/>
          </a:p>
          <a:p>
            <a:r>
              <a:rPr lang="es-ES" dirty="0" smtClean="0"/>
              <a:t>Thiago </a:t>
            </a:r>
            <a:r>
              <a:rPr lang="es-ES" dirty="0"/>
              <a:t>Nunes Bazoli - </a:t>
            </a:r>
            <a:r>
              <a:rPr lang="es-ES" dirty="0" smtClean="0"/>
              <a:t>UNOPAR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2"/>
          <p:cNvGrpSpPr/>
          <p:nvPr/>
        </p:nvGrpSpPr>
        <p:grpSpPr>
          <a:xfrm>
            <a:off x="2123728" y="3463604"/>
            <a:ext cx="4824536" cy="3165200"/>
            <a:chOff x="1475037" y="720621"/>
            <a:chExt cx="6093440" cy="4064000"/>
          </a:xfrm>
        </p:grpSpPr>
        <p:grpSp>
          <p:nvGrpSpPr>
            <p:cNvPr id="3" name="Grupo 23"/>
            <p:cNvGrpSpPr/>
            <p:nvPr/>
          </p:nvGrpSpPr>
          <p:grpSpPr>
            <a:xfrm>
              <a:off x="1475037" y="720621"/>
              <a:ext cx="6093440" cy="4064000"/>
              <a:chOff x="1475037" y="720621"/>
              <a:chExt cx="6093440" cy="4064000"/>
            </a:xfrm>
          </p:grpSpPr>
          <p:sp>
            <p:nvSpPr>
              <p:cNvPr id="7" name="Forma livre 27"/>
              <p:cNvSpPr/>
              <p:nvPr/>
            </p:nvSpPr>
            <p:spPr>
              <a:xfrm>
                <a:off x="1475037" y="720621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688" tIns="1389888" rIns="170688" bIns="780288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pt-BR" sz="2000" dirty="0">
                    <a:latin typeface="Agency FB" panose="020B0503020202020204" pitchFamily="34" charset="0"/>
                  </a:rPr>
                  <a:t>Pedagógica</a:t>
                </a:r>
              </a:p>
            </p:txBody>
          </p:sp>
          <p:sp>
            <p:nvSpPr>
              <p:cNvPr id="8" name="Fluxograma: Conector 7"/>
              <p:cNvSpPr/>
              <p:nvPr/>
            </p:nvSpPr>
            <p:spPr>
              <a:xfrm>
                <a:off x="1794041" y="964461"/>
                <a:ext cx="1353312" cy="1353312"/>
              </a:xfrm>
              <a:prstGeom prst="flowChartConnector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Forma livre 29"/>
              <p:cNvSpPr/>
              <p:nvPr/>
            </p:nvSpPr>
            <p:spPr>
              <a:xfrm>
                <a:off x="3526097" y="720621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688" tIns="1389888" rIns="170688" bIns="780288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pt-BR" sz="2000" dirty="0">
                    <a:latin typeface="Agency FB" panose="020B0503020202020204" pitchFamily="34" charset="0"/>
                  </a:rPr>
                  <a:t>Operacional</a:t>
                </a: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3845102" y="964461"/>
                <a:ext cx="1353312" cy="135331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Forma livre 31"/>
              <p:cNvSpPr/>
              <p:nvPr/>
            </p:nvSpPr>
            <p:spPr>
              <a:xfrm>
                <a:off x="5577157" y="720621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688" tIns="1389888" rIns="170688" bIns="780288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pt-BR" sz="2000" dirty="0">
                    <a:latin typeface="Agency FB" panose="020B0503020202020204" pitchFamily="34" charset="0"/>
                  </a:rPr>
                  <a:t>Afetiva</a:t>
                </a: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5896161" y="964461"/>
                <a:ext cx="1353312" cy="135331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Seta para a esquerda e para a direita 33"/>
              <p:cNvSpPr/>
              <p:nvPr/>
            </p:nvSpPr>
            <p:spPr>
              <a:xfrm>
                <a:off x="1475037" y="3691335"/>
                <a:ext cx="6093440" cy="1093286"/>
              </a:xfrm>
              <a:prstGeom prst="leftRightArrow">
                <a:avLst>
                  <a:gd name="adj1" fmla="val 48072"/>
                  <a:gd name="adj2" fmla="val 50000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r>
                  <a:rPr lang="pt-BR" sz="2000" dirty="0">
                    <a:latin typeface="Agency FB" panose="020B0503020202020204" pitchFamily="34" charset="0"/>
                  </a:rPr>
                  <a:t>TRÍADE DE MEDIAÇÃO</a:t>
                </a:r>
              </a:p>
            </p:txBody>
          </p:sp>
        </p:grpSp>
        <p:pic>
          <p:nvPicPr>
            <p:cNvPr id="4" name="Picture 14" descr="https://cdn0.iconfinder.com/data/icons/education-6/494/Education_9-51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9623" y="1282112"/>
              <a:ext cx="934824" cy="780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http://onecloudnetworks.com/wp-content/uploads/2015/01/operational-analytics-icon-sky.pn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2482" y="1220048"/>
              <a:ext cx="838549" cy="842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Elipse 5"/>
            <p:cNvSpPr/>
            <p:nvPr/>
          </p:nvSpPr>
          <p:spPr>
            <a:xfrm>
              <a:off x="5896161" y="979936"/>
              <a:ext cx="1353312" cy="1322362"/>
            </a:xfrm>
            <a:prstGeom prst="ellipse">
              <a:avLst/>
            </a:prstGeom>
            <a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2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4" name="CaixaDeTexto 13"/>
          <p:cNvSpPr txBox="1"/>
          <p:nvPr/>
        </p:nvSpPr>
        <p:spPr>
          <a:xfrm>
            <a:off x="593319" y="1484784"/>
            <a:ext cx="75070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Objetivo:</a:t>
            </a:r>
          </a:p>
          <a:p>
            <a:endParaRPr lang="pt-BR" dirty="0" smtClean="0"/>
          </a:p>
          <a:p>
            <a:r>
              <a:rPr lang="pt-BR" dirty="0" smtClean="0"/>
              <a:t>Analisar </a:t>
            </a:r>
            <a:r>
              <a:rPr lang="pt-BR" dirty="0" smtClean="0"/>
              <a:t>a experimentação de uma mediação diferenciada, após capacitação e veiculação trabalhista específica dos tutores a distância, com uma abordagem afetiva, pedagógica e operacional, visando proporcionar uma comunicação assertiva junto aos alunos de Educação a Distância de determinados cursos da Unopar.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5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15" y="2420888"/>
            <a:ext cx="7065369" cy="38837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212380" y="1700808"/>
            <a:ext cx="471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Distribuição dos Tutores a Distância</a:t>
            </a:r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531" y="2132855"/>
            <a:ext cx="5428939" cy="3600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608766" y="1392893"/>
            <a:ext cx="192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ANÁLISE 01</a:t>
            </a:r>
            <a:endParaRPr lang="pt-B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600" y="2132857"/>
            <a:ext cx="5428800" cy="351546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608766" y="1392893"/>
            <a:ext cx="192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ANÁLISE 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  <a:endParaRPr lang="pt-B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750" y="1596856"/>
            <a:ext cx="82087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Considerações </a:t>
            </a:r>
            <a:r>
              <a:rPr lang="pt-BR" sz="2000" b="1" dirty="0" smtClean="0"/>
              <a:t>Finais</a:t>
            </a:r>
          </a:p>
          <a:p>
            <a:endParaRPr lang="pt-BR" b="1" dirty="0" smtClean="0"/>
          </a:p>
          <a:p>
            <a:pPr algn="just"/>
            <a:r>
              <a:rPr lang="pt-BR" dirty="0" smtClean="0"/>
              <a:t>Com </a:t>
            </a:r>
            <a:r>
              <a:rPr lang="pt-BR" dirty="0"/>
              <a:t>capacitações específicas, </a:t>
            </a:r>
            <a:r>
              <a:rPr lang="pt-BR" dirty="0" smtClean="0"/>
              <a:t>de forma </a:t>
            </a:r>
            <a:r>
              <a:rPr lang="pt-BR" dirty="0"/>
              <a:t>contínua, acompanhados e orientados por professores e outros atores </a:t>
            </a:r>
            <a:r>
              <a:rPr lang="pt-BR" dirty="0" smtClean="0"/>
              <a:t>dos processos </a:t>
            </a:r>
            <a:r>
              <a:rPr lang="pt-BR" dirty="0"/>
              <a:t>de ensino e aprendizagem, os tutores realizam a mediação junto aos </a:t>
            </a:r>
            <a:r>
              <a:rPr lang="pt-BR" dirty="0" smtClean="0"/>
              <a:t>seus alunos </a:t>
            </a:r>
            <a:r>
              <a:rPr lang="pt-BR" dirty="0"/>
              <a:t>com maior propriedade e clareza, transmitindo assim maior segurança para </a:t>
            </a:r>
            <a:r>
              <a:rPr lang="pt-BR" dirty="0" smtClean="0"/>
              <a:t>que os </a:t>
            </a:r>
            <a:r>
              <a:rPr lang="pt-BR" dirty="0"/>
              <a:t>discentes realizem seus estudos e atividades durante o semestre letivo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É possível notar a diferença entre o índice de satisfação dos alunos que recebem </a:t>
            </a:r>
            <a:r>
              <a:rPr lang="pt-BR" dirty="0" smtClean="0"/>
              <a:t>uma mediação </a:t>
            </a:r>
            <a:r>
              <a:rPr lang="pt-BR" dirty="0"/>
              <a:t>dos tutores internalizados no </a:t>
            </a:r>
            <a:r>
              <a:rPr lang="pt-BR" dirty="0" err="1"/>
              <a:t>NEaD</a:t>
            </a:r>
            <a:r>
              <a:rPr lang="pt-BR" dirty="0"/>
              <a:t> e que são capacitados de </a:t>
            </a:r>
            <a:r>
              <a:rPr lang="pt-BR" dirty="0" smtClean="0"/>
              <a:t>forma continuada </a:t>
            </a:r>
            <a:r>
              <a:rPr lang="pt-BR" dirty="0"/>
              <a:t>em relação aos demais tutores, que além de cumprirem suas atividades </a:t>
            </a:r>
            <a:r>
              <a:rPr lang="pt-BR" dirty="0" smtClean="0"/>
              <a:t>no modelo </a:t>
            </a:r>
            <a:r>
              <a:rPr lang="pt-BR" i="1" dirty="0"/>
              <a:t>home office, </a:t>
            </a:r>
            <a:r>
              <a:rPr lang="pt-BR" dirty="0"/>
              <a:t>recebem uma capacitação generalizada e pontual </a:t>
            </a:r>
            <a:r>
              <a:rPr lang="pt-BR" dirty="0" smtClean="0"/>
              <a:t>das especificidades </a:t>
            </a:r>
            <a:r>
              <a:rPr lang="pt-BR" dirty="0"/>
              <a:t>dos cursos em que atuam.</a:t>
            </a:r>
          </a:p>
        </p:txBody>
      </p:sp>
    </p:spTree>
    <p:extLst>
      <p:ext uri="{BB962C8B-B14F-4D97-AF65-F5344CB8AC3E}">
        <p14:creationId xmlns:p14="http://schemas.microsoft.com/office/powerpoint/2010/main" val="1379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75756" y="2852936"/>
            <a:ext cx="4392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Obrigado!!!</a:t>
            </a:r>
            <a:endParaRPr lang="pt-BR" sz="6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231</Words>
  <Application>Microsoft Office PowerPoint</Application>
  <PresentationFormat>Apresentação na tela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Agency FB</vt:lpstr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Hivo Mauricio Navarro Fabricio</cp:lastModifiedBy>
  <cp:revision>24</cp:revision>
  <dcterms:created xsi:type="dcterms:W3CDTF">2014-07-31T15:12:21Z</dcterms:created>
  <dcterms:modified xsi:type="dcterms:W3CDTF">2018-10-02T20:45:16Z</dcterms:modified>
</cp:coreProperties>
</file>