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2" r:id="rId3"/>
    <p:sldId id="264" r:id="rId4"/>
    <p:sldId id="265" r:id="rId5"/>
    <p:sldId id="266" r:id="rId6"/>
    <p:sldId id="267" r:id="rId7"/>
    <p:sldId id="271" r:id="rId8"/>
    <p:sldId id="274" r:id="rId9"/>
    <p:sldId id="269" r:id="rId10"/>
    <p:sldId id="270" r:id="rId11"/>
    <p:sldId id="277" r:id="rId12"/>
    <p:sldId id="275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A00B-EE0E-4245-A320-B1B0E3A54B50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C94-5E94-4490-9F3F-56001A8F40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40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A00B-EE0E-4245-A320-B1B0E3A54B50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C94-5E94-4490-9F3F-56001A8F40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0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A00B-EE0E-4245-A320-B1B0E3A54B50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C94-5E94-4490-9F3F-56001A8F40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317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734"/>
            <a:ext cx="12192000" cy="5243513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83101" y="3380578"/>
            <a:ext cx="4943856" cy="2785039"/>
          </a:xfrm>
          <a:prstGeom prst="rect">
            <a:avLst/>
          </a:prstGeom>
        </p:spPr>
      </p:pic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5394543" y="2050256"/>
            <a:ext cx="6672197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pic>
        <p:nvPicPr>
          <p:cNvPr id="18" name="Picture 13" descr="rodapé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632"/>
            <a:ext cx="12192000" cy="664369"/>
          </a:xfrm>
          <a:prstGeom prst="rect">
            <a:avLst/>
          </a:prstGeom>
        </p:spPr>
      </p:pic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3632"/>
            <a:ext cx="12192000" cy="27122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A91910E-EAC7-F14E-A7B1-13F7FEC0554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22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 userDrawn="1"/>
        </p:nvSpPr>
        <p:spPr>
          <a:xfrm>
            <a:off x="0" y="-8194"/>
            <a:ext cx="12192000" cy="6866194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black"/>
              </a:solidFill>
            </a:endParaRPr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99928" y="2478503"/>
            <a:ext cx="7184579" cy="4047313"/>
          </a:xfrm>
          <a:prstGeom prst="rect">
            <a:avLst/>
          </a:prstGeom>
        </p:spPr>
      </p:pic>
      <p:pic>
        <p:nvPicPr>
          <p:cNvPr id="14" name="Picture 7" descr="top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8194"/>
            <a:ext cx="2053849" cy="1387368"/>
          </a:xfrm>
          <a:prstGeom prst="rect">
            <a:avLst/>
          </a:prstGeom>
        </p:spPr>
      </p:pic>
      <p:pic>
        <p:nvPicPr>
          <p:cNvPr id="15" name="Picture 13" descr="rodapé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632"/>
            <a:ext cx="12192000" cy="66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534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734"/>
            <a:ext cx="12192000" cy="5243513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83101" y="3380578"/>
            <a:ext cx="4943856" cy="2785039"/>
          </a:xfrm>
          <a:prstGeom prst="rect">
            <a:avLst/>
          </a:prstGeom>
        </p:spPr>
      </p:pic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5394543" y="2050256"/>
            <a:ext cx="6672197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pic>
        <p:nvPicPr>
          <p:cNvPr id="18" name="Picture 13" descr="rodapé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632"/>
            <a:ext cx="12192000" cy="664369"/>
          </a:xfrm>
          <a:prstGeom prst="rect">
            <a:avLst/>
          </a:prstGeom>
        </p:spPr>
      </p:pic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3632"/>
            <a:ext cx="12192000" cy="27122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6A91910E-EAC7-F14E-A7B1-13F7FEC055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‹nº›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057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 descr="rodapé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632"/>
            <a:ext cx="12192000" cy="664369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3632"/>
            <a:ext cx="12192000" cy="27122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6A91910E-EAC7-F14E-A7B1-13F7FEC055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‹nº›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" y="-574396"/>
            <a:ext cx="12235945" cy="770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710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pic>
        <p:nvPicPr>
          <p:cNvPr id="10" name="Picture 13" descr="rodapé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632"/>
            <a:ext cx="12192000" cy="66436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3632"/>
            <a:ext cx="12192000" cy="27122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6A91910E-EAC7-F14E-A7B1-13F7FEC055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‹nº›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15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pic>
        <p:nvPicPr>
          <p:cNvPr id="12" name="Picture 13" descr="rodapé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632"/>
            <a:ext cx="12192000" cy="664369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3632"/>
            <a:ext cx="12192000" cy="27122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6A91910E-EAC7-F14E-A7B1-13F7FEC055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‹nº›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378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pic>
        <p:nvPicPr>
          <p:cNvPr id="8" name="Picture 13" descr="rodapé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632"/>
            <a:ext cx="12192000" cy="664369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3632"/>
            <a:ext cx="12192000" cy="27122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6A91910E-EAC7-F14E-A7B1-13F7FEC055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‹nº›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325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rodapé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632"/>
            <a:ext cx="12192000" cy="664369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3632"/>
            <a:ext cx="12192000" cy="27122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6A91910E-EAC7-F14E-A7B1-13F7FEC055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‹nº›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38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A00B-EE0E-4245-A320-B1B0E3A54B50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C94-5E94-4490-9F3F-56001A8F40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456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pic>
        <p:nvPicPr>
          <p:cNvPr id="8" name="Picture 13" descr="rodapé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632"/>
            <a:ext cx="12192000" cy="664369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3632"/>
            <a:ext cx="12192000" cy="27122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6A91910E-EAC7-F14E-A7B1-13F7FEC055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‹nº›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654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pic>
        <p:nvPicPr>
          <p:cNvPr id="8" name="Picture 13" descr="rodapé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632"/>
            <a:ext cx="12192000" cy="664369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3632"/>
            <a:ext cx="12192000" cy="27122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6A91910E-EAC7-F14E-A7B1-13F7FEC055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‹nº›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2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pic>
        <p:nvPicPr>
          <p:cNvPr id="7" name="Picture 13" descr="rodapé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632"/>
            <a:ext cx="12192000" cy="664369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3632"/>
            <a:ext cx="12192000" cy="27122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6A91910E-EAC7-F14E-A7B1-13F7FEC055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‹nº›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478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pic>
        <p:nvPicPr>
          <p:cNvPr id="7" name="Picture 13" descr="rodapé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632"/>
            <a:ext cx="12192000" cy="664369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3632"/>
            <a:ext cx="12192000" cy="27122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6A91910E-EAC7-F14E-A7B1-13F7FEC055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‹nº›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70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A00B-EE0E-4245-A320-B1B0E3A54B50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C94-5E94-4490-9F3F-56001A8F40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45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A00B-EE0E-4245-A320-B1B0E3A54B50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C94-5E94-4490-9F3F-56001A8F40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19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A00B-EE0E-4245-A320-B1B0E3A54B50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C94-5E94-4490-9F3F-56001A8F40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36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A00B-EE0E-4245-A320-B1B0E3A54B50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C94-5E94-4490-9F3F-56001A8F40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2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A00B-EE0E-4245-A320-B1B0E3A54B50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C94-5E94-4490-9F3F-56001A8F40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93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A00B-EE0E-4245-A320-B1B0E3A54B50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C94-5E94-4490-9F3F-56001A8F40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819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A00B-EE0E-4245-A320-B1B0E3A54B50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C94-5E94-4490-9F3F-56001A8F40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10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A00B-EE0E-4245-A320-B1B0E3A54B50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B8C94-5E94-4490-9F3F-56001A8F40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40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top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8194"/>
            <a:ext cx="2053849" cy="1387368"/>
          </a:xfrm>
          <a:prstGeom prst="rect">
            <a:avLst/>
          </a:prstGeom>
        </p:spPr>
      </p:pic>
      <p:pic>
        <p:nvPicPr>
          <p:cNvPr id="8" name="Picture 13" descr="rodapé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632"/>
            <a:ext cx="12192000" cy="66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0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732481" y="1624080"/>
            <a:ext cx="6596418" cy="5158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2302340" y="4885056"/>
            <a:ext cx="56501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300" dirty="0" smtClean="0"/>
              <a:t>Jeice Campregher</a:t>
            </a:r>
          </a:p>
          <a:p>
            <a:r>
              <a:rPr lang="pt-BR" sz="3300" dirty="0" smtClean="0"/>
              <a:t>Fabrício Brandão</a:t>
            </a:r>
            <a:endParaRPr lang="pt-BR" sz="33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974504" y="2299057"/>
            <a:ext cx="7061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O ensino de Língua Portuguesa com ênfase nos gêneros discursivos, leitura e produção textual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87935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1"/>
    </mc:Choice>
    <mc:Fallback xmlns="">
      <p:transition spd="slow" advTm="180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868912" y="2893326"/>
            <a:ext cx="106225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No Estágio </a:t>
            </a:r>
            <a:r>
              <a:rPr lang="pt-BR" sz="2800" dirty="0"/>
              <a:t>surgem as dúvidas, as inseguranças, a necessidade de seleção metodológica, a necessidade de adaptação linguística à turma, o desafio de tirar as dúvidas dos estudantes, de pensar nos exercícios e dos materiais a serem explorados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38124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68738" y="1746302"/>
            <a:ext cx="1083632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ANTUNES, </a:t>
            </a:r>
            <a:r>
              <a:rPr lang="pt-BR" sz="2400" dirty="0" err="1"/>
              <a:t>Irandé</a:t>
            </a:r>
            <a:r>
              <a:rPr lang="pt-BR" sz="2400" dirty="0"/>
              <a:t>. </a:t>
            </a:r>
            <a:r>
              <a:rPr lang="pt-BR" sz="2400" b="1" dirty="0"/>
              <a:t>Aula de português: </a:t>
            </a:r>
            <a:r>
              <a:rPr lang="pt-BR" sz="2400" dirty="0"/>
              <a:t>encontro e interação. São Paulo: Parábola Editorial, 2003.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/>
              <a:t>GERALDI, João Wanderley (org.). </a:t>
            </a:r>
            <a:r>
              <a:rPr lang="pt-BR" sz="2400" b="1" dirty="0"/>
              <a:t>O texto na sala de aula</a:t>
            </a:r>
            <a:r>
              <a:rPr lang="pt-BR" sz="2400" dirty="0"/>
              <a:t>. 2.ed. Cascavel: ASSOESTE, 1984</a:t>
            </a:r>
            <a:r>
              <a:rPr lang="pt-BR" sz="2400" dirty="0" smtClean="0"/>
              <a:t>.</a:t>
            </a:r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MENDONÇA, Márcia. Análise linguística no ensino médio: um novo olhar, um outro objeto. In: BUNZEN, Clécio.; MENDONÇA, Márcia (org.). </a:t>
            </a:r>
            <a:r>
              <a:rPr lang="pt-BR" sz="2400" b="1" dirty="0"/>
              <a:t>Português no ensino médio e formação do professor</a:t>
            </a:r>
            <a:r>
              <a:rPr lang="pt-BR" sz="2400" dirty="0"/>
              <a:t>. São Paulo: Parábola Editorial, 2006. p.199-226.</a:t>
            </a:r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22400" y="914403"/>
            <a:ext cx="91000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 smtClean="0"/>
              <a:t>REFERÊNCIAS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131273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50878" y="791572"/>
            <a:ext cx="932142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800" dirty="0" smtClean="0"/>
              <a:t>Fruto de duas disciplinas: Estágio </a:t>
            </a:r>
            <a:r>
              <a:rPr lang="pt-BR" sz="2800" dirty="0"/>
              <a:t>e Projeto de </a:t>
            </a:r>
            <a:r>
              <a:rPr lang="pt-BR" sz="2800" dirty="0" smtClean="0"/>
              <a:t>Ensino;</a:t>
            </a:r>
            <a:endParaRPr lang="pt-BR" sz="2800" dirty="0" smtClean="0"/>
          </a:p>
          <a:p>
            <a:endParaRPr lang="pt-BR" sz="2800" dirty="0" smtClean="0"/>
          </a:p>
          <a:p>
            <a:endParaRPr lang="pt-BR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800" dirty="0" smtClean="0"/>
              <a:t>O </a:t>
            </a:r>
            <a:r>
              <a:rPr lang="pt-BR" sz="2800" dirty="0" smtClean="0"/>
              <a:t>Projeto de Ensino – junção dos estágios ou a ênfase a algum elemento que o acadêmico queira </a:t>
            </a:r>
            <a:r>
              <a:rPr lang="pt-BR" sz="2800" dirty="0" smtClean="0"/>
              <a:t>verticalizar;</a:t>
            </a:r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800" dirty="0"/>
              <a:t>Letras, modalidade </a:t>
            </a:r>
            <a:r>
              <a:rPr lang="pt-BR" sz="2800" dirty="0" smtClean="0"/>
              <a:t>EAD, </a:t>
            </a:r>
            <a:r>
              <a:rPr lang="pt-BR" sz="2800" dirty="0" err="1" smtClean="0"/>
              <a:t>Uniasselvi</a:t>
            </a:r>
            <a:r>
              <a:rPr lang="pt-BR" sz="2800" dirty="0"/>
              <a:t>;</a:t>
            </a:r>
            <a:endParaRPr lang="pt-BR" sz="2800" dirty="0" smtClean="0"/>
          </a:p>
          <a:p>
            <a:endParaRPr lang="pt-BR" sz="2800" dirty="0" smtClean="0"/>
          </a:p>
          <a:p>
            <a:endParaRPr lang="pt-BR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800" dirty="0" smtClean="0"/>
              <a:t>Estágio   -&gt;   Projeto de Ensino  -&gt; </a:t>
            </a:r>
            <a:r>
              <a:rPr lang="pt-BR" sz="2800" dirty="0" smtClean="0"/>
              <a:t>Reelaboração/reflexão.</a:t>
            </a:r>
            <a:endParaRPr lang="pt-BR" sz="2800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760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4149" y="982645"/>
            <a:ext cx="1087726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- Concepções </a:t>
            </a:r>
            <a:r>
              <a:rPr lang="pt-BR" sz="2600" dirty="0" smtClean="0"/>
              <a:t>teóricas – lupas para a leitura da </a:t>
            </a:r>
            <a:r>
              <a:rPr lang="pt-BR" sz="2600" dirty="0" smtClean="0"/>
              <a:t>realidade;</a:t>
            </a:r>
            <a:endParaRPr lang="pt-BR" sz="2600" dirty="0" smtClean="0"/>
          </a:p>
          <a:p>
            <a:endParaRPr lang="pt-BR" sz="2600" dirty="0" smtClean="0"/>
          </a:p>
          <a:p>
            <a:pPr marL="285750" indent="-285750">
              <a:buFontTx/>
              <a:buChar char="-"/>
            </a:pPr>
            <a:r>
              <a:rPr lang="pt-BR" sz="2600" dirty="0" smtClean="0"/>
              <a:t>Ensino </a:t>
            </a:r>
            <a:r>
              <a:rPr lang="pt-BR" sz="2600" dirty="0"/>
              <a:t>de leitura, produção textual e análise linguística nas aulas de </a:t>
            </a:r>
            <a:r>
              <a:rPr lang="pt-BR" sz="2600" dirty="0" smtClean="0"/>
              <a:t>Língua </a:t>
            </a:r>
            <a:r>
              <a:rPr lang="pt-BR" sz="2600" dirty="0" smtClean="0"/>
              <a:t>P</a:t>
            </a:r>
            <a:r>
              <a:rPr lang="pt-BR" sz="2600" dirty="0" smtClean="0"/>
              <a:t>ortuguesa</a:t>
            </a:r>
            <a:r>
              <a:rPr lang="pt-BR" sz="2600" dirty="0"/>
              <a:t>;</a:t>
            </a:r>
            <a:endParaRPr lang="pt-BR" sz="2600" dirty="0" smtClean="0"/>
          </a:p>
          <a:p>
            <a:pPr marL="285750" indent="-285750">
              <a:buFontTx/>
              <a:buChar char="-"/>
            </a:pPr>
            <a:endParaRPr lang="pt-BR" sz="2600" dirty="0" smtClean="0"/>
          </a:p>
          <a:p>
            <a:r>
              <a:rPr lang="pt-BR" sz="2600" dirty="0" smtClean="0"/>
              <a:t>- Concepção </a:t>
            </a:r>
            <a:r>
              <a:rPr lang="pt-BR" sz="2600" dirty="0" err="1"/>
              <a:t>b</a:t>
            </a:r>
            <a:r>
              <a:rPr lang="pt-BR" sz="2600" dirty="0" err="1" smtClean="0"/>
              <a:t>akhtiniana</a:t>
            </a:r>
            <a:r>
              <a:rPr lang="pt-BR" sz="2600" dirty="0" smtClean="0"/>
              <a:t> </a:t>
            </a:r>
            <a:r>
              <a:rPr lang="pt-BR" sz="2600" dirty="0" smtClean="0"/>
              <a:t>da </a:t>
            </a:r>
            <a:r>
              <a:rPr lang="pt-BR" sz="2600" dirty="0" smtClean="0"/>
              <a:t>linguagem;</a:t>
            </a:r>
            <a:endParaRPr lang="pt-BR" sz="2600" dirty="0" smtClean="0"/>
          </a:p>
          <a:p>
            <a:endParaRPr lang="pt-BR" sz="2600" dirty="0" smtClean="0"/>
          </a:p>
          <a:p>
            <a:r>
              <a:rPr lang="pt-BR" sz="2600" dirty="0" smtClean="0"/>
              <a:t>- </a:t>
            </a:r>
            <a:r>
              <a:rPr lang="pt-BR" sz="2600" dirty="0" smtClean="0"/>
              <a:t>Estudos </a:t>
            </a:r>
            <a:r>
              <a:rPr lang="pt-BR" sz="2600" dirty="0" smtClean="0"/>
              <a:t>do Letramento/gêneros do </a:t>
            </a:r>
            <a:r>
              <a:rPr lang="pt-BR" sz="2600" dirty="0" smtClean="0"/>
              <a:t>discurso;</a:t>
            </a:r>
            <a:endParaRPr lang="pt-BR" sz="2600" dirty="0" smtClean="0"/>
          </a:p>
          <a:p>
            <a:endParaRPr lang="pt-BR" sz="2600" dirty="0"/>
          </a:p>
          <a:p>
            <a:r>
              <a:rPr lang="pt-BR" sz="2600" dirty="0" smtClean="0"/>
              <a:t>- Tais </a:t>
            </a:r>
            <a:r>
              <a:rPr lang="pt-BR" sz="2600" dirty="0" smtClean="0"/>
              <a:t>concepções – período de observação, reflexão ao longo dos estágios, projeto de ensino e para o recorte aqui abordado.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723443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739254" y="2185542"/>
            <a:ext cx="107134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“Por isso, importa ensinar a língua e não a gramática, pois esta deve constituir um dos meios para alcançar o objetivo que se tem em mira” (GERALDI, 1992, p. 121</a:t>
            </a:r>
            <a:r>
              <a:rPr lang="pt-BR" sz="2800" dirty="0" smtClean="0"/>
              <a:t>)</a:t>
            </a:r>
          </a:p>
          <a:p>
            <a:pPr algn="just"/>
            <a:endParaRPr lang="pt-BR" sz="2800" dirty="0"/>
          </a:p>
          <a:p>
            <a:pPr algn="just"/>
            <a:endParaRPr lang="pt-BR" sz="2800" dirty="0" smtClean="0"/>
          </a:p>
          <a:p>
            <a:pPr algn="just"/>
            <a:r>
              <a:rPr lang="pt-BR" sz="2800" dirty="0"/>
              <a:t>Antunes (2003, p. 41) corrobora essa tese dizendo que “ela possibilita uma consideração mais ampla da linguagem e, consequentemente, um trabalho pedagógico mais produtivo e relevante”.</a:t>
            </a:r>
          </a:p>
        </p:txBody>
      </p:sp>
    </p:spTree>
    <p:extLst>
      <p:ext uri="{BB962C8B-B14F-4D97-AF65-F5344CB8AC3E}">
        <p14:creationId xmlns:p14="http://schemas.microsoft.com/office/powerpoint/2010/main" val="319416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82382" y="2115400"/>
            <a:ext cx="106270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Materiais e </a:t>
            </a:r>
            <a:r>
              <a:rPr lang="pt-BR" sz="2800" dirty="0" smtClean="0"/>
              <a:t>métodos:</a:t>
            </a:r>
            <a:endParaRPr lang="pt-BR" sz="2800" dirty="0" smtClean="0"/>
          </a:p>
          <a:p>
            <a:endParaRPr lang="pt-BR" sz="2800" dirty="0"/>
          </a:p>
          <a:p>
            <a:r>
              <a:rPr lang="pt-BR" sz="2800" dirty="0" smtClean="0"/>
              <a:t>-  a </a:t>
            </a:r>
            <a:r>
              <a:rPr lang="pt-BR" sz="2800" dirty="0"/>
              <a:t>observação e o diário de </a:t>
            </a:r>
            <a:r>
              <a:rPr lang="pt-BR" sz="2800" dirty="0" smtClean="0"/>
              <a:t>campo.</a:t>
            </a:r>
            <a:endParaRPr lang="pt-BR" sz="2800" dirty="0"/>
          </a:p>
          <a:p>
            <a:endParaRPr lang="pt-BR" sz="2800" dirty="0" smtClean="0"/>
          </a:p>
          <a:p>
            <a:r>
              <a:rPr lang="pt-BR" sz="2800" dirty="0" smtClean="0"/>
              <a:t>- </a:t>
            </a:r>
            <a:r>
              <a:rPr lang="pt-BR" sz="2800" dirty="0" smtClean="0"/>
              <a:t>o </a:t>
            </a:r>
            <a:r>
              <a:rPr lang="pt-BR" sz="2800" dirty="0"/>
              <a:t>período de observação ocorreu entre os dias vinte dois de março e cinco de maio de </a:t>
            </a:r>
            <a:r>
              <a:rPr lang="pt-BR" sz="2800" dirty="0" smtClean="0"/>
              <a:t>2017.</a:t>
            </a:r>
          </a:p>
          <a:p>
            <a:endParaRPr lang="pt-BR" sz="2800" dirty="0"/>
          </a:p>
          <a:p>
            <a:r>
              <a:rPr lang="pt-BR" sz="2800" dirty="0" smtClean="0"/>
              <a:t>- Educação de Jovens e Adultos.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17209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996282" y="1473950"/>
            <a:ext cx="104405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Percepção a partir das observações:</a:t>
            </a:r>
          </a:p>
          <a:p>
            <a:endParaRPr lang="pt-BR" sz="2800" dirty="0"/>
          </a:p>
          <a:p>
            <a:pPr marL="285750" indent="-285750">
              <a:buFontTx/>
              <a:buChar char="-"/>
            </a:pPr>
            <a:r>
              <a:rPr lang="pt-BR" sz="2800" dirty="0" smtClean="0"/>
              <a:t>observar </a:t>
            </a:r>
            <a:r>
              <a:rPr lang="pt-BR" sz="2800" dirty="0"/>
              <a:t>turmas heterogêneas – jovens, adultos e idosos dividindo o mesmo </a:t>
            </a:r>
            <a:r>
              <a:rPr lang="pt-BR" sz="2800" dirty="0" smtClean="0"/>
              <a:t>espaço</a:t>
            </a:r>
          </a:p>
          <a:p>
            <a:pPr marL="285750" indent="-285750">
              <a:buFontTx/>
              <a:buChar char="-"/>
            </a:pPr>
            <a:endParaRPr lang="pt-BR" sz="2800" dirty="0"/>
          </a:p>
          <a:p>
            <a:pPr marL="285750" indent="-285750">
              <a:buFontTx/>
              <a:buChar char="-"/>
            </a:pPr>
            <a:r>
              <a:rPr lang="pt-BR" sz="2800" dirty="0"/>
              <a:t>a</a:t>
            </a:r>
            <a:r>
              <a:rPr lang="pt-BR" sz="2800" dirty="0" smtClean="0"/>
              <a:t>ulas que vão ao encontro do </a:t>
            </a:r>
            <a:r>
              <a:rPr lang="pt-BR" sz="2800" dirty="0"/>
              <a:t>Projeto Político Pedagógico (PPP) está constituído com base nas Diretrizes Curriculares e Parâmetros Curriculares </a:t>
            </a:r>
            <a:r>
              <a:rPr lang="pt-BR" sz="2800" dirty="0" smtClean="0"/>
              <a:t>Nacionais</a:t>
            </a:r>
          </a:p>
          <a:p>
            <a:pPr marL="285750" indent="-285750">
              <a:buFontTx/>
              <a:buChar char="-"/>
            </a:pPr>
            <a:endParaRPr lang="pt-BR" sz="2800" dirty="0" smtClean="0"/>
          </a:p>
          <a:p>
            <a:pPr marL="285750" indent="-285750">
              <a:buFontTx/>
              <a:buChar char="-"/>
            </a:pPr>
            <a:r>
              <a:rPr lang="pt-BR" sz="2800" dirty="0"/>
              <a:t>criticidade e reflexão sobre a língua por meio de aulas dialogadas e </a:t>
            </a:r>
            <a:r>
              <a:rPr lang="pt-BR" sz="2800" dirty="0" smtClean="0"/>
              <a:t>dinâmicas.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4510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910E-EAC7-F14E-A7B1-13F7FEC055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996282" y="1473950"/>
            <a:ext cx="104405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Percepção a partir das observações:</a:t>
            </a:r>
          </a:p>
          <a:p>
            <a:endParaRPr lang="pt-BR" sz="2800" dirty="0"/>
          </a:p>
          <a:p>
            <a:pPr marL="285750" indent="-285750">
              <a:buFontTx/>
              <a:buChar char="-"/>
            </a:pPr>
            <a:r>
              <a:rPr lang="pt-BR" sz="2800" dirty="0" smtClean="0"/>
              <a:t>os trabalhos eram vinculados à realidade – dessa forma, a turma heterogênea demonstrava interesse;</a:t>
            </a:r>
          </a:p>
          <a:p>
            <a:pPr marL="285750" indent="-285750">
              <a:buFontTx/>
              <a:buChar char="-"/>
            </a:pPr>
            <a:endParaRPr lang="pt-BR" sz="2800" dirty="0" smtClean="0"/>
          </a:p>
          <a:p>
            <a:pPr marL="285750" indent="-285750">
              <a:buFontTx/>
              <a:buChar char="-"/>
            </a:pPr>
            <a:r>
              <a:rPr lang="pt-BR" sz="2800" dirty="0" smtClean="0"/>
              <a:t>Parecia fazer sentido para os estudantes – muitos senhores vinha de práticas antigas – decorar nomenclaturas (metalinguagem). </a:t>
            </a:r>
          </a:p>
          <a:p>
            <a:pPr marL="285750" indent="-285750">
              <a:buFontTx/>
              <a:buChar char="-"/>
            </a:pPr>
            <a:endParaRPr lang="pt-BR" sz="2800" dirty="0"/>
          </a:p>
          <a:p>
            <a:pPr marL="285750" indent="-285750">
              <a:buFontTx/>
              <a:buChar char="-"/>
            </a:pPr>
            <a:r>
              <a:rPr lang="pt-BR" sz="2800" dirty="0" smtClean="0"/>
              <a:t>Mendonça (2006) – o ensino deverá </a:t>
            </a:r>
            <a:r>
              <a:rPr lang="pt-BR" sz="2800" dirty="0"/>
              <a:t>levar em conta aspectos comunicativos interacionais da linguagem.  </a:t>
            </a:r>
          </a:p>
          <a:p>
            <a:pPr marL="285750" indent="-285750">
              <a:buFontTx/>
              <a:buChar char="-"/>
            </a:pP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4580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764275" y="2374709"/>
            <a:ext cx="104405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Durante a aplicação:</a:t>
            </a:r>
          </a:p>
          <a:p>
            <a:endParaRPr lang="pt-BR" sz="2800" dirty="0"/>
          </a:p>
          <a:p>
            <a:pPr marL="285750" indent="-285750">
              <a:buFontTx/>
              <a:buChar char="-"/>
            </a:pPr>
            <a:r>
              <a:rPr lang="pt-BR" sz="2800" dirty="0" smtClean="0"/>
              <a:t>O </a:t>
            </a:r>
            <a:r>
              <a:rPr lang="pt-BR" sz="2800" dirty="0"/>
              <a:t>trabalho deu enfoque a um gênero em específico: a notícia. </a:t>
            </a:r>
            <a:endParaRPr lang="pt-BR" sz="2800" dirty="0" smtClean="0"/>
          </a:p>
          <a:p>
            <a:pPr marL="285750" indent="-285750">
              <a:buFontTx/>
              <a:buChar char="-"/>
            </a:pPr>
            <a:endParaRPr lang="pt-BR" sz="2800" dirty="0"/>
          </a:p>
          <a:p>
            <a:pPr marL="285750" indent="-285750">
              <a:buFontTx/>
              <a:buChar char="-"/>
            </a:pPr>
            <a:r>
              <a:rPr lang="pt-BR" sz="2800" dirty="0" smtClean="0"/>
              <a:t>Numa perspectiva de reconhecimento das características do gênero, da função social.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70338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978091" y="2374705"/>
            <a:ext cx="100902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 smtClean="0"/>
          </a:p>
          <a:p>
            <a:r>
              <a:rPr lang="pt-BR" sz="2800" dirty="0"/>
              <a:t>A experiência da sala de aula – observação e regência – contribuiu sobremaneira para a observação de conceitos da área de Letras na prática.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942203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549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do Office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Considerações finais</vt:lpstr>
      <vt:lpstr>Considerações finais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Jeice</dc:creator>
  <cp:lastModifiedBy>Jeice</cp:lastModifiedBy>
  <cp:revision>40</cp:revision>
  <dcterms:created xsi:type="dcterms:W3CDTF">2018-10-01T22:19:52Z</dcterms:created>
  <dcterms:modified xsi:type="dcterms:W3CDTF">2018-10-03T16:19:25Z</dcterms:modified>
</cp:coreProperties>
</file>