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0B395-2DD1-4E0C-AD7F-C33E717CE14B}" type="datetimeFigureOut">
              <a:rPr lang="pt-BR" smtClean="0"/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66332-D461-43D9-A1C1-8FF0295CCEC5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34676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3467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 de Texto 1"/>
          <p:cNvSpPr txBox="1"/>
          <p:nvPr/>
        </p:nvSpPr>
        <p:spPr>
          <a:xfrm>
            <a:off x="1278890" y="1973580"/>
            <a:ext cx="6749415" cy="26149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b="1"/>
              <a:t>QUALIFICAÇÃO PROFISSIONAL DE SERVIDORES DE INSTITUIÇÕES PÚBLICAS: A EAD COMO POTENCIALIZADORA PARA FORMAÇÃO E CAPACITAÇÃO DE SERVIDORES NO CONTEXTO DA INOVAÇÃO TECNOLÓGICA  </a:t>
            </a:r>
            <a:endParaRPr lang="pt-BR" altLang="en-US" sz="2800" b="1"/>
          </a:p>
          <a:p>
            <a:r>
              <a:rPr lang="pt-BR" altLang="en-US" sz="2400"/>
              <a:t> </a:t>
            </a:r>
            <a:endParaRPr lang="pt-BR" altLang="en-US" sz="2400"/>
          </a:p>
        </p:txBody>
      </p:sp>
      <p:sp>
        <p:nvSpPr>
          <p:cNvPr id="3" name="Caixa de Texto 2"/>
          <p:cNvSpPr txBox="1"/>
          <p:nvPr/>
        </p:nvSpPr>
        <p:spPr>
          <a:xfrm>
            <a:off x="1644650" y="4498975"/>
            <a:ext cx="616775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/>
              <a:t> </a:t>
            </a:r>
            <a:r>
              <a:rPr lang="pt-BR" altLang="en-US" sz="2000" b="1"/>
              <a:t>Verônica Danieli de Lima Araújo  </a:t>
            </a:r>
            <a:br>
              <a:rPr lang="pt-BR" altLang="en-US" sz="2000" b="1"/>
            </a:br>
            <a:r>
              <a:rPr lang="pt-BR" altLang="en-US" sz="2000" b="1"/>
              <a:t>Sandra Helena Pereira Rodrigues </a:t>
            </a:r>
            <a:br>
              <a:rPr lang="pt-BR" altLang="en-US" sz="2000" b="1"/>
            </a:br>
            <a:r>
              <a:rPr lang="pt-BR" altLang="en-US" sz="2000" b="1"/>
              <a:t>José Alexandre Barbosa Pinto</a:t>
            </a:r>
            <a:br>
              <a:rPr lang="pt-BR" altLang="en-US" sz="2000" b="1"/>
            </a:br>
            <a:br>
              <a:rPr lang="pt-BR" altLang="en-US" sz="2000" b="1"/>
            </a:br>
            <a:br>
              <a:rPr lang="pt-BR" altLang="en-US" sz="2000" b="1"/>
            </a:br>
            <a:r>
              <a:rPr lang="pt-BR" altLang="en-US" sz="1400" b="1">
                <a:solidFill>
                  <a:schemeClr val="tx1"/>
                </a:solidFill>
              </a:rPr>
              <a:t>EIPP - Escola de Inovação e Políticas Públicas</a:t>
            </a:r>
            <a:br>
              <a:rPr lang="pt-BR" altLang="en-US" sz="1400" b="1">
                <a:solidFill>
                  <a:schemeClr val="tx1"/>
                </a:solidFill>
              </a:rPr>
            </a:br>
            <a:r>
              <a:rPr lang="pt-BR" altLang="en-US" sz="1400" b="1">
                <a:solidFill>
                  <a:schemeClr val="tx1"/>
                </a:solidFill>
              </a:rPr>
              <a:t>Fundação Joaquim Nabuco</a:t>
            </a:r>
            <a:endParaRPr lang="pt-BR" altLang="en-US" sz="14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 de Texto 1"/>
          <p:cNvSpPr txBox="1"/>
          <p:nvPr/>
        </p:nvSpPr>
        <p:spPr>
          <a:xfrm>
            <a:off x="-1017270" y="1774825"/>
            <a:ext cx="7360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400" b="1">
                <a:solidFill>
                  <a:schemeClr val="accent2"/>
                </a:solidFill>
              </a:rPr>
              <a:t> Sobre as Escolas de Governo</a:t>
            </a:r>
            <a:endParaRPr lang="pt-BR" altLang="en-US" b="1"/>
          </a:p>
        </p:txBody>
      </p:sp>
      <p:sp>
        <p:nvSpPr>
          <p:cNvPr id="4" name="Caixa de Texto 3"/>
          <p:cNvSpPr txBox="1"/>
          <p:nvPr/>
        </p:nvSpPr>
        <p:spPr>
          <a:xfrm>
            <a:off x="5716270" y="6123940"/>
            <a:ext cx="3011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pt-BR" altLang="en-US" sz="1200" b="1"/>
              <a:t>EIPP - Escola de Inovação e Políticas Públicas</a:t>
            </a:r>
            <a:br>
              <a:rPr lang="pt-BR" altLang="en-US" sz="1200" b="1"/>
            </a:br>
            <a:r>
              <a:rPr lang="pt-BR" altLang="en-US" sz="1200" b="1"/>
              <a:t>Fundação Joaquim Nabuco</a:t>
            </a:r>
            <a:endParaRPr lang="pt-BR" altLang="en-US" sz="1200" b="1"/>
          </a:p>
        </p:txBody>
      </p:sp>
      <p:sp>
        <p:nvSpPr>
          <p:cNvPr id="3" name="Caixa de Texto 2"/>
          <p:cNvSpPr txBox="1"/>
          <p:nvPr/>
        </p:nvSpPr>
        <p:spPr>
          <a:xfrm>
            <a:off x="885825" y="2528570"/>
            <a:ext cx="300672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pt-BR" altLang="en-US" sz="2400" b="1">
                <a:sym typeface="+mn-ea"/>
              </a:rPr>
              <a:t>EIPP - Escola de Governo e Políticas Públicas da Fundação Joaquim Nabuco</a:t>
            </a:r>
            <a:r>
              <a:rPr lang="pt-BR" altLang="en-US" sz="2400">
                <a:sym typeface="+mn-ea"/>
              </a:rPr>
              <a:t> </a:t>
            </a:r>
            <a:endParaRPr lang="pt-BR" altLang="en-US" sz="2000">
              <a:sym typeface="+mn-ea"/>
            </a:endParaRPr>
          </a:p>
        </p:txBody>
      </p:sp>
      <p:sp>
        <p:nvSpPr>
          <p:cNvPr id="5" name="Caixa de Texto 4"/>
          <p:cNvSpPr txBox="1"/>
          <p:nvPr/>
        </p:nvSpPr>
        <p:spPr>
          <a:xfrm>
            <a:off x="5037455" y="2761615"/>
            <a:ext cx="300672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pt-BR" altLang="en-US" sz="2400" b="1">
                <a:sym typeface="+mn-ea"/>
              </a:rPr>
              <a:t>ENAP - Escola Nacional de Administração Pública</a:t>
            </a:r>
            <a:endParaRPr lang="pt-BR" altLang="en-US" sz="2000">
              <a:sym typeface="+mn-ea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99795" y="2493645"/>
            <a:ext cx="3240405" cy="172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7" name="Retângulo 6"/>
          <p:cNvSpPr/>
          <p:nvPr/>
        </p:nvSpPr>
        <p:spPr>
          <a:xfrm>
            <a:off x="4896485" y="2499995"/>
            <a:ext cx="3240405" cy="17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cxnSp>
        <p:nvCxnSpPr>
          <p:cNvPr id="8" name="Conector de Seta Reta 7"/>
          <p:cNvCxnSpPr/>
          <p:nvPr/>
        </p:nvCxnSpPr>
        <p:spPr>
          <a:xfrm>
            <a:off x="6516370" y="4365625"/>
            <a:ext cx="0" cy="360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 de Texto 8"/>
          <p:cNvSpPr txBox="1"/>
          <p:nvPr/>
        </p:nvSpPr>
        <p:spPr>
          <a:xfrm>
            <a:off x="5154295" y="4885055"/>
            <a:ext cx="30067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pt-BR" altLang="en-US" sz="2400" b="1">
                <a:sym typeface="+mn-ea"/>
              </a:rPr>
              <a:t>Escola Virtual </a:t>
            </a:r>
            <a:endParaRPr lang="pt-BR" altLang="en-US" sz="2000">
              <a:sym typeface="+mn-ea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350510" y="4727575"/>
            <a:ext cx="2380615" cy="77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cxnSp>
        <p:nvCxnSpPr>
          <p:cNvPr id="11" name="Conector de Seta Reta 10"/>
          <p:cNvCxnSpPr/>
          <p:nvPr/>
        </p:nvCxnSpPr>
        <p:spPr>
          <a:xfrm>
            <a:off x="2663190" y="4385310"/>
            <a:ext cx="0" cy="360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 de Texto 11"/>
          <p:cNvSpPr txBox="1"/>
          <p:nvPr/>
        </p:nvSpPr>
        <p:spPr>
          <a:xfrm>
            <a:off x="1133475" y="4786630"/>
            <a:ext cx="300672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pt-BR" altLang="en-US" sz="2400" b="1">
                <a:sym typeface="+mn-ea"/>
              </a:rPr>
              <a:t>Núcleo </a:t>
            </a:r>
            <a:br>
              <a:rPr lang="pt-BR" altLang="en-US" sz="2400" b="1">
                <a:sym typeface="+mn-ea"/>
              </a:rPr>
            </a:br>
            <a:r>
              <a:rPr lang="pt-BR" altLang="en-US" sz="2400" b="1">
                <a:sym typeface="+mn-ea"/>
              </a:rPr>
              <a:t>EAD Fundaj</a:t>
            </a:r>
            <a:endParaRPr lang="pt-BR" altLang="en-US" sz="2000">
              <a:sym typeface="+mn-ea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329690" y="4786630"/>
            <a:ext cx="2380615" cy="77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4491355" y="4365625"/>
            <a:ext cx="635" cy="14249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2642235" y="4365625"/>
            <a:ext cx="3874135" cy="19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 de Texto 15"/>
          <p:cNvSpPr txBox="1"/>
          <p:nvPr/>
        </p:nvSpPr>
        <p:spPr>
          <a:xfrm>
            <a:off x="2226945" y="5877560"/>
            <a:ext cx="30067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pt-BR" altLang="en-US" sz="2000">
                <a:sym typeface="+mn-ea"/>
              </a:rPr>
              <a:t>Possibilidade de </a:t>
            </a:r>
            <a:br>
              <a:rPr lang="pt-BR" altLang="en-US" sz="2000">
                <a:sym typeface="+mn-ea"/>
              </a:rPr>
            </a:br>
            <a:r>
              <a:rPr lang="pt-BR" altLang="en-US" sz="2000">
                <a:sym typeface="+mn-ea"/>
              </a:rPr>
              <a:t>Parcerias em 2019</a:t>
            </a:r>
            <a:endParaRPr lang="pt-BR" altLang="en-US" sz="2000">
              <a:sym typeface="+mn-ea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540000" y="5849620"/>
            <a:ext cx="2380615" cy="77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 de Texto 1"/>
          <p:cNvSpPr txBox="1"/>
          <p:nvPr/>
        </p:nvSpPr>
        <p:spPr>
          <a:xfrm>
            <a:off x="341630" y="1496695"/>
            <a:ext cx="7360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pt-BR" altLang="en-US" sz="2400" b="1">
                <a:solidFill>
                  <a:schemeClr val="accent2"/>
                </a:solidFill>
              </a:rPr>
              <a:t>A Escola Virtual de Governo </a:t>
            </a:r>
            <a:endParaRPr lang="pt-BR" altLang="en-US" sz="2400" b="1">
              <a:solidFill>
                <a:schemeClr val="accent2"/>
              </a:solidFill>
            </a:endParaRPr>
          </a:p>
        </p:txBody>
      </p:sp>
      <p:sp>
        <p:nvSpPr>
          <p:cNvPr id="4" name="Caixa de Texto 3"/>
          <p:cNvSpPr txBox="1"/>
          <p:nvPr/>
        </p:nvSpPr>
        <p:spPr>
          <a:xfrm>
            <a:off x="5716270" y="6123940"/>
            <a:ext cx="3011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pt-BR" altLang="en-US" sz="1200" b="1"/>
              <a:t>EIPP - Escola de Inovação e Políticas Públicas</a:t>
            </a:r>
            <a:br>
              <a:rPr lang="pt-BR" altLang="en-US" sz="1200" b="1"/>
            </a:br>
            <a:r>
              <a:rPr lang="pt-BR" altLang="en-US" sz="1200" b="1"/>
              <a:t>Fundação Joaquim Nabuco</a:t>
            </a:r>
            <a:endParaRPr lang="pt-BR" altLang="en-US" sz="1200" b="1"/>
          </a:p>
        </p:txBody>
      </p:sp>
      <p:sp>
        <p:nvSpPr>
          <p:cNvPr id="5" name="Caixa de Texto 4"/>
          <p:cNvSpPr txBox="1"/>
          <p:nvPr/>
        </p:nvSpPr>
        <p:spPr>
          <a:xfrm>
            <a:off x="984250" y="4990465"/>
            <a:ext cx="717613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pt-BR" altLang="en-US" sz="2000" b="1">
                <a:sym typeface="+mn-ea"/>
              </a:rPr>
              <a:t> </a:t>
            </a:r>
            <a:endParaRPr lang="pt-BR" altLang="en-US" sz="2000" b="1">
              <a:sym typeface="+mn-ea"/>
            </a:endParaRPr>
          </a:p>
          <a:p>
            <a:pPr algn="ctr"/>
            <a:r>
              <a:rPr lang="pt-BR" altLang="en-US">
                <a:sym typeface="+mn-ea"/>
              </a:rPr>
              <a:t>Consiste num portal único para oferta de capacitação a</a:t>
            </a:r>
            <a:endParaRPr lang="pt-BR" altLang="en-US">
              <a:sym typeface="+mn-ea"/>
            </a:endParaRPr>
          </a:p>
          <a:p>
            <a:pPr algn="ctr"/>
            <a:r>
              <a:rPr lang="pt-BR" altLang="en-US">
                <a:sym typeface="+mn-ea"/>
              </a:rPr>
              <a:t>distância voltado a servidores públicos e cidadãos de todo o país.</a:t>
            </a:r>
            <a:endParaRPr lang="pt-BR" altLang="en-US">
              <a:sym typeface="+mn-ea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35785" y="1988185"/>
            <a:ext cx="5184140" cy="318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785" y="1988185"/>
            <a:ext cx="5184140" cy="32467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 de Texto 1"/>
          <p:cNvSpPr txBox="1"/>
          <p:nvPr/>
        </p:nvSpPr>
        <p:spPr>
          <a:xfrm>
            <a:off x="341630" y="1496695"/>
            <a:ext cx="7360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pt-BR" altLang="en-US" sz="2400" b="1">
                <a:solidFill>
                  <a:schemeClr val="accent2"/>
                </a:solidFill>
              </a:rPr>
              <a:t>A Escola Virtual de Governo </a:t>
            </a:r>
            <a:endParaRPr lang="pt-BR" altLang="en-US" sz="2400" b="1">
              <a:solidFill>
                <a:schemeClr val="accent2"/>
              </a:solidFill>
            </a:endParaRPr>
          </a:p>
        </p:txBody>
      </p:sp>
      <p:sp>
        <p:nvSpPr>
          <p:cNvPr id="4" name="Caixa de Texto 3"/>
          <p:cNvSpPr txBox="1"/>
          <p:nvPr/>
        </p:nvSpPr>
        <p:spPr>
          <a:xfrm>
            <a:off x="5716270" y="6123940"/>
            <a:ext cx="3011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pt-BR" altLang="en-US" sz="1200" b="1"/>
              <a:t>EIPP - Escola de Inovação e Políticas Públicas</a:t>
            </a:r>
            <a:br>
              <a:rPr lang="pt-BR" altLang="en-US" sz="1200" b="1"/>
            </a:br>
            <a:r>
              <a:rPr lang="pt-BR" altLang="en-US" sz="1200" b="1"/>
              <a:t>Fundação Joaquim Nabuco</a:t>
            </a:r>
            <a:endParaRPr lang="pt-BR" altLang="en-US" sz="1200" b="1"/>
          </a:p>
        </p:txBody>
      </p:sp>
      <p:sp>
        <p:nvSpPr>
          <p:cNvPr id="5" name="Caixa de Texto 4"/>
          <p:cNvSpPr txBox="1"/>
          <p:nvPr/>
        </p:nvSpPr>
        <p:spPr>
          <a:xfrm>
            <a:off x="984250" y="2160905"/>
            <a:ext cx="7176135" cy="3569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pt-BR" altLang="en-US" sz="2000" b="1">
                <a:sym typeface="+mn-ea"/>
              </a:rPr>
              <a:t> </a:t>
            </a:r>
            <a:r>
              <a:rPr lang="pt-BR" altLang="en-US">
                <a:sym typeface="+mn-ea"/>
              </a:rPr>
              <a:t> os cursos são ofertados em dois ambientes virtuais distintos:</a:t>
            </a:r>
            <a:endParaRPr lang="pt-BR" altLang="en-US">
              <a:sym typeface="+mn-ea"/>
            </a:endParaRPr>
          </a:p>
          <a:p>
            <a:pPr algn="ctr"/>
            <a:r>
              <a:rPr lang="pt-BR" altLang="en-US" sz="2000" b="1">
                <a:solidFill>
                  <a:schemeClr val="accent2"/>
                </a:solidFill>
                <a:sym typeface="+mn-ea"/>
              </a:rPr>
              <a:t>1. Ambiente virtual MOOC</a:t>
            </a:r>
            <a:r>
              <a:rPr lang="pt-BR" altLang="en-US">
                <a:sym typeface="+mn-ea"/>
              </a:rPr>
              <a:t> (</a:t>
            </a:r>
            <a:r>
              <a:rPr lang="pt-BR" altLang="en-US" b="1">
                <a:solidFill>
                  <a:srgbClr val="C00000"/>
                </a:solidFill>
                <a:sym typeface="+mn-ea"/>
              </a:rPr>
              <a:t>Massive Open Online Course ou Curso Online Aberto e Massivo</a:t>
            </a:r>
            <a:r>
              <a:rPr lang="pt-BR" altLang="en-US">
                <a:sym typeface="+mn-ea"/>
              </a:rPr>
              <a:t>) - é utilizado para oferta de cursos de curta e média duração, </a:t>
            </a:r>
            <a:r>
              <a:rPr lang="pt-BR" altLang="en-US" sz="2000">
                <a:solidFill>
                  <a:schemeClr val="accent2"/>
                </a:solidFill>
                <a:sym typeface="+mn-ea"/>
              </a:rPr>
              <a:t>abertos e gratuitos </a:t>
            </a:r>
            <a:r>
              <a:rPr lang="pt-BR" altLang="en-US">
                <a:sym typeface="+mn-ea"/>
              </a:rPr>
              <a:t>como alternativa de formação mais aderente ao desenvolvimento rápido de competência para o trabalho;</a:t>
            </a:r>
            <a:endParaRPr lang="pt-BR" altLang="en-US">
              <a:sym typeface="+mn-ea"/>
            </a:endParaRPr>
          </a:p>
          <a:p>
            <a:pPr algn="ctr"/>
            <a:endParaRPr lang="pt-BR" altLang="en-US">
              <a:sym typeface="+mn-ea"/>
            </a:endParaRPr>
          </a:p>
          <a:p>
            <a:pPr algn="ctr"/>
            <a:r>
              <a:rPr lang="pt-BR" altLang="en-US" b="1">
                <a:solidFill>
                  <a:schemeClr val="accent2"/>
                </a:solidFill>
                <a:sym typeface="+mn-ea"/>
              </a:rPr>
              <a:t>2. Ambiente virtual SPOC (Small Private Online Course) ou Curso Online Curto e Privado)</a:t>
            </a:r>
            <a:r>
              <a:rPr lang="pt-BR" altLang="en-US">
                <a:sym typeface="+mn-ea"/>
              </a:rPr>
              <a:t>- é utilizado para a oferta de </a:t>
            </a:r>
            <a:r>
              <a:rPr lang="pt-BR" altLang="en-US" sz="2000">
                <a:solidFill>
                  <a:schemeClr val="accent2"/>
                </a:solidFill>
                <a:sym typeface="+mn-ea"/>
              </a:rPr>
              <a:t>cursos para grupos menores e personalizados</a:t>
            </a:r>
            <a:r>
              <a:rPr lang="pt-BR" altLang="en-US">
                <a:sym typeface="+mn-ea"/>
              </a:rPr>
              <a:t>; combina recursos e tecnologia virtual com engajamento pessoal entre professores e alunos. Suporta cursos oferecidos em formato misto, baseados na metodologia de “sala de aula invertida ou </a:t>
            </a:r>
            <a:br>
              <a:rPr lang="pt-BR" altLang="en-US">
                <a:sym typeface="+mn-ea"/>
              </a:rPr>
            </a:br>
            <a:r>
              <a:rPr lang="pt-BR" altLang="en-US">
                <a:sym typeface="+mn-ea"/>
              </a:rPr>
              <a:t>“flipped Classroom”.</a:t>
            </a:r>
            <a:endParaRPr lang="pt-BR" altLang="en-US"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 de Texto 1"/>
          <p:cNvSpPr txBox="1"/>
          <p:nvPr/>
        </p:nvSpPr>
        <p:spPr>
          <a:xfrm>
            <a:off x="358775" y="1494155"/>
            <a:ext cx="7360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pt-BR" altLang="en-US" sz="2400" b="1">
                <a:solidFill>
                  <a:schemeClr val="accent2"/>
                </a:solidFill>
              </a:rPr>
              <a:t>A Escola Virtual de Governo </a:t>
            </a:r>
            <a:endParaRPr lang="pt-BR" altLang="en-US" sz="2400" b="1">
              <a:solidFill>
                <a:schemeClr val="accent2"/>
              </a:solidFill>
            </a:endParaRPr>
          </a:p>
        </p:txBody>
      </p:sp>
      <p:sp>
        <p:nvSpPr>
          <p:cNvPr id="4" name="Caixa de Texto 3"/>
          <p:cNvSpPr txBox="1"/>
          <p:nvPr/>
        </p:nvSpPr>
        <p:spPr>
          <a:xfrm>
            <a:off x="5716270" y="6123940"/>
            <a:ext cx="3011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pt-BR" altLang="en-US" sz="1200" b="1"/>
              <a:t>EIPP - Escola de Inovação e Políticas Públicas</a:t>
            </a:r>
            <a:br>
              <a:rPr lang="pt-BR" altLang="en-US" sz="1200" b="1"/>
            </a:br>
            <a:r>
              <a:rPr lang="pt-BR" altLang="en-US" sz="1200" b="1"/>
              <a:t>Fundação Joaquim Nabuco</a:t>
            </a:r>
            <a:endParaRPr lang="pt-BR" altLang="en-US" sz="1200" b="1"/>
          </a:p>
        </p:txBody>
      </p:sp>
      <p:sp>
        <p:nvSpPr>
          <p:cNvPr id="3" name="Caixa de Texto 2"/>
          <p:cNvSpPr txBox="1"/>
          <p:nvPr/>
        </p:nvSpPr>
        <p:spPr>
          <a:xfrm>
            <a:off x="1305560" y="1954530"/>
            <a:ext cx="1699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 sz="2400" b="1">
                <a:solidFill>
                  <a:schemeClr val="accent2"/>
                </a:solidFill>
                <a:sym typeface="+mn-ea"/>
              </a:rPr>
              <a:t>MOOC</a:t>
            </a:r>
            <a:endParaRPr lang="pt-BR" altLang="en-US" sz="24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6" name="Caixa de Texto 5"/>
          <p:cNvSpPr txBox="1"/>
          <p:nvPr/>
        </p:nvSpPr>
        <p:spPr>
          <a:xfrm>
            <a:off x="1011555" y="2514600"/>
            <a:ext cx="1912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/>
              <a:t>Autoinstrucional</a:t>
            </a:r>
            <a:endParaRPr lang="pt-BR" altLang="en-US"/>
          </a:p>
        </p:txBody>
      </p:sp>
      <p:sp>
        <p:nvSpPr>
          <p:cNvPr id="7" name="Caixa de Texto 6"/>
          <p:cNvSpPr txBox="1"/>
          <p:nvPr/>
        </p:nvSpPr>
        <p:spPr>
          <a:xfrm>
            <a:off x="1022350" y="3164840"/>
            <a:ext cx="19126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/>
              <a:t>Cursos de grande demanda</a:t>
            </a:r>
            <a:endParaRPr lang="pt-BR" altLang="en-US"/>
          </a:p>
        </p:txBody>
      </p:sp>
      <p:sp>
        <p:nvSpPr>
          <p:cNvPr id="8" name="Caixa de Texto 7"/>
          <p:cNvSpPr txBox="1"/>
          <p:nvPr/>
        </p:nvSpPr>
        <p:spPr>
          <a:xfrm>
            <a:off x="1054735" y="3953510"/>
            <a:ext cx="19126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/>
              <a:t>Conteúdos e atividades são modulados </a:t>
            </a:r>
            <a:endParaRPr lang="pt-BR" altLang="en-US"/>
          </a:p>
        </p:txBody>
      </p:sp>
      <p:sp>
        <p:nvSpPr>
          <p:cNvPr id="9" name="Retângulo 8"/>
          <p:cNvSpPr/>
          <p:nvPr/>
        </p:nvSpPr>
        <p:spPr>
          <a:xfrm>
            <a:off x="1043940" y="2414905"/>
            <a:ext cx="1869440" cy="56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10" name="Retângulo 9"/>
          <p:cNvSpPr/>
          <p:nvPr/>
        </p:nvSpPr>
        <p:spPr>
          <a:xfrm>
            <a:off x="1043940" y="3164205"/>
            <a:ext cx="1891030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11" name="Retângulo 10"/>
          <p:cNvSpPr/>
          <p:nvPr/>
        </p:nvSpPr>
        <p:spPr>
          <a:xfrm>
            <a:off x="1054735" y="3953510"/>
            <a:ext cx="1891030" cy="9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12" name="Caixa de Texto 11"/>
          <p:cNvSpPr txBox="1"/>
          <p:nvPr/>
        </p:nvSpPr>
        <p:spPr>
          <a:xfrm>
            <a:off x="1092200" y="5033010"/>
            <a:ext cx="19126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/>
              <a:t>Avaliação é pautada em exercícios</a:t>
            </a:r>
            <a:endParaRPr lang="pt-BR" altLang="en-US"/>
          </a:p>
          <a:p>
            <a:pPr algn="ctr"/>
            <a:r>
              <a:rPr lang="pt-BR" altLang="en-US"/>
              <a:t>avaliativos sequenciados</a:t>
            </a:r>
            <a:endParaRPr lang="pt-BR" altLang="en-US"/>
          </a:p>
        </p:txBody>
      </p:sp>
      <p:sp>
        <p:nvSpPr>
          <p:cNvPr id="13" name="Retângulo 12"/>
          <p:cNvSpPr/>
          <p:nvPr/>
        </p:nvSpPr>
        <p:spPr>
          <a:xfrm>
            <a:off x="1054735" y="5033010"/>
            <a:ext cx="189103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15" name="Caixa de Texto 14"/>
          <p:cNvSpPr txBox="1"/>
          <p:nvPr/>
        </p:nvSpPr>
        <p:spPr>
          <a:xfrm>
            <a:off x="3299460" y="3921125"/>
            <a:ext cx="19126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/>
              <a:t>Voltados para grupos menores</a:t>
            </a:r>
            <a:endParaRPr lang="pt-BR" altLang="en-US"/>
          </a:p>
        </p:txBody>
      </p:sp>
      <p:sp>
        <p:nvSpPr>
          <p:cNvPr id="16" name="Caixa de Texto 15"/>
          <p:cNvSpPr txBox="1"/>
          <p:nvPr/>
        </p:nvSpPr>
        <p:spPr>
          <a:xfrm>
            <a:off x="3130550" y="4747260"/>
            <a:ext cx="22618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 sz="1600"/>
              <a:t>Conteúdos e atividades  criados para atender demandas especificas</a:t>
            </a:r>
            <a:endParaRPr lang="pt-BR" altLang="en-US" sz="1600"/>
          </a:p>
        </p:txBody>
      </p:sp>
      <p:sp>
        <p:nvSpPr>
          <p:cNvPr id="18" name="Retângulo 17"/>
          <p:cNvSpPr/>
          <p:nvPr/>
        </p:nvSpPr>
        <p:spPr>
          <a:xfrm>
            <a:off x="3119755" y="3921125"/>
            <a:ext cx="2272665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19" name="Retângulo 18"/>
          <p:cNvSpPr/>
          <p:nvPr/>
        </p:nvSpPr>
        <p:spPr>
          <a:xfrm>
            <a:off x="3130550" y="4710430"/>
            <a:ext cx="2261870" cy="9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20" name="Caixa de Texto 19"/>
          <p:cNvSpPr txBox="1"/>
          <p:nvPr/>
        </p:nvSpPr>
        <p:spPr>
          <a:xfrm>
            <a:off x="3305810" y="5682615"/>
            <a:ext cx="19126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1600"/>
              <a:t>Professor e tutor se fazem presentes nesse no ambiente</a:t>
            </a:r>
            <a:endParaRPr lang="pt-BR" altLang="en-US" sz="1600"/>
          </a:p>
        </p:txBody>
      </p:sp>
      <p:sp>
        <p:nvSpPr>
          <p:cNvPr id="21" name="Retângulo 20"/>
          <p:cNvSpPr/>
          <p:nvPr/>
        </p:nvSpPr>
        <p:spPr>
          <a:xfrm>
            <a:off x="3136900" y="5682615"/>
            <a:ext cx="2261870" cy="8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22" name="Caixa de Texto 21"/>
          <p:cNvSpPr txBox="1"/>
          <p:nvPr/>
        </p:nvSpPr>
        <p:spPr>
          <a:xfrm>
            <a:off x="3743960" y="1954530"/>
            <a:ext cx="1648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 sz="2400" b="1">
                <a:solidFill>
                  <a:schemeClr val="accent2"/>
                </a:solidFill>
                <a:sym typeface="+mn-ea"/>
              </a:rPr>
              <a:t>SPOC</a:t>
            </a:r>
            <a:r>
              <a:rPr lang="pt-BR" altLang="en-US" b="1">
                <a:solidFill>
                  <a:schemeClr val="accent2"/>
                </a:solidFill>
                <a:sym typeface="+mn-ea"/>
              </a:rPr>
              <a:t> </a:t>
            </a:r>
            <a:endParaRPr lang="pt-BR" altLang="en-US"/>
          </a:p>
        </p:txBody>
      </p:sp>
      <p:sp>
        <p:nvSpPr>
          <p:cNvPr id="24" name="Caixa de Texto 23"/>
          <p:cNvSpPr txBox="1"/>
          <p:nvPr/>
        </p:nvSpPr>
        <p:spPr>
          <a:xfrm>
            <a:off x="3305175" y="2512695"/>
            <a:ext cx="19126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/>
              <a:t>Baseado na Sala de Aula invertida /Flipped ClassRoom</a:t>
            </a:r>
            <a:endParaRPr lang="pt-BR" altLang="en-US"/>
          </a:p>
        </p:txBody>
      </p:sp>
      <p:sp>
        <p:nvSpPr>
          <p:cNvPr id="25" name="Retângulo 24"/>
          <p:cNvSpPr/>
          <p:nvPr/>
        </p:nvSpPr>
        <p:spPr>
          <a:xfrm>
            <a:off x="3125470" y="2414905"/>
            <a:ext cx="2272665" cy="139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 de Texto 1"/>
          <p:cNvSpPr txBox="1"/>
          <p:nvPr/>
        </p:nvSpPr>
        <p:spPr>
          <a:xfrm>
            <a:off x="358775" y="1494155"/>
            <a:ext cx="73609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pt-BR" altLang="en-US" sz="2400" b="1">
                <a:solidFill>
                  <a:schemeClr val="accent2"/>
                </a:solidFill>
              </a:rPr>
              <a:t>EAD e capacitação de servidores públicos: </a:t>
            </a:r>
            <a:br>
              <a:rPr lang="pt-BR" altLang="en-US" sz="2400" b="1">
                <a:solidFill>
                  <a:schemeClr val="accent2"/>
                </a:solidFill>
              </a:rPr>
            </a:br>
            <a:r>
              <a:rPr lang="pt-BR" altLang="en-US" sz="2400" b="1">
                <a:solidFill>
                  <a:schemeClr val="accent2"/>
                </a:solidFill>
              </a:rPr>
              <a:t>uma parceria de sucesso?</a:t>
            </a:r>
            <a:endParaRPr lang="pt-BR" altLang="en-US" sz="2400" b="1">
              <a:solidFill>
                <a:schemeClr val="accent2"/>
              </a:solidFill>
            </a:endParaRPr>
          </a:p>
        </p:txBody>
      </p:sp>
      <p:sp>
        <p:nvSpPr>
          <p:cNvPr id="4" name="Caixa de Texto 3"/>
          <p:cNvSpPr txBox="1"/>
          <p:nvPr/>
        </p:nvSpPr>
        <p:spPr>
          <a:xfrm>
            <a:off x="5716270" y="6123940"/>
            <a:ext cx="3011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pt-BR" altLang="en-US" sz="1200" b="1"/>
              <a:t>EIPP - Escola de Inovação e Políticas Públicas</a:t>
            </a:r>
            <a:br>
              <a:rPr lang="pt-BR" altLang="en-US" sz="1200" b="1"/>
            </a:br>
            <a:r>
              <a:rPr lang="pt-BR" altLang="en-US" sz="1200" b="1"/>
              <a:t>Fundação Joaquim Nabuco</a:t>
            </a:r>
            <a:endParaRPr lang="pt-BR" altLang="en-US" sz="1200" b="1"/>
          </a:p>
        </p:txBody>
      </p:sp>
      <p:sp>
        <p:nvSpPr>
          <p:cNvPr id="3" name="Caixa de Texto 2"/>
          <p:cNvSpPr txBox="1"/>
          <p:nvPr/>
        </p:nvSpPr>
        <p:spPr>
          <a:xfrm>
            <a:off x="1152525" y="2431415"/>
            <a:ext cx="683895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1400" b="1">
                <a:solidFill>
                  <a:schemeClr val="tx1"/>
                </a:solidFill>
                <a:sym typeface="+mn-ea"/>
              </a:rPr>
              <a:t> </a:t>
            </a:r>
            <a:r>
              <a:rPr lang="pt-BR" altLang="en-US">
                <a:sym typeface="+mn-ea"/>
              </a:rPr>
              <a:t>A criação do </a:t>
            </a:r>
            <a:r>
              <a:rPr lang="pt-BR" altLang="en-US">
                <a:solidFill>
                  <a:schemeClr val="accent2"/>
                </a:solidFill>
                <a:sym typeface="+mn-ea"/>
              </a:rPr>
              <a:t>SEGU</a:t>
            </a:r>
            <a:r>
              <a:rPr lang="pt-BR" altLang="en-US">
                <a:sym typeface="+mn-ea"/>
              </a:rPr>
              <a:t> e também a recente criação do </a:t>
            </a:r>
            <a:r>
              <a:rPr lang="pt-BR" altLang="en-US">
                <a:solidFill>
                  <a:schemeClr val="accent2"/>
                </a:solidFill>
                <a:sym typeface="+mn-ea"/>
              </a:rPr>
              <a:t>Portal Único de Escolas de governo, </a:t>
            </a:r>
            <a:r>
              <a:rPr lang="pt-BR" altLang="en-US">
                <a:sym typeface="+mn-ea"/>
              </a:rPr>
              <a:t>tem permitido uma otimização no uso de recursos materiais e humanos, já que as instituições, com o suporte técnico - operacional ofertado dessa forma, não necessitam dispender continuamente recursos, nem sempre disponíveis, para a capacitação dos seus profissionais, nem alterar significativamente a rotina de trabalho dos funcionários, uma vez que, mesmo que eles se dediquem às atividades no horário de trabalho, na maioria dos casos não é preciso se dispensar a totalidade da carga horária de trabalho, uma vez que não se trata de uma capacitação presencial, mas, apenas o quantitativo de horas que for considerado suficiente de acordo com a complexidade e duração da capacitação/treinamento em questão.</a:t>
            </a:r>
            <a:endParaRPr lang="pt-BR" altLang="en-US"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 de Texto 1"/>
          <p:cNvSpPr txBox="1"/>
          <p:nvPr/>
        </p:nvSpPr>
        <p:spPr>
          <a:xfrm>
            <a:off x="358775" y="1494155"/>
            <a:ext cx="73609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pt-BR" altLang="en-US" sz="2400" b="1">
                <a:solidFill>
                  <a:schemeClr val="accent2"/>
                </a:solidFill>
              </a:rPr>
              <a:t>EAD e capacitação de servidores públicos: </a:t>
            </a:r>
            <a:br>
              <a:rPr lang="pt-BR" altLang="en-US" sz="2400" b="1">
                <a:solidFill>
                  <a:schemeClr val="accent2"/>
                </a:solidFill>
              </a:rPr>
            </a:br>
            <a:r>
              <a:rPr lang="pt-BR" altLang="en-US" sz="2400" b="1">
                <a:solidFill>
                  <a:schemeClr val="accent2"/>
                </a:solidFill>
              </a:rPr>
              <a:t>uma parceria de sucesso?</a:t>
            </a:r>
            <a:endParaRPr lang="pt-BR" altLang="en-US" sz="2400" b="1">
              <a:solidFill>
                <a:schemeClr val="accent2"/>
              </a:solidFill>
            </a:endParaRPr>
          </a:p>
        </p:txBody>
      </p:sp>
      <p:sp>
        <p:nvSpPr>
          <p:cNvPr id="4" name="Caixa de Texto 3"/>
          <p:cNvSpPr txBox="1"/>
          <p:nvPr/>
        </p:nvSpPr>
        <p:spPr>
          <a:xfrm>
            <a:off x="5716270" y="6123940"/>
            <a:ext cx="3011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pt-BR" altLang="en-US" sz="1200" b="1"/>
              <a:t>EIPP - Escola de Inovação e Políticas Públicas</a:t>
            </a:r>
            <a:br>
              <a:rPr lang="pt-BR" altLang="en-US" sz="1200" b="1"/>
            </a:br>
            <a:r>
              <a:rPr lang="pt-BR" altLang="en-US" sz="1200" b="1"/>
              <a:t>Fundação Joaquim Nabuco</a:t>
            </a:r>
            <a:endParaRPr lang="pt-BR" altLang="en-US" sz="1200" b="1"/>
          </a:p>
        </p:txBody>
      </p:sp>
      <p:sp>
        <p:nvSpPr>
          <p:cNvPr id="3" name="Caixa de Texto 2"/>
          <p:cNvSpPr txBox="1"/>
          <p:nvPr/>
        </p:nvSpPr>
        <p:spPr>
          <a:xfrm>
            <a:off x="1152525" y="2729230"/>
            <a:ext cx="68389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1600" b="1">
                <a:solidFill>
                  <a:schemeClr val="tx1"/>
                </a:solidFill>
                <a:sym typeface="+mn-ea"/>
              </a:rPr>
              <a:t> </a:t>
            </a:r>
            <a:r>
              <a:rPr lang="pt-BR" altLang="en-US" sz="2000">
                <a:sym typeface="+mn-ea"/>
              </a:rPr>
              <a:t>Para os servidores, entre as vantagens que podem ser apontadas na realização de treinamentos/capacitações na modalidade EAD há a questão de que, atividades assíncronas facilitam seu processo de qualificação/atualização profissional, já que eles não precisam se ausentar do seu local de trabalho para fazer a capacitação/curso, sendo possível fazer os cursos em qualquer período de tempo no ano, bem como se dedicar aos mesmos em horários não laborativos. </a:t>
            </a:r>
            <a:endParaRPr lang="pt-BR" altLang="en-US" sz="2000"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 de Texto 1"/>
          <p:cNvSpPr txBox="1"/>
          <p:nvPr/>
        </p:nvSpPr>
        <p:spPr>
          <a:xfrm>
            <a:off x="375920" y="1647190"/>
            <a:ext cx="7360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pt-BR" altLang="en-US" sz="2400" b="1">
                <a:solidFill>
                  <a:schemeClr val="accent2"/>
                </a:solidFill>
              </a:rPr>
              <a:t>O que ainda pode ser aprimorado? </a:t>
            </a:r>
            <a:endParaRPr lang="pt-BR" altLang="en-US" sz="2400" b="1">
              <a:solidFill>
                <a:schemeClr val="accent2"/>
              </a:solidFill>
            </a:endParaRPr>
          </a:p>
        </p:txBody>
      </p:sp>
      <p:sp>
        <p:nvSpPr>
          <p:cNvPr id="4" name="Caixa de Texto 3"/>
          <p:cNvSpPr txBox="1"/>
          <p:nvPr/>
        </p:nvSpPr>
        <p:spPr>
          <a:xfrm>
            <a:off x="5716270" y="6123940"/>
            <a:ext cx="3011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pt-BR" altLang="en-US" sz="1200" b="1"/>
              <a:t>EIPP - Escola de Inovação e Políticas Públicas</a:t>
            </a:r>
            <a:br>
              <a:rPr lang="pt-BR" altLang="en-US" sz="1200" b="1"/>
            </a:br>
            <a:r>
              <a:rPr lang="pt-BR" altLang="en-US" sz="1200" b="1"/>
              <a:t>Fundação Joaquim Nabuco</a:t>
            </a:r>
            <a:endParaRPr lang="pt-BR" altLang="en-US" sz="1200" b="1"/>
          </a:p>
        </p:txBody>
      </p:sp>
      <p:sp>
        <p:nvSpPr>
          <p:cNvPr id="3" name="Caixa de Texto 2"/>
          <p:cNvSpPr txBox="1"/>
          <p:nvPr/>
        </p:nvSpPr>
        <p:spPr>
          <a:xfrm>
            <a:off x="1152525" y="2320290"/>
            <a:ext cx="6838950" cy="29845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buNone/>
            </a:pPr>
            <a:r>
              <a:rPr lang="pt-BR" altLang="en-US" sz="2000" b="1">
                <a:solidFill>
                  <a:schemeClr val="tx1"/>
                </a:solidFill>
                <a:sym typeface="+mn-ea"/>
              </a:rPr>
              <a:t>LIMITAÇÕES NO ÂMBITO DO SERVIÇO PÚBLICO </a:t>
            </a:r>
            <a:br>
              <a:rPr lang="pt-BR" altLang="en-US" sz="2000" b="1">
                <a:solidFill>
                  <a:schemeClr val="tx1"/>
                </a:solidFill>
                <a:sym typeface="+mn-ea"/>
              </a:rPr>
            </a:br>
            <a:r>
              <a:rPr lang="pt-BR" altLang="en-US" sz="2000" b="1">
                <a:solidFill>
                  <a:schemeClr val="tx1"/>
                </a:solidFill>
                <a:sym typeface="+mn-ea"/>
              </a:rPr>
              <a:t>1. </a:t>
            </a:r>
            <a:r>
              <a:rPr lang="pt-BR" altLang="en-US">
                <a:sym typeface="+mn-ea"/>
              </a:rPr>
              <a:t>Por serem cursos que apresentam </a:t>
            </a:r>
            <a:r>
              <a:rPr lang="pt-BR" altLang="en-US" sz="2000">
                <a:solidFill>
                  <a:schemeClr val="accent2"/>
                </a:solidFill>
                <a:sym typeface="+mn-ea"/>
              </a:rPr>
              <a:t>discussões técnicas</a:t>
            </a:r>
            <a:r>
              <a:rPr lang="pt-BR" altLang="en-US">
                <a:sym typeface="+mn-ea"/>
              </a:rPr>
              <a:t> ou que necessitam de uma </a:t>
            </a:r>
            <a:r>
              <a:rPr lang="pt-BR" altLang="en-US" sz="2000">
                <a:solidFill>
                  <a:schemeClr val="accent2"/>
                </a:solidFill>
                <a:sym typeface="+mn-ea"/>
              </a:rPr>
              <a:t>maior atenção e aprofundamento</a:t>
            </a:r>
            <a:r>
              <a:rPr lang="pt-BR" altLang="en-US">
                <a:sym typeface="+mn-ea"/>
              </a:rPr>
              <a:t>,  muitos  funcionários não podem se abstrair de suas atividades de forma a imergir no curso como consideraria satisfatório; </a:t>
            </a:r>
            <a:br>
              <a:rPr lang="pt-BR" altLang="en-US">
                <a:sym typeface="+mn-ea"/>
              </a:rPr>
            </a:br>
            <a:endParaRPr lang="pt-BR" altLang="en-US">
              <a:sym typeface="+mn-ea"/>
            </a:endParaRPr>
          </a:p>
          <a:p>
            <a:pPr indent="0" algn="ctr">
              <a:buNone/>
            </a:pPr>
            <a:r>
              <a:rPr lang="pt-BR" altLang="en-US" sz="2000" b="1">
                <a:sym typeface="+mn-ea"/>
              </a:rPr>
              <a:t>2.  </a:t>
            </a:r>
            <a:r>
              <a:rPr lang="pt-BR" altLang="en-US">
                <a:sym typeface="+mn-ea"/>
              </a:rPr>
              <a:t>Nem sempre há apoio efetivo por parte das chefias e colegas de trabalho de modo a permitir que o funcionário priorize as atividades do curso para que obtenha um conhecimento mais proveitoso dos conteúdos que estão sendo abordados. </a:t>
            </a:r>
            <a:endParaRPr lang="pt-BR" altLang="en-US"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 de Texto 1"/>
          <p:cNvSpPr txBox="1"/>
          <p:nvPr/>
        </p:nvSpPr>
        <p:spPr>
          <a:xfrm>
            <a:off x="375920" y="1647190"/>
            <a:ext cx="7360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pt-BR" altLang="en-US" sz="2400" b="1">
                <a:solidFill>
                  <a:schemeClr val="accent2"/>
                </a:solidFill>
              </a:rPr>
              <a:t>Considerações finais</a:t>
            </a:r>
            <a:endParaRPr lang="pt-BR" altLang="en-US" sz="2400" b="1">
              <a:solidFill>
                <a:schemeClr val="accent2"/>
              </a:solidFill>
            </a:endParaRPr>
          </a:p>
        </p:txBody>
      </p:sp>
      <p:sp>
        <p:nvSpPr>
          <p:cNvPr id="4" name="Caixa de Texto 3"/>
          <p:cNvSpPr txBox="1"/>
          <p:nvPr/>
        </p:nvSpPr>
        <p:spPr>
          <a:xfrm>
            <a:off x="5716270" y="6123940"/>
            <a:ext cx="3011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pt-BR" altLang="en-US" sz="1200" b="1"/>
              <a:t>EIPP - Escola de Inovação e Políticas Públicas</a:t>
            </a:r>
            <a:br>
              <a:rPr lang="pt-BR" altLang="en-US" sz="1200" b="1"/>
            </a:br>
            <a:r>
              <a:rPr lang="pt-BR" altLang="en-US" sz="1200" b="1"/>
              <a:t>Fundação Joaquim Nabuco</a:t>
            </a:r>
            <a:endParaRPr lang="pt-BR" altLang="en-US" sz="1200" b="1"/>
          </a:p>
        </p:txBody>
      </p:sp>
      <p:sp>
        <p:nvSpPr>
          <p:cNvPr id="3" name="Caixa de Texto 2"/>
          <p:cNvSpPr txBox="1"/>
          <p:nvPr/>
        </p:nvSpPr>
        <p:spPr>
          <a:xfrm>
            <a:off x="1152525" y="2209800"/>
            <a:ext cx="6838950" cy="3723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buNone/>
            </a:pPr>
            <a:r>
              <a:rPr lang="pt-BR" altLang="en-US">
                <a:sym typeface="+mn-ea"/>
              </a:rPr>
              <a:t>1. Já é perceptível que, o </a:t>
            </a:r>
            <a:r>
              <a:rPr lang="pt-BR" altLang="en-US" sz="2000">
                <a:solidFill>
                  <a:schemeClr val="accent2"/>
                </a:solidFill>
                <a:sym typeface="+mn-ea"/>
              </a:rPr>
              <a:t>uso da EAD </a:t>
            </a:r>
            <a:r>
              <a:rPr lang="pt-BR" altLang="en-US">
                <a:sym typeface="+mn-ea"/>
              </a:rPr>
              <a:t>no treinamento/capacitação profissional é uma atividade cada vez mais consolidada no cenário das instituições públicas; </a:t>
            </a:r>
            <a:br>
              <a:rPr lang="pt-BR" altLang="en-US">
                <a:sym typeface="+mn-ea"/>
              </a:rPr>
            </a:br>
            <a:endParaRPr lang="pt-BR" altLang="en-US">
              <a:sym typeface="+mn-ea"/>
            </a:endParaRPr>
          </a:p>
          <a:p>
            <a:pPr indent="0" algn="ctr">
              <a:buNone/>
            </a:pPr>
            <a:r>
              <a:rPr lang="pt-BR" altLang="en-US">
                <a:sym typeface="+mn-ea"/>
              </a:rPr>
              <a:t>2. A criação do SEGU e do Portal Unico demonstra que há a percepção, por parte dos gestores públicos, de que a atualização e aquisição de conhecimentos é uma ação necessária para o êxito institucional;</a:t>
            </a:r>
            <a:endParaRPr lang="pt-BR" altLang="en-US">
              <a:sym typeface="+mn-ea"/>
            </a:endParaRPr>
          </a:p>
          <a:p>
            <a:pPr indent="0" algn="ctr">
              <a:buNone/>
            </a:pPr>
            <a:endParaRPr lang="pt-BR" altLang="en-US">
              <a:sym typeface="+mn-ea"/>
            </a:endParaRPr>
          </a:p>
          <a:p>
            <a:pPr indent="0" algn="ctr">
              <a:buNone/>
            </a:pPr>
            <a:r>
              <a:rPr lang="pt-BR" altLang="en-US">
                <a:sym typeface="+mn-ea"/>
              </a:rPr>
              <a:t> 3. É importante o acompanhamento dos alunos durante o seu processo de aprendizagem, e também no período pós treinamento, pois ao colocar em prática o que aprendeu podem surgir conflitos entre teoria e prática que necessitam da mediação de pessoas com maior conhecimento a respeito do que está sendo feito.</a:t>
            </a:r>
            <a:endParaRPr lang="pt-BR" altLang="en-US"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 de Texto 1"/>
          <p:cNvSpPr txBox="1"/>
          <p:nvPr/>
        </p:nvSpPr>
        <p:spPr>
          <a:xfrm>
            <a:off x="375920" y="1647190"/>
            <a:ext cx="7360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pt-BR" altLang="en-US" sz="2400" b="1">
                <a:solidFill>
                  <a:schemeClr val="accent2"/>
                </a:solidFill>
              </a:rPr>
              <a:t>Considerações finais</a:t>
            </a:r>
            <a:endParaRPr lang="pt-BR" altLang="en-US" sz="2400" b="1">
              <a:solidFill>
                <a:schemeClr val="accent2"/>
              </a:solidFill>
            </a:endParaRPr>
          </a:p>
        </p:txBody>
      </p:sp>
      <p:sp>
        <p:nvSpPr>
          <p:cNvPr id="4" name="Caixa de Texto 3"/>
          <p:cNvSpPr txBox="1"/>
          <p:nvPr/>
        </p:nvSpPr>
        <p:spPr>
          <a:xfrm>
            <a:off x="5716270" y="6123940"/>
            <a:ext cx="3011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pt-BR" altLang="en-US" sz="1200" b="1"/>
              <a:t>EIPP - Escola de Inovação e Políticas Públicas</a:t>
            </a:r>
            <a:br>
              <a:rPr lang="pt-BR" altLang="en-US" sz="1200" b="1"/>
            </a:br>
            <a:r>
              <a:rPr lang="pt-BR" altLang="en-US" sz="1200" b="1"/>
              <a:t>Fundação Joaquim Nabuco</a:t>
            </a:r>
            <a:endParaRPr lang="pt-BR" altLang="en-US" sz="1200" b="1"/>
          </a:p>
        </p:txBody>
      </p:sp>
      <p:sp>
        <p:nvSpPr>
          <p:cNvPr id="3" name="Caixa de Texto 2"/>
          <p:cNvSpPr txBox="1"/>
          <p:nvPr/>
        </p:nvSpPr>
        <p:spPr>
          <a:xfrm>
            <a:off x="1152525" y="2209800"/>
            <a:ext cx="6838950" cy="3723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buNone/>
            </a:pPr>
            <a:r>
              <a:rPr lang="pt-BR" altLang="en-US">
                <a:sym typeface="+mn-ea"/>
              </a:rPr>
              <a:t>1. Já é perceptível que, o </a:t>
            </a:r>
            <a:r>
              <a:rPr lang="pt-BR" altLang="en-US" sz="2000">
                <a:solidFill>
                  <a:schemeClr val="accent2"/>
                </a:solidFill>
                <a:sym typeface="+mn-ea"/>
              </a:rPr>
              <a:t>uso da EAD </a:t>
            </a:r>
            <a:r>
              <a:rPr lang="pt-BR" altLang="en-US">
                <a:sym typeface="+mn-ea"/>
              </a:rPr>
              <a:t>no treinamento/capacitação profissional é uma atividade cada vez mais consolidada no cenário das instituições públicas; </a:t>
            </a:r>
            <a:br>
              <a:rPr lang="pt-BR" altLang="en-US">
                <a:sym typeface="+mn-ea"/>
              </a:rPr>
            </a:br>
            <a:endParaRPr lang="pt-BR" altLang="en-US">
              <a:sym typeface="+mn-ea"/>
            </a:endParaRPr>
          </a:p>
          <a:p>
            <a:pPr indent="0" algn="ctr">
              <a:buNone/>
            </a:pPr>
            <a:r>
              <a:rPr lang="pt-BR" altLang="en-US">
                <a:sym typeface="+mn-ea"/>
              </a:rPr>
              <a:t>2. A criação do SEGU e do Portal Unico demonstra que há a percepção, por parte dos gestores públicos, de que a atualização e aquisição de conhecimentos é uma ação necessária para o êxito institucional;</a:t>
            </a:r>
            <a:endParaRPr lang="pt-BR" altLang="en-US">
              <a:sym typeface="+mn-ea"/>
            </a:endParaRPr>
          </a:p>
          <a:p>
            <a:pPr indent="0" algn="ctr">
              <a:buNone/>
            </a:pPr>
            <a:endParaRPr lang="pt-BR" altLang="en-US">
              <a:sym typeface="+mn-ea"/>
            </a:endParaRPr>
          </a:p>
          <a:p>
            <a:pPr indent="0" algn="ctr">
              <a:buNone/>
            </a:pPr>
            <a:r>
              <a:rPr lang="pt-BR" altLang="en-US">
                <a:sym typeface="+mn-ea"/>
              </a:rPr>
              <a:t> 3. É importante o acompanhamento dos alunos durante o seu processo de aprendizagem, e também no período pós treinamento, pois ao colocar em prática o que aprendeu podem surgir conflitos entre teoria e prática que necessitam da mediação de pessoas com maior conhecimento a respeito do que está sendo feito.</a:t>
            </a:r>
            <a:endParaRPr lang="pt-BR" altLang="en-US"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 de Texto 3"/>
          <p:cNvSpPr txBox="1"/>
          <p:nvPr/>
        </p:nvSpPr>
        <p:spPr>
          <a:xfrm>
            <a:off x="5716270" y="6123940"/>
            <a:ext cx="3011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pt-BR" altLang="en-US" sz="1200" b="1"/>
              <a:t>EIPP - Escola de Inovação e Políticas Públicas</a:t>
            </a:r>
            <a:br>
              <a:rPr lang="pt-BR" altLang="en-US" sz="1200" b="1"/>
            </a:br>
            <a:r>
              <a:rPr lang="pt-BR" altLang="en-US" sz="1200" b="1"/>
              <a:t>Fundação Joaquim Nabuco</a:t>
            </a:r>
            <a:endParaRPr lang="pt-BR" altLang="en-US" sz="1200" b="1"/>
          </a:p>
        </p:txBody>
      </p:sp>
      <p:sp>
        <p:nvSpPr>
          <p:cNvPr id="5" name="Caixa de Texto 4"/>
          <p:cNvSpPr txBox="1"/>
          <p:nvPr/>
        </p:nvSpPr>
        <p:spPr>
          <a:xfrm>
            <a:off x="375920" y="1647190"/>
            <a:ext cx="7360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pt-BR" altLang="en-US" sz="2400" b="1">
                <a:solidFill>
                  <a:schemeClr val="accent2"/>
                </a:solidFill>
              </a:rPr>
              <a:t>Contatos</a:t>
            </a:r>
            <a:endParaRPr lang="pt-BR" altLang="en-US" sz="2400" b="1">
              <a:solidFill>
                <a:schemeClr val="accent2"/>
              </a:solidFill>
            </a:endParaRPr>
          </a:p>
        </p:txBody>
      </p:sp>
      <p:sp>
        <p:nvSpPr>
          <p:cNvPr id="6" name="Caixa de Texto 5"/>
          <p:cNvSpPr txBox="1"/>
          <p:nvPr/>
        </p:nvSpPr>
        <p:spPr>
          <a:xfrm>
            <a:off x="1152525" y="2209800"/>
            <a:ext cx="6838950" cy="26149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buNone/>
            </a:pPr>
            <a:endParaRPr lang="pt-BR" altLang="en-US" sz="2000" b="1">
              <a:solidFill>
                <a:srgbClr val="C00000"/>
              </a:solidFill>
              <a:sym typeface="+mn-ea"/>
            </a:endParaRPr>
          </a:p>
          <a:p>
            <a:pPr indent="0" algn="ctr">
              <a:buNone/>
            </a:pPr>
            <a:endParaRPr lang="pt-BR" altLang="en-US" sz="2000" b="1">
              <a:solidFill>
                <a:srgbClr val="C00000"/>
              </a:solidFill>
              <a:sym typeface="+mn-ea"/>
            </a:endParaRPr>
          </a:p>
          <a:p>
            <a:pPr indent="0" algn="ctr">
              <a:buNone/>
            </a:pPr>
            <a:r>
              <a:rPr lang="pt-BR" altLang="en-US" sz="2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alexandre.pinto@fundaj.gov.br</a:t>
            </a:r>
            <a:endParaRPr lang="pt-BR" altLang="en-US" sz="20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indent="0" algn="ctr">
              <a:buNone/>
            </a:pPr>
            <a:r>
              <a:rPr lang="pt-BR" altLang="en-US" sz="2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sandra.rodrigues@fundaj.gov.br</a:t>
            </a:r>
            <a:endParaRPr lang="pt-BR" altLang="en-US" sz="20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indent="0" algn="ctr">
              <a:buNone/>
            </a:pPr>
            <a:r>
              <a:rPr lang="pt-BR" altLang="en-US" sz="2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veronica.araujo@fundaj.gov.br</a:t>
            </a:r>
            <a:endParaRPr lang="pt-BR" altLang="en-US" sz="20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indent="0" algn="ctr">
              <a:buNone/>
            </a:pPr>
            <a:endParaRPr lang="pt-BR" altLang="en-US" sz="20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indent="0" algn="ctr">
              <a:buNone/>
            </a:pPr>
            <a:endParaRPr lang="pt-BR" altLang="en-US" sz="20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indent="0" algn="ctr">
              <a:buNone/>
            </a:pPr>
            <a:r>
              <a:rPr lang="pt-BR" altLang="en-US" sz="24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ead.difor@fundaj.gov.br</a:t>
            </a:r>
            <a:endParaRPr lang="pt-BR" altLang="en-US" sz="24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 de Texto 1"/>
          <p:cNvSpPr txBox="1"/>
          <p:nvPr/>
        </p:nvSpPr>
        <p:spPr>
          <a:xfrm>
            <a:off x="891540" y="1752600"/>
            <a:ext cx="73609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b="1"/>
              <a:t> </a:t>
            </a:r>
            <a:r>
              <a:rPr lang="pt-BR" altLang="en-US" sz="2400" b="1">
                <a:solidFill>
                  <a:schemeClr val="accent2"/>
                </a:solidFill>
              </a:rPr>
              <a:t>Do que queremos tratar?</a:t>
            </a:r>
            <a:br>
              <a:rPr lang="pt-BR" altLang="en-US" sz="2400" b="1">
                <a:solidFill>
                  <a:schemeClr val="accent2"/>
                </a:solidFill>
              </a:rPr>
            </a:br>
            <a:r>
              <a:rPr lang="pt-BR" altLang="en-US" b="1"/>
              <a:t>Inovação Tecnológica na Educação Corporativa</a:t>
            </a:r>
            <a:br>
              <a:rPr lang="pt-BR" altLang="en-US" b="1"/>
            </a:br>
            <a:r>
              <a:rPr lang="pt-BR" altLang="en-US" b="1"/>
              <a:t>com o uso da ferramenta EAD</a:t>
            </a:r>
            <a:endParaRPr lang="pt-BR" altLang="en-US" b="1"/>
          </a:p>
        </p:txBody>
      </p:sp>
      <p:sp>
        <p:nvSpPr>
          <p:cNvPr id="4" name="Caixa de Texto 3"/>
          <p:cNvSpPr txBox="1"/>
          <p:nvPr/>
        </p:nvSpPr>
        <p:spPr>
          <a:xfrm>
            <a:off x="5716270" y="6123940"/>
            <a:ext cx="3011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pt-BR" altLang="en-US" sz="1200" b="1"/>
              <a:t>EIPP - Escola de Inovação e Políticas Públicas</a:t>
            </a:r>
            <a:br>
              <a:rPr lang="pt-BR" altLang="en-US" sz="1200" b="1"/>
            </a:br>
            <a:r>
              <a:rPr lang="pt-BR" altLang="en-US" sz="1200" b="1"/>
              <a:t>Fundação Joaquim Nabuco</a:t>
            </a:r>
            <a:endParaRPr lang="pt-BR" altLang="en-US" sz="1200" b="1"/>
          </a:p>
        </p:txBody>
      </p:sp>
      <p:sp>
        <p:nvSpPr>
          <p:cNvPr id="5" name="Caixa de Texto 4"/>
          <p:cNvSpPr txBox="1"/>
          <p:nvPr/>
        </p:nvSpPr>
        <p:spPr>
          <a:xfrm>
            <a:off x="1352550" y="3077845"/>
            <a:ext cx="643890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400" b="1">
                <a:solidFill>
                  <a:schemeClr val="accent2"/>
                </a:solidFill>
                <a:sym typeface="+mn-ea"/>
              </a:rPr>
              <a:t>Porque hoje tratar desse tema </a:t>
            </a:r>
            <a:br>
              <a:rPr lang="pt-BR" altLang="en-US" sz="2400" b="1">
                <a:solidFill>
                  <a:schemeClr val="accent2"/>
                </a:solidFill>
                <a:sym typeface="+mn-ea"/>
              </a:rPr>
            </a:br>
            <a:r>
              <a:rPr lang="pt-BR" altLang="en-US" sz="2400" b="1">
                <a:solidFill>
                  <a:schemeClr val="accent2"/>
                </a:solidFill>
                <a:sym typeface="+mn-ea"/>
              </a:rPr>
              <a:t>nas instituições públicas?</a:t>
            </a:r>
            <a:br>
              <a:rPr lang="pt-BR" altLang="en-US" sz="2400" b="1">
                <a:solidFill>
                  <a:schemeClr val="accent2"/>
                </a:solidFill>
                <a:sym typeface="+mn-ea"/>
              </a:rPr>
            </a:br>
            <a:r>
              <a:rPr lang="pt-BR" altLang="en-US" b="1">
                <a:sym typeface="+mn-ea"/>
              </a:rPr>
              <a:t>Por entender ser hoje a EAD ferramenta fundamental para que  as instituições públicas ou privadas dinamizem e aprimorem seu capital intelectual e para que haja uma dinâmica que priorize </a:t>
            </a:r>
            <a:br>
              <a:rPr lang="pt-BR" altLang="en-US" b="1">
                <a:sym typeface="+mn-ea"/>
              </a:rPr>
            </a:br>
            <a:r>
              <a:rPr lang="pt-BR" altLang="en-US" b="1">
                <a:sym typeface="+mn-ea"/>
              </a:rPr>
              <a:t>ações e ou politicas institucionais voltadas </a:t>
            </a:r>
            <a:br>
              <a:rPr lang="pt-BR" altLang="en-US" b="1">
                <a:sym typeface="+mn-ea"/>
              </a:rPr>
            </a:br>
            <a:r>
              <a:rPr lang="pt-BR" altLang="en-US" b="1">
                <a:sym typeface="+mn-ea"/>
              </a:rPr>
              <a:t>para o mesmo, como a criação de ambientes corporativos e compartilhamento de conhecimento de forma ampla.  </a:t>
            </a:r>
            <a:br>
              <a:rPr lang="pt-BR" altLang="en-US" b="1">
                <a:sym typeface="+mn-ea"/>
              </a:rPr>
            </a:br>
            <a:br>
              <a:rPr lang="pt-BR" altLang="en-US" b="1">
                <a:sym typeface="+mn-ea"/>
              </a:rPr>
            </a:br>
            <a:endParaRPr lang="pt-B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 de Texto 1"/>
          <p:cNvSpPr txBox="1"/>
          <p:nvPr/>
        </p:nvSpPr>
        <p:spPr>
          <a:xfrm>
            <a:off x="823595" y="1786255"/>
            <a:ext cx="73609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400" b="1">
                <a:solidFill>
                  <a:schemeClr val="accent2"/>
                </a:solidFill>
              </a:rPr>
              <a:t> Qual nosso objeto de estudo?</a:t>
            </a:r>
            <a:endParaRPr lang="pt-BR" altLang="en-US" sz="2400" b="1">
              <a:solidFill>
                <a:schemeClr val="accent2"/>
              </a:solidFill>
            </a:endParaRPr>
          </a:p>
          <a:p>
            <a:pPr algn="ctr"/>
            <a:r>
              <a:rPr lang="pt-BR" altLang="en-US" b="1"/>
              <a:t>As Instituições Públicas Federais</a:t>
            </a:r>
            <a:br>
              <a:rPr lang="pt-BR" altLang="en-US" b="1"/>
            </a:br>
            <a:br>
              <a:rPr lang="pt-BR" altLang="en-US" b="1"/>
            </a:br>
            <a:r>
              <a:rPr lang="pt-BR" altLang="en-US" b="1"/>
              <a:t>Em análise</a:t>
            </a:r>
            <a:br>
              <a:rPr lang="pt-BR" altLang="en-US" b="1"/>
            </a:br>
            <a:r>
              <a:rPr lang="pt-BR" altLang="en-US" b="1"/>
              <a:t>a Escola Virtual do Governo </a:t>
            </a:r>
            <a:endParaRPr lang="pt-BR" altLang="en-US" b="1"/>
          </a:p>
        </p:txBody>
      </p:sp>
      <p:sp>
        <p:nvSpPr>
          <p:cNvPr id="4" name="Caixa de Texto 3"/>
          <p:cNvSpPr txBox="1"/>
          <p:nvPr/>
        </p:nvSpPr>
        <p:spPr>
          <a:xfrm>
            <a:off x="5716270" y="6123940"/>
            <a:ext cx="3011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pt-BR" altLang="en-US" sz="1200" b="1"/>
              <a:t>EIPP - Escola de Inovação e Políticas Públicas</a:t>
            </a:r>
            <a:br>
              <a:rPr lang="pt-BR" altLang="en-US" sz="1200" b="1"/>
            </a:br>
            <a:r>
              <a:rPr lang="pt-BR" altLang="en-US" sz="1200" b="1"/>
              <a:t>Fundação Joaquim Nabuco</a:t>
            </a:r>
            <a:endParaRPr lang="pt-BR" altLang="en-US" sz="1200" b="1"/>
          </a:p>
        </p:txBody>
      </p:sp>
      <p:sp>
        <p:nvSpPr>
          <p:cNvPr id="3" name="Caixa de Texto 2"/>
          <p:cNvSpPr txBox="1"/>
          <p:nvPr/>
        </p:nvSpPr>
        <p:spPr>
          <a:xfrm>
            <a:off x="1089660" y="3737610"/>
            <a:ext cx="696404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pt-BR" altLang="en-US" sz="2800" b="1">
                <a:sym typeface="+mn-ea"/>
              </a:rPr>
              <a:t>Este estudo volta-se a análise da Escola Virtual de aprendizagem a distância do governo, com foco na análise das atuais </a:t>
            </a:r>
            <a:br>
              <a:rPr lang="pt-BR" altLang="en-US" sz="2800" b="1">
                <a:sym typeface="+mn-ea"/>
              </a:rPr>
            </a:br>
            <a:r>
              <a:rPr lang="pt-BR" altLang="en-US" sz="2800" b="1">
                <a:sym typeface="+mn-ea"/>
              </a:rPr>
              <a:t>metodologias aplicadas</a:t>
            </a:r>
            <a:r>
              <a:rPr lang="pt-BR" altLang="en-US" sz="2800">
                <a:sym typeface="+mn-ea"/>
              </a:rPr>
              <a:t> </a:t>
            </a:r>
            <a:endParaRPr lang="pt-BR" altLang="en-US" sz="2800"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 de Texto 1"/>
          <p:cNvSpPr txBox="1"/>
          <p:nvPr/>
        </p:nvSpPr>
        <p:spPr>
          <a:xfrm>
            <a:off x="823595" y="1786255"/>
            <a:ext cx="7360920" cy="3599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400" b="1">
                <a:solidFill>
                  <a:schemeClr val="accent2"/>
                </a:solidFill>
              </a:rPr>
              <a:t> Sobre a EAD</a:t>
            </a:r>
            <a:br>
              <a:rPr lang="pt-BR" altLang="en-US" sz="2400" b="1">
                <a:solidFill>
                  <a:schemeClr val="accent2"/>
                </a:solidFill>
              </a:rPr>
            </a:br>
            <a:br>
              <a:rPr lang="pt-BR" altLang="en-US" sz="2400" b="1">
                <a:solidFill>
                  <a:schemeClr val="accent2"/>
                </a:solidFill>
              </a:rPr>
            </a:br>
            <a:r>
              <a:rPr lang="pt-BR" altLang="en-US" b="1"/>
              <a:t>Vem se expandido o uso da EAD nas instituições públicas </a:t>
            </a:r>
            <a:br>
              <a:rPr lang="pt-BR" altLang="en-US" b="1"/>
            </a:br>
            <a:r>
              <a:rPr lang="pt-BR" altLang="en-US" b="1"/>
              <a:t>enquanto instrumento para </a:t>
            </a:r>
            <a:r>
              <a:rPr lang="pt-BR" altLang="en-US" sz="2400" b="1">
                <a:solidFill>
                  <a:schemeClr val="accent2"/>
                </a:solidFill>
              </a:rPr>
              <a:t>viabilizar propostas de treinamento, capacitação e educação continuada, </a:t>
            </a:r>
            <a:br>
              <a:rPr lang="pt-BR" altLang="en-US" sz="2000" b="1">
                <a:solidFill>
                  <a:schemeClr val="accent2"/>
                </a:solidFill>
              </a:rPr>
            </a:br>
            <a:r>
              <a:rPr lang="pt-BR" altLang="en-US" b="1"/>
              <a:t>uma vez que atividades que demandam </a:t>
            </a:r>
            <a:br>
              <a:rPr lang="pt-BR" altLang="en-US" b="1"/>
            </a:br>
            <a:r>
              <a:rPr lang="pt-BR" altLang="en-US" b="1"/>
              <a:t>o conhecimento e o domínio de</a:t>
            </a:r>
            <a:endParaRPr lang="pt-BR" altLang="en-US" b="1"/>
          </a:p>
          <a:p>
            <a:pPr algn="ctr"/>
            <a:r>
              <a:rPr lang="pt-BR" altLang="en-US" b="1"/>
              <a:t>procedimentos técnicos e/ou administrativos específicos, </a:t>
            </a:r>
            <a:br>
              <a:rPr lang="pt-BR" altLang="en-US" b="1"/>
            </a:br>
            <a:r>
              <a:rPr lang="pt-BR" altLang="en-US" b="1"/>
              <a:t>geram uma amplitude de público a qual só </a:t>
            </a:r>
            <a:br>
              <a:rPr lang="pt-BR" altLang="en-US" b="1"/>
            </a:br>
            <a:r>
              <a:rPr lang="pt-BR" altLang="en-US" b="1"/>
              <a:t>pode ser devidamente atendida  através de propostas </a:t>
            </a:r>
            <a:br>
              <a:rPr lang="pt-BR" altLang="en-US" b="1"/>
            </a:br>
            <a:r>
              <a:rPr lang="pt-BR" altLang="en-US" b="1"/>
              <a:t>de </a:t>
            </a:r>
            <a:r>
              <a:rPr lang="pt-BR" altLang="en-US" sz="2400" b="1">
                <a:solidFill>
                  <a:schemeClr val="accent2"/>
                </a:solidFill>
              </a:rPr>
              <a:t>capacitação de larga escala.</a:t>
            </a:r>
            <a:endParaRPr lang="pt-BR" altLang="en-US" sz="2400" b="1">
              <a:solidFill>
                <a:schemeClr val="accent2"/>
              </a:solidFill>
            </a:endParaRPr>
          </a:p>
        </p:txBody>
      </p:sp>
      <p:sp>
        <p:nvSpPr>
          <p:cNvPr id="4" name="Caixa de Texto 3"/>
          <p:cNvSpPr txBox="1"/>
          <p:nvPr/>
        </p:nvSpPr>
        <p:spPr>
          <a:xfrm>
            <a:off x="5716270" y="6123940"/>
            <a:ext cx="3011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pt-BR" altLang="en-US" sz="1200" b="1"/>
              <a:t>EIPP - Escola de Inovação e Políticas Públicas</a:t>
            </a:r>
            <a:br>
              <a:rPr lang="pt-BR" altLang="en-US" sz="1200" b="1"/>
            </a:br>
            <a:r>
              <a:rPr lang="pt-BR" altLang="en-US" sz="1200" b="1"/>
              <a:t>Fundação Joaquim Nabuco</a:t>
            </a:r>
            <a:endParaRPr lang="pt-BR" altLang="en-US" sz="12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 de Texto 1"/>
          <p:cNvSpPr txBox="1"/>
          <p:nvPr/>
        </p:nvSpPr>
        <p:spPr>
          <a:xfrm>
            <a:off x="823595" y="1607185"/>
            <a:ext cx="7360920" cy="45847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400" b="1">
                <a:solidFill>
                  <a:schemeClr val="accent2"/>
                </a:solidFill>
              </a:rPr>
              <a:t> Sobre o estudo</a:t>
            </a:r>
            <a:br>
              <a:rPr lang="pt-BR" altLang="en-US" sz="2400" b="1">
                <a:solidFill>
                  <a:schemeClr val="accent2"/>
                </a:solidFill>
              </a:rPr>
            </a:br>
            <a:r>
              <a:rPr lang="pt-BR" altLang="en-US" b="1"/>
              <a:t>Busca-se elementos que, deem uma visão</a:t>
            </a:r>
            <a:endParaRPr lang="pt-BR" altLang="en-US" b="1"/>
          </a:p>
          <a:p>
            <a:pPr algn="ctr"/>
            <a:r>
              <a:rPr lang="pt-BR" altLang="en-US" b="1"/>
              <a:t>prática de como o Governo Federal tem feito uso da EAD enquanto instrumento de qualificação  e atualização profissional de servidores públicos. </a:t>
            </a:r>
            <a:br>
              <a:rPr lang="pt-BR" altLang="en-US" b="1"/>
            </a:br>
            <a:br>
              <a:rPr lang="pt-BR" altLang="en-US" b="1"/>
            </a:br>
            <a:r>
              <a:rPr lang="pt-BR" altLang="en-US" sz="2400" b="1">
                <a:solidFill>
                  <a:schemeClr val="accent2"/>
                </a:solidFill>
              </a:rPr>
              <a:t>A Pesquisa </a:t>
            </a:r>
            <a:br>
              <a:rPr lang="pt-BR" altLang="en-US" sz="2400" b="1">
                <a:solidFill>
                  <a:schemeClr val="accent2"/>
                </a:solidFill>
              </a:rPr>
            </a:br>
            <a:r>
              <a:rPr lang="pt-BR" altLang="en-US" b="1"/>
              <a:t>Buscou-se apoio na </a:t>
            </a:r>
            <a:r>
              <a:rPr lang="pt-BR" altLang="en-US" sz="2000" b="1">
                <a:solidFill>
                  <a:schemeClr val="accent2"/>
                </a:solidFill>
              </a:rPr>
              <a:t>pesquisa bibliográfica e documental </a:t>
            </a:r>
            <a:r>
              <a:rPr lang="pt-BR" altLang="en-US" b="1"/>
              <a:t>existente, </a:t>
            </a:r>
            <a:br>
              <a:rPr lang="pt-BR" altLang="en-US" b="1"/>
            </a:br>
            <a:r>
              <a:rPr lang="pt-BR" altLang="en-US" b="1"/>
              <a:t>além da </a:t>
            </a:r>
            <a:r>
              <a:rPr lang="pt-BR" altLang="en-US" sz="2000" b="1">
                <a:solidFill>
                  <a:schemeClr val="accent2"/>
                </a:solidFill>
              </a:rPr>
              <a:t>pesquisa de observação</a:t>
            </a:r>
            <a:r>
              <a:rPr lang="pt-BR" altLang="en-US" b="1"/>
              <a:t>,</a:t>
            </a:r>
            <a:endParaRPr lang="pt-BR" altLang="en-US" b="1"/>
          </a:p>
          <a:p>
            <a:pPr algn="ctr"/>
            <a:br>
              <a:rPr lang="pt-BR" altLang="en-US" b="1"/>
            </a:br>
            <a:r>
              <a:rPr lang="pt-BR" altLang="en-US" sz="2400" b="1">
                <a:solidFill>
                  <a:schemeClr val="accent2"/>
                </a:solidFill>
              </a:rPr>
              <a:t>O porquê da Escolha</a:t>
            </a:r>
            <a:br>
              <a:rPr lang="pt-BR" altLang="en-US" sz="2400" b="1">
                <a:solidFill>
                  <a:schemeClr val="accent2"/>
                </a:solidFill>
              </a:rPr>
            </a:br>
            <a:r>
              <a:rPr lang="pt-BR" altLang="en-US" b="1"/>
              <a:t> A escolha da ENAP deu-se pelo fato da mesma, no âmbito da EAD, </a:t>
            </a:r>
            <a:br>
              <a:rPr lang="pt-BR" altLang="en-US" b="1"/>
            </a:br>
            <a:r>
              <a:rPr lang="pt-BR" altLang="en-US" b="1"/>
              <a:t>já estar há bastante tempo investindo recursos </a:t>
            </a:r>
            <a:br>
              <a:rPr lang="pt-BR" altLang="en-US" b="1"/>
            </a:br>
            <a:r>
              <a:rPr lang="pt-BR" altLang="en-US" b="1"/>
              <a:t>para aprimoramento e capacitações de servidores públicos através</a:t>
            </a:r>
            <a:endParaRPr lang="pt-BR" altLang="en-US" b="1"/>
          </a:p>
          <a:p>
            <a:pPr algn="ctr"/>
            <a:r>
              <a:rPr lang="pt-BR" altLang="en-US" b="1"/>
              <a:t>da EAD.</a:t>
            </a:r>
            <a:endParaRPr lang="pt-BR" altLang="en-US" b="1"/>
          </a:p>
        </p:txBody>
      </p:sp>
      <p:sp>
        <p:nvSpPr>
          <p:cNvPr id="4" name="Caixa de Texto 3"/>
          <p:cNvSpPr txBox="1"/>
          <p:nvPr/>
        </p:nvSpPr>
        <p:spPr>
          <a:xfrm>
            <a:off x="5716270" y="6123940"/>
            <a:ext cx="3011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pt-BR" altLang="en-US" sz="1200" b="1"/>
              <a:t>EIPP - Escola de Inovação e Políticas Públicas</a:t>
            </a:r>
            <a:br>
              <a:rPr lang="pt-BR" altLang="en-US" sz="1200" b="1"/>
            </a:br>
            <a:r>
              <a:rPr lang="pt-BR" altLang="en-US" sz="1200" b="1"/>
              <a:t>Fundação Joaquim Nabuco</a:t>
            </a:r>
            <a:endParaRPr lang="pt-BR" altLang="en-US" sz="12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 de Texto 1"/>
          <p:cNvSpPr txBox="1"/>
          <p:nvPr/>
        </p:nvSpPr>
        <p:spPr>
          <a:xfrm>
            <a:off x="891540" y="2432050"/>
            <a:ext cx="73609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400" b="1">
                <a:solidFill>
                  <a:schemeClr val="accent2"/>
                </a:solidFill>
              </a:rPr>
              <a:t> </a:t>
            </a:r>
            <a:r>
              <a:rPr lang="pt-BR" altLang="en-US" sz="4800" b="1">
                <a:solidFill>
                  <a:schemeClr val="accent2"/>
                </a:solidFill>
              </a:rPr>
              <a:t>O cenário do uso da EAD </a:t>
            </a:r>
            <a:br>
              <a:rPr lang="pt-BR" altLang="en-US" sz="4800" b="1">
                <a:solidFill>
                  <a:schemeClr val="accent2"/>
                </a:solidFill>
              </a:rPr>
            </a:br>
            <a:r>
              <a:rPr lang="pt-BR" altLang="en-US" sz="4800" b="1">
                <a:solidFill>
                  <a:schemeClr val="accent2"/>
                </a:solidFill>
              </a:rPr>
              <a:t>no serviço público</a:t>
            </a:r>
            <a:endParaRPr lang="pt-BR" altLang="en-US" sz="4800" b="1">
              <a:solidFill>
                <a:schemeClr val="accent2"/>
              </a:solidFill>
            </a:endParaRPr>
          </a:p>
        </p:txBody>
      </p:sp>
      <p:sp>
        <p:nvSpPr>
          <p:cNvPr id="4" name="Caixa de Texto 3"/>
          <p:cNvSpPr txBox="1"/>
          <p:nvPr/>
        </p:nvSpPr>
        <p:spPr>
          <a:xfrm>
            <a:off x="5716270" y="6123940"/>
            <a:ext cx="3011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pt-BR" altLang="en-US" sz="1200" b="1"/>
              <a:t>EIPP - Escola de Inovação e Políticas Públicas</a:t>
            </a:r>
            <a:br>
              <a:rPr lang="pt-BR" altLang="en-US" sz="1200" b="1"/>
            </a:br>
            <a:r>
              <a:rPr lang="pt-BR" altLang="en-US" sz="1200" b="1"/>
              <a:t>Fundação Joaquim Nabuco</a:t>
            </a:r>
            <a:endParaRPr lang="pt-BR" altLang="en-US" sz="12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 de Texto 1"/>
          <p:cNvSpPr txBox="1"/>
          <p:nvPr/>
        </p:nvSpPr>
        <p:spPr>
          <a:xfrm>
            <a:off x="-1017270" y="1774825"/>
            <a:ext cx="7360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400" b="1">
                <a:solidFill>
                  <a:schemeClr val="accent2"/>
                </a:solidFill>
              </a:rPr>
              <a:t> Sobre as Escolas de Governo</a:t>
            </a:r>
            <a:endParaRPr lang="pt-BR" altLang="en-US" b="1"/>
          </a:p>
        </p:txBody>
      </p:sp>
      <p:sp>
        <p:nvSpPr>
          <p:cNvPr id="4" name="Caixa de Texto 3"/>
          <p:cNvSpPr txBox="1"/>
          <p:nvPr/>
        </p:nvSpPr>
        <p:spPr>
          <a:xfrm>
            <a:off x="5716270" y="6123940"/>
            <a:ext cx="3011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pt-BR" altLang="en-US" sz="1200" b="1"/>
              <a:t>EIPP - Escola de Inovação e Políticas Públicas</a:t>
            </a:r>
            <a:br>
              <a:rPr lang="pt-BR" altLang="en-US" sz="1200" b="1"/>
            </a:br>
            <a:r>
              <a:rPr lang="pt-BR" altLang="en-US" sz="1200" b="1"/>
              <a:t>Fundação Joaquim Nabuco</a:t>
            </a:r>
            <a:endParaRPr lang="pt-BR" altLang="en-US" sz="1200" b="1"/>
          </a:p>
        </p:txBody>
      </p:sp>
      <p:sp>
        <p:nvSpPr>
          <p:cNvPr id="3" name="Caixa de Texto 2"/>
          <p:cNvSpPr txBox="1"/>
          <p:nvPr/>
        </p:nvSpPr>
        <p:spPr>
          <a:xfrm>
            <a:off x="2442845" y="2556510"/>
            <a:ext cx="5959475" cy="2614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pt-BR" altLang="en-US" sz="2400" b="1">
                <a:sym typeface="+mn-ea"/>
              </a:rPr>
              <a:t>Parágrafo único.</a:t>
            </a:r>
            <a:r>
              <a:rPr lang="pt-BR" altLang="en-US" sz="2400">
                <a:sym typeface="+mn-ea"/>
              </a:rPr>
              <a:t> As escolas de governo contribuirão para a identificação das</a:t>
            </a:r>
            <a:endParaRPr lang="pt-BR" altLang="en-US" sz="2400">
              <a:sym typeface="+mn-ea"/>
            </a:endParaRPr>
          </a:p>
          <a:p>
            <a:pPr algn="ctr"/>
            <a:r>
              <a:rPr lang="pt-BR" altLang="en-US" sz="2400">
                <a:sym typeface="+mn-ea"/>
              </a:rPr>
              <a:t>necessidades de capacitação dos órgãos e das entidades, que deverão ser</a:t>
            </a:r>
            <a:endParaRPr lang="pt-BR" altLang="en-US" sz="2400">
              <a:sym typeface="+mn-ea"/>
            </a:endParaRPr>
          </a:p>
          <a:p>
            <a:pPr algn="ctr"/>
            <a:r>
              <a:rPr lang="pt-BR" altLang="en-US" sz="2400">
                <a:sym typeface="+mn-ea"/>
              </a:rPr>
              <a:t>consideradas na programação de suas atividades.</a:t>
            </a:r>
            <a:endParaRPr lang="pt-BR" altLang="en-US" sz="2400">
              <a:sym typeface="+mn-ea"/>
            </a:endParaRPr>
          </a:p>
          <a:p>
            <a:pPr algn="ctr"/>
            <a:r>
              <a:rPr lang="pt-BR" altLang="en-US" sz="2000">
                <a:sym typeface="+mn-ea"/>
              </a:rPr>
              <a:t>(BRASIL, Decreto 5707 de 23 de fevereiro de 2006, Art.4)</a:t>
            </a:r>
            <a:endParaRPr lang="pt-BR" altLang="en-US" sz="2000"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 de Texto 1"/>
          <p:cNvSpPr txBox="1"/>
          <p:nvPr/>
        </p:nvSpPr>
        <p:spPr>
          <a:xfrm>
            <a:off x="-1017270" y="1774825"/>
            <a:ext cx="7360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400" b="1">
                <a:solidFill>
                  <a:schemeClr val="accent2"/>
                </a:solidFill>
              </a:rPr>
              <a:t> Sobre as Escolas de Governo</a:t>
            </a:r>
            <a:endParaRPr lang="pt-BR" altLang="en-US" b="1"/>
          </a:p>
        </p:txBody>
      </p:sp>
      <p:sp>
        <p:nvSpPr>
          <p:cNvPr id="4" name="Caixa de Texto 3"/>
          <p:cNvSpPr txBox="1"/>
          <p:nvPr/>
        </p:nvSpPr>
        <p:spPr>
          <a:xfrm>
            <a:off x="5716270" y="6123940"/>
            <a:ext cx="3011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pt-BR" altLang="en-US" sz="1200" b="1"/>
              <a:t>EIPP - Escola de Inovação e Políticas Públicas</a:t>
            </a:r>
            <a:br>
              <a:rPr lang="pt-BR" altLang="en-US" sz="1200" b="1"/>
            </a:br>
            <a:r>
              <a:rPr lang="pt-BR" altLang="en-US" sz="1200" b="1"/>
              <a:t>Fundação Joaquim Nabuco</a:t>
            </a:r>
            <a:endParaRPr lang="pt-BR" altLang="en-US" sz="1200" b="1"/>
          </a:p>
        </p:txBody>
      </p:sp>
      <p:sp>
        <p:nvSpPr>
          <p:cNvPr id="5" name="Caixa de Texto 4"/>
          <p:cNvSpPr txBox="1"/>
          <p:nvPr/>
        </p:nvSpPr>
        <p:spPr>
          <a:xfrm>
            <a:off x="1055370" y="2846070"/>
            <a:ext cx="717613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pt-BR" altLang="en-US" sz="2000">
                <a:sym typeface="+mn-ea"/>
              </a:rPr>
              <a:t>A criação e atuação das escolas de governo, principalmente nas instâncias estaduais e municipais pode ser visto como uma forma de atender à necessidade de qualificação e requalificação dos quadros funcionais, prioritariamente em relação a procedimentos administrativos e técnicos, e estas tem importância fundamental no processo de capacitação dos quadros </a:t>
            </a:r>
            <a:br>
              <a:rPr lang="pt-BR" altLang="en-US" sz="2000">
                <a:sym typeface="+mn-ea"/>
              </a:rPr>
            </a:br>
            <a:r>
              <a:rPr lang="pt-BR" altLang="en-US" sz="2000">
                <a:sym typeface="+mn-ea"/>
              </a:rPr>
              <a:t>funcionais de diferentes instituições.</a:t>
            </a:r>
            <a:endParaRPr lang="pt-BR" altLang="en-US" sz="2000"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 de Texto 1"/>
          <p:cNvSpPr txBox="1"/>
          <p:nvPr/>
        </p:nvSpPr>
        <p:spPr>
          <a:xfrm>
            <a:off x="-1017270" y="1774825"/>
            <a:ext cx="7360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400" b="1">
                <a:solidFill>
                  <a:schemeClr val="accent2"/>
                </a:solidFill>
              </a:rPr>
              <a:t> Sobre as Escolas de Governo</a:t>
            </a:r>
            <a:endParaRPr lang="pt-BR" altLang="en-US" b="1"/>
          </a:p>
        </p:txBody>
      </p:sp>
      <p:sp>
        <p:nvSpPr>
          <p:cNvPr id="4" name="Caixa de Texto 3"/>
          <p:cNvSpPr txBox="1"/>
          <p:nvPr/>
        </p:nvSpPr>
        <p:spPr>
          <a:xfrm>
            <a:off x="5716270" y="6123940"/>
            <a:ext cx="3011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pt-BR" altLang="en-US" sz="1200" b="1"/>
              <a:t>EIPP - Escola de Inovação e Políticas Públicas</a:t>
            </a:r>
            <a:br>
              <a:rPr lang="pt-BR" altLang="en-US" sz="1200" b="1"/>
            </a:br>
            <a:r>
              <a:rPr lang="pt-BR" altLang="en-US" sz="1200" b="1"/>
              <a:t>Fundação Joaquim Nabuco</a:t>
            </a:r>
            <a:endParaRPr lang="pt-BR" altLang="en-US" sz="1200" b="1"/>
          </a:p>
        </p:txBody>
      </p:sp>
      <p:sp>
        <p:nvSpPr>
          <p:cNvPr id="5" name="Caixa de Texto 4"/>
          <p:cNvSpPr txBox="1"/>
          <p:nvPr/>
        </p:nvSpPr>
        <p:spPr>
          <a:xfrm>
            <a:off x="1055370" y="2846070"/>
            <a:ext cx="7176135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pt-BR" altLang="en-US" sz="2000" b="1">
                <a:sym typeface="+mn-ea"/>
              </a:rPr>
              <a:t>No que se refere a ação dessas escolas na modalidade EAD de forma mais efetiva, através do Decreto N.º 5707 de 23 de fevereiro de 2006, o Governo Federal instituiu a ”Política Nacional de Desenvolvimento de Pessoas” - PNAD - que, entre suas diretrizes “prioriza, no caso de eventos externos de aprendizagem, os cursos ofertados pelas escolas de governo, favorecendo a articulação entre elas, através do Sistema de Escolas de Governo da União -SEGU.</a:t>
            </a:r>
            <a:endParaRPr lang="pt-BR" altLang="en-US" sz="2000" b="1"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9388</Words>
  <Application>WPS Presentation</Application>
  <PresentationFormat>Apresentação na tela (4:3)</PresentationFormat>
  <Paragraphs>160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Microsoft YaHei</vt:lpstr>
      <vt:lpstr/>
      <vt:lpstr>Arial Unicode MS</vt:lpstr>
      <vt:lpstr>Segoe Print</vt:lpstr>
      <vt:lpstr>Tema do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Dragon</dc:creator>
  <cp:lastModifiedBy>veronica.araujo</cp:lastModifiedBy>
  <cp:revision>21</cp:revision>
  <dcterms:created xsi:type="dcterms:W3CDTF">2014-07-31T15:12:00Z</dcterms:created>
  <dcterms:modified xsi:type="dcterms:W3CDTF">2018-09-28T14:25:18Z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1046-10.2.0.5965</vt:lpwstr>
  </property>
</Properties>
</file>