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8" r:id="rId3"/>
    <p:sldId id="298" r:id="rId4"/>
    <p:sldId id="301" r:id="rId5"/>
    <p:sldId id="307" r:id="rId6"/>
    <p:sldId id="309" r:id="rId7"/>
    <p:sldId id="317" r:id="rId8"/>
    <p:sldId id="304" r:id="rId9"/>
    <p:sldId id="303" r:id="rId10"/>
    <p:sldId id="316" r:id="rId11"/>
    <p:sldId id="312" r:id="rId12"/>
    <p:sldId id="313" r:id="rId13"/>
    <p:sldId id="314" r:id="rId14"/>
    <p:sldId id="300" r:id="rId1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28C97-B630-40FD-A606-7C6DBCF7F02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903AD08-1738-4378-9538-96D43BBF2870}">
      <dgm:prSet phldrT="[Texto]"/>
      <dgm:spPr/>
      <dgm:t>
        <a:bodyPr/>
        <a:lstStyle/>
        <a:p>
          <a:r>
            <a:rPr lang="pt-BR" b="1" dirty="0"/>
            <a:t>Ouvimos o que “precisamos” saber</a:t>
          </a:r>
        </a:p>
      </dgm:t>
    </dgm:pt>
    <dgm:pt modelId="{DAF286F4-BCC8-4626-9DC9-CD59E18E3421}" type="parTrans" cxnId="{7A26D586-6443-4D4D-9EA4-C738622515CB}">
      <dgm:prSet/>
      <dgm:spPr/>
      <dgm:t>
        <a:bodyPr/>
        <a:lstStyle/>
        <a:p>
          <a:endParaRPr lang="pt-BR"/>
        </a:p>
      </dgm:t>
    </dgm:pt>
    <dgm:pt modelId="{3C4D2E38-424E-493C-98A7-8F55165B805A}" type="sibTrans" cxnId="{7A26D586-6443-4D4D-9EA4-C738622515CB}">
      <dgm:prSet/>
      <dgm:spPr/>
      <dgm:t>
        <a:bodyPr/>
        <a:lstStyle/>
        <a:p>
          <a:endParaRPr lang="pt-BR"/>
        </a:p>
      </dgm:t>
    </dgm:pt>
    <dgm:pt modelId="{37E2E783-AB98-4B9E-AA62-7B415FCCE94D}">
      <dgm:prSet phldrT="[Texto]"/>
      <dgm:spPr/>
      <dgm:t>
        <a:bodyPr/>
        <a:lstStyle/>
        <a:p>
          <a:r>
            <a:rPr lang="pt-BR" b="1" dirty="0"/>
            <a:t>Memorizamos</a:t>
          </a:r>
        </a:p>
      </dgm:t>
    </dgm:pt>
    <dgm:pt modelId="{336BCA2C-ECDB-4128-9F4E-15A6B4EBBBE7}" type="parTrans" cxnId="{A7DA0413-52BF-493F-B917-8FBA76FB2BDE}">
      <dgm:prSet/>
      <dgm:spPr/>
      <dgm:t>
        <a:bodyPr/>
        <a:lstStyle/>
        <a:p>
          <a:endParaRPr lang="pt-BR"/>
        </a:p>
      </dgm:t>
    </dgm:pt>
    <dgm:pt modelId="{7406C46E-8B3A-4547-A2DA-ADECD0F57005}" type="sibTrans" cxnId="{A7DA0413-52BF-493F-B917-8FBA76FB2BDE}">
      <dgm:prSet/>
      <dgm:spPr/>
      <dgm:t>
        <a:bodyPr/>
        <a:lstStyle/>
        <a:p>
          <a:endParaRPr lang="pt-BR"/>
        </a:p>
      </dgm:t>
    </dgm:pt>
    <dgm:pt modelId="{9538CA98-3C01-4E51-A52C-2F3E773FAA1E}">
      <dgm:prSet phldrT="[Texto]"/>
      <dgm:spPr/>
      <dgm:t>
        <a:bodyPr/>
        <a:lstStyle/>
        <a:p>
          <a:r>
            <a:rPr lang="pt-BR" b="1" dirty="0"/>
            <a:t>Associa-se um problema exemplo para ilustrar</a:t>
          </a:r>
        </a:p>
      </dgm:t>
    </dgm:pt>
    <dgm:pt modelId="{A9E1A70E-9F39-49A2-B603-72D0D4F6AB3F}" type="parTrans" cxnId="{59A7CDD7-FB54-4090-A684-269F83C34891}">
      <dgm:prSet/>
      <dgm:spPr/>
      <dgm:t>
        <a:bodyPr/>
        <a:lstStyle/>
        <a:p>
          <a:endParaRPr lang="pt-BR"/>
        </a:p>
      </dgm:t>
    </dgm:pt>
    <dgm:pt modelId="{8D94D0FD-987B-4F38-91BC-2914D14A8BC0}" type="sibTrans" cxnId="{59A7CDD7-FB54-4090-A684-269F83C34891}">
      <dgm:prSet/>
      <dgm:spPr/>
      <dgm:t>
        <a:bodyPr/>
        <a:lstStyle/>
        <a:p>
          <a:endParaRPr lang="pt-BR"/>
        </a:p>
      </dgm:t>
    </dgm:pt>
    <dgm:pt modelId="{3DB73FE8-CBBA-456A-9E87-CBE552CAEEC2}" type="pres">
      <dgm:prSet presAssocID="{24C28C97-B630-40FD-A606-7C6DBCF7F024}" presName="CompostProcess" presStyleCnt="0">
        <dgm:presLayoutVars>
          <dgm:dir/>
          <dgm:resizeHandles val="exact"/>
        </dgm:presLayoutVars>
      </dgm:prSet>
      <dgm:spPr/>
    </dgm:pt>
    <dgm:pt modelId="{30E99C50-218E-4EC9-ACB9-A4892521D100}" type="pres">
      <dgm:prSet presAssocID="{24C28C97-B630-40FD-A606-7C6DBCF7F024}" presName="arrow" presStyleLbl="bgShp" presStyleIdx="0" presStyleCnt="1"/>
      <dgm:spPr/>
    </dgm:pt>
    <dgm:pt modelId="{35115643-4885-40BF-B54C-116EA6772978}" type="pres">
      <dgm:prSet presAssocID="{24C28C97-B630-40FD-A606-7C6DBCF7F024}" presName="linearProcess" presStyleCnt="0"/>
      <dgm:spPr/>
    </dgm:pt>
    <dgm:pt modelId="{A5C9AEEB-8018-45F2-BBD3-416C0563777F}" type="pres">
      <dgm:prSet presAssocID="{1903AD08-1738-4378-9538-96D43BBF2870}" presName="textNode" presStyleLbl="node1" presStyleIdx="0" presStyleCnt="3">
        <dgm:presLayoutVars>
          <dgm:bulletEnabled val="1"/>
        </dgm:presLayoutVars>
      </dgm:prSet>
      <dgm:spPr/>
    </dgm:pt>
    <dgm:pt modelId="{0D711DEE-57EB-4574-8C74-CB9F6FA1AE0B}" type="pres">
      <dgm:prSet presAssocID="{3C4D2E38-424E-493C-98A7-8F55165B805A}" presName="sibTrans" presStyleCnt="0"/>
      <dgm:spPr/>
    </dgm:pt>
    <dgm:pt modelId="{1EF7F199-8299-444B-B022-3C20561C6A33}" type="pres">
      <dgm:prSet presAssocID="{37E2E783-AB98-4B9E-AA62-7B415FCCE94D}" presName="textNode" presStyleLbl="node1" presStyleIdx="1" presStyleCnt="3">
        <dgm:presLayoutVars>
          <dgm:bulletEnabled val="1"/>
        </dgm:presLayoutVars>
      </dgm:prSet>
      <dgm:spPr/>
    </dgm:pt>
    <dgm:pt modelId="{21BE2321-E5D1-419A-A508-FDC04219083F}" type="pres">
      <dgm:prSet presAssocID="{7406C46E-8B3A-4547-A2DA-ADECD0F57005}" presName="sibTrans" presStyleCnt="0"/>
      <dgm:spPr/>
    </dgm:pt>
    <dgm:pt modelId="{BF0DD8CE-350A-4F45-AA52-D477790A11DB}" type="pres">
      <dgm:prSet presAssocID="{9538CA98-3C01-4E51-A52C-2F3E773FAA1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3296206-1610-4DF4-BD7D-54DFEE715310}" type="presOf" srcId="{1903AD08-1738-4378-9538-96D43BBF2870}" destId="{A5C9AEEB-8018-45F2-BBD3-416C0563777F}" srcOrd="0" destOrd="0" presId="urn:microsoft.com/office/officeart/2005/8/layout/hProcess9"/>
    <dgm:cxn modelId="{A7DA0413-52BF-493F-B917-8FBA76FB2BDE}" srcId="{24C28C97-B630-40FD-A606-7C6DBCF7F024}" destId="{37E2E783-AB98-4B9E-AA62-7B415FCCE94D}" srcOrd="1" destOrd="0" parTransId="{336BCA2C-ECDB-4128-9F4E-15A6B4EBBBE7}" sibTransId="{7406C46E-8B3A-4547-A2DA-ADECD0F57005}"/>
    <dgm:cxn modelId="{7A26D586-6443-4D4D-9EA4-C738622515CB}" srcId="{24C28C97-B630-40FD-A606-7C6DBCF7F024}" destId="{1903AD08-1738-4378-9538-96D43BBF2870}" srcOrd="0" destOrd="0" parTransId="{DAF286F4-BCC8-4626-9DC9-CD59E18E3421}" sibTransId="{3C4D2E38-424E-493C-98A7-8F55165B805A}"/>
    <dgm:cxn modelId="{7978E799-667A-402F-B8D3-8B41A8809DA7}" type="presOf" srcId="{24C28C97-B630-40FD-A606-7C6DBCF7F024}" destId="{3DB73FE8-CBBA-456A-9E87-CBE552CAEEC2}" srcOrd="0" destOrd="0" presId="urn:microsoft.com/office/officeart/2005/8/layout/hProcess9"/>
    <dgm:cxn modelId="{B1CF9EB4-05CA-4605-BBEC-10830860B69F}" type="presOf" srcId="{9538CA98-3C01-4E51-A52C-2F3E773FAA1E}" destId="{BF0DD8CE-350A-4F45-AA52-D477790A11DB}" srcOrd="0" destOrd="0" presId="urn:microsoft.com/office/officeart/2005/8/layout/hProcess9"/>
    <dgm:cxn modelId="{775737C5-DA3F-4450-A03C-9E4CD5FE4008}" type="presOf" srcId="{37E2E783-AB98-4B9E-AA62-7B415FCCE94D}" destId="{1EF7F199-8299-444B-B022-3C20561C6A33}" srcOrd="0" destOrd="0" presId="urn:microsoft.com/office/officeart/2005/8/layout/hProcess9"/>
    <dgm:cxn modelId="{59A7CDD7-FB54-4090-A684-269F83C34891}" srcId="{24C28C97-B630-40FD-A606-7C6DBCF7F024}" destId="{9538CA98-3C01-4E51-A52C-2F3E773FAA1E}" srcOrd="2" destOrd="0" parTransId="{A9E1A70E-9F39-49A2-B603-72D0D4F6AB3F}" sibTransId="{8D94D0FD-987B-4F38-91BC-2914D14A8BC0}"/>
    <dgm:cxn modelId="{0093613D-2ECD-4892-95CB-D6ADCE60F08B}" type="presParOf" srcId="{3DB73FE8-CBBA-456A-9E87-CBE552CAEEC2}" destId="{30E99C50-218E-4EC9-ACB9-A4892521D100}" srcOrd="0" destOrd="0" presId="urn:microsoft.com/office/officeart/2005/8/layout/hProcess9"/>
    <dgm:cxn modelId="{3A403DD0-BD49-4089-91BC-8A80659C9F3E}" type="presParOf" srcId="{3DB73FE8-CBBA-456A-9E87-CBE552CAEEC2}" destId="{35115643-4885-40BF-B54C-116EA6772978}" srcOrd="1" destOrd="0" presId="urn:microsoft.com/office/officeart/2005/8/layout/hProcess9"/>
    <dgm:cxn modelId="{00137A1C-B9B8-4FEA-8D0C-4E70DD6AF965}" type="presParOf" srcId="{35115643-4885-40BF-B54C-116EA6772978}" destId="{A5C9AEEB-8018-45F2-BBD3-416C0563777F}" srcOrd="0" destOrd="0" presId="urn:microsoft.com/office/officeart/2005/8/layout/hProcess9"/>
    <dgm:cxn modelId="{D1EBAA66-46EB-42B0-AEC3-822093F1BC22}" type="presParOf" srcId="{35115643-4885-40BF-B54C-116EA6772978}" destId="{0D711DEE-57EB-4574-8C74-CB9F6FA1AE0B}" srcOrd="1" destOrd="0" presId="urn:microsoft.com/office/officeart/2005/8/layout/hProcess9"/>
    <dgm:cxn modelId="{926F05CC-F041-493D-9D78-DD24EED404BA}" type="presParOf" srcId="{35115643-4885-40BF-B54C-116EA6772978}" destId="{1EF7F199-8299-444B-B022-3C20561C6A33}" srcOrd="2" destOrd="0" presId="urn:microsoft.com/office/officeart/2005/8/layout/hProcess9"/>
    <dgm:cxn modelId="{A93DCBD7-7459-405A-8F9D-EBB8D90EA083}" type="presParOf" srcId="{35115643-4885-40BF-B54C-116EA6772978}" destId="{21BE2321-E5D1-419A-A508-FDC04219083F}" srcOrd="3" destOrd="0" presId="urn:microsoft.com/office/officeart/2005/8/layout/hProcess9"/>
    <dgm:cxn modelId="{C498EB8A-90C2-4838-83A3-1271555647AE}" type="presParOf" srcId="{35115643-4885-40BF-B54C-116EA6772978}" destId="{BF0DD8CE-350A-4F45-AA52-D477790A11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28C97-B630-40FD-A606-7C6DBCF7F02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903AD08-1738-4378-9538-96D43BBF2870}">
      <dgm:prSet phldrT="[Texto]"/>
      <dgm:spPr>
        <a:solidFill>
          <a:srgbClr val="002060"/>
        </a:solidFill>
      </dgm:spPr>
      <dgm:t>
        <a:bodyPr/>
        <a:lstStyle/>
        <a:p>
          <a:r>
            <a:rPr lang="pt-BR" b="1" dirty="0"/>
            <a:t>Identifique um problema</a:t>
          </a:r>
        </a:p>
      </dgm:t>
    </dgm:pt>
    <dgm:pt modelId="{DAF286F4-BCC8-4626-9DC9-CD59E18E3421}" type="parTrans" cxnId="{7A26D586-6443-4D4D-9EA4-C738622515CB}">
      <dgm:prSet/>
      <dgm:spPr/>
      <dgm:t>
        <a:bodyPr/>
        <a:lstStyle/>
        <a:p>
          <a:endParaRPr lang="pt-BR"/>
        </a:p>
      </dgm:t>
    </dgm:pt>
    <dgm:pt modelId="{3C4D2E38-424E-493C-98A7-8F55165B805A}" type="sibTrans" cxnId="{7A26D586-6443-4D4D-9EA4-C738622515CB}">
      <dgm:prSet/>
      <dgm:spPr/>
      <dgm:t>
        <a:bodyPr/>
        <a:lstStyle/>
        <a:p>
          <a:endParaRPr lang="pt-BR"/>
        </a:p>
      </dgm:t>
    </dgm:pt>
    <dgm:pt modelId="{37E2E783-AB98-4B9E-AA62-7B415FCCE94D}">
      <dgm:prSet phldrT="[Texto]"/>
      <dgm:spPr>
        <a:solidFill>
          <a:srgbClr val="002060"/>
        </a:solidFill>
      </dgm:spPr>
      <dgm:t>
        <a:bodyPr/>
        <a:lstStyle/>
        <a:p>
          <a:r>
            <a:rPr lang="pt-BR" b="1" dirty="0"/>
            <a:t>Identifique o que sabemos e o que precisamos saber</a:t>
          </a:r>
        </a:p>
      </dgm:t>
    </dgm:pt>
    <dgm:pt modelId="{336BCA2C-ECDB-4128-9F4E-15A6B4EBBBE7}" type="parTrans" cxnId="{A7DA0413-52BF-493F-B917-8FBA76FB2BDE}">
      <dgm:prSet/>
      <dgm:spPr/>
      <dgm:t>
        <a:bodyPr/>
        <a:lstStyle/>
        <a:p>
          <a:endParaRPr lang="pt-BR"/>
        </a:p>
      </dgm:t>
    </dgm:pt>
    <dgm:pt modelId="{7406C46E-8B3A-4547-A2DA-ADECD0F57005}" type="sibTrans" cxnId="{A7DA0413-52BF-493F-B917-8FBA76FB2BDE}">
      <dgm:prSet/>
      <dgm:spPr/>
      <dgm:t>
        <a:bodyPr/>
        <a:lstStyle/>
        <a:p>
          <a:endParaRPr lang="pt-BR"/>
        </a:p>
      </dgm:t>
    </dgm:pt>
    <dgm:pt modelId="{9538CA98-3C01-4E51-A52C-2F3E773FAA1E}">
      <dgm:prSet phldrT="[Texto]"/>
      <dgm:spPr>
        <a:solidFill>
          <a:srgbClr val="002060"/>
        </a:solidFill>
      </dgm:spPr>
      <dgm:t>
        <a:bodyPr/>
        <a:lstStyle/>
        <a:p>
          <a:r>
            <a:rPr lang="pt-BR" b="1" dirty="0"/>
            <a:t>Aprenda e aplique na solução do problema</a:t>
          </a:r>
        </a:p>
      </dgm:t>
    </dgm:pt>
    <dgm:pt modelId="{A9E1A70E-9F39-49A2-B603-72D0D4F6AB3F}" type="parTrans" cxnId="{59A7CDD7-FB54-4090-A684-269F83C34891}">
      <dgm:prSet/>
      <dgm:spPr/>
      <dgm:t>
        <a:bodyPr/>
        <a:lstStyle/>
        <a:p>
          <a:endParaRPr lang="pt-BR"/>
        </a:p>
      </dgm:t>
    </dgm:pt>
    <dgm:pt modelId="{8D94D0FD-987B-4F38-91BC-2914D14A8BC0}" type="sibTrans" cxnId="{59A7CDD7-FB54-4090-A684-269F83C34891}">
      <dgm:prSet/>
      <dgm:spPr/>
      <dgm:t>
        <a:bodyPr/>
        <a:lstStyle/>
        <a:p>
          <a:endParaRPr lang="pt-BR"/>
        </a:p>
      </dgm:t>
    </dgm:pt>
    <dgm:pt modelId="{F051CE41-CAF1-41B8-A490-835AD29CDA38}">
      <dgm:prSet phldrT="[Texto]"/>
      <dgm:spPr>
        <a:solidFill>
          <a:srgbClr val="002060"/>
        </a:solidFill>
      </dgm:spPr>
      <dgm:t>
        <a:bodyPr/>
        <a:lstStyle/>
        <a:p>
          <a:r>
            <a:rPr lang="pt-BR" b="1" dirty="0"/>
            <a:t>Pesquisa e investigação</a:t>
          </a:r>
        </a:p>
      </dgm:t>
    </dgm:pt>
    <dgm:pt modelId="{C192D806-B0AD-4224-87EA-F0197E7550A8}" type="parTrans" cxnId="{D1DCE76B-EB87-4DBC-AF92-702F6D19C92D}">
      <dgm:prSet/>
      <dgm:spPr/>
      <dgm:t>
        <a:bodyPr/>
        <a:lstStyle/>
        <a:p>
          <a:endParaRPr lang="pt-BR"/>
        </a:p>
      </dgm:t>
    </dgm:pt>
    <dgm:pt modelId="{255D9062-3CBD-454A-8CBD-3FA2C1AF4C31}" type="sibTrans" cxnId="{D1DCE76B-EB87-4DBC-AF92-702F6D19C92D}">
      <dgm:prSet/>
      <dgm:spPr/>
      <dgm:t>
        <a:bodyPr/>
        <a:lstStyle/>
        <a:p>
          <a:endParaRPr lang="pt-BR"/>
        </a:p>
      </dgm:t>
    </dgm:pt>
    <dgm:pt modelId="{3DB73FE8-CBBA-456A-9E87-CBE552CAEEC2}" type="pres">
      <dgm:prSet presAssocID="{24C28C97-B630-40FD-A606-7C6DBCF7F024}" presName="CompostProcess" presStyleCnt="0">
        <dgm:presLayoutVars>
          <dgm:dir/>
          <dgm:resizeHandles val="exact"/>
        </dgm:presLayoutVars>
      </dgm:prSet>
      <dgm:spPr/>
    </dgm:pt>
    <dgm:pt modelId="{30E99C50-218E-4EC9-ACB9-A4892521D100}" type="pres">
      <dgm:prSet presAssocID="{24C28C97-B630-40FD-A606-7C6DBCF7F024}" presName="arrow" presStyleLbl="bgShp" presStyleIdx="0" presStyleCnt="1" custLinFactNeighborX="8394"/>
      <dgm:spPr/>
    </dgm:pt>
    <dgm:pt modelId="{35115643-4885-40BF-B54C-116EA6772978}" type="pres">
      <dgm:prSet presAssocID="{24C28C97-B630-40FD-A606-7C6DBCF7F024}" presName="linearProcess" presStyleCnt="0"/>
      <dgm:spPr/>
    </dgm:pt>
    <dgm:pt modelId="{A5C9AEEB-8018-45F2-BBD3-416C0563777F}" type="pres">
      <dgm:prSet presAssocID="{1903AD08-1738-4378-9538-96D43BBF2870}" presName="textNode" presStyleLbl="node1" presStyleIdx="0" presStyleCnt="4">
        <dgm:presLayoutVars>
          <dgm:bulletEnabled val="1"/>
        </dgm:presLayoutVars>
      </dgm:prSet>
      <dgm:spPr/>
    </dgm:pt>
    <dgm:pt modelId="{0D711DEE-57EB-4574-8C74-CB9F6FA1AE0B}" type="pres">
      <dgm:prSet presAssocID="{3C4D2E38-424E-493C-98A7-8F55165B805A}" presName="sibTrans" presStyleCnt="0"/>
      <dgm:spPr/>
    </dgm:pt>
    <dgm:pt modelId="{1EF7F199-8299-444B-B022-3C20561C6A33}" type="pres">
      <dgm:prSet presAssocID="{37E2E783-AB98-4B9E-AA62-7B415FCCE94D}" presName="textNode" presStyleLbl="node1" presStyleIdx="1" presStyleCnt="4">
        <dgm:presLayoutVars>
          <dgm:bulletEnabled val="1"/>
        </dgm:presLayoutVars>
      </dgm:prSet>
      <dgm:spPr/>
    </dgm:pt>
    <dgm:pt modelId="{21BE2321-E5D1-419A-A508-FDC04219083F}" type="pres">
      <dgm:prSet presAssocID="{7406C46E-8B3A-4547-A2DA-ADECD0F57005}" presName="sibTrans" presStyleCnt="0"/>
      <dgm:spPr/>
    </dgm:pt>
    <dgm:pt modelId="{B4B8F07C-3871-4D78-819F-0A560B7315A7}" type="pres">
      <dgm:prSet presAssocID="{F051CE41-CAF1-41B8-A490-835AD29CDA38}" presName="textNode" presStyleLbl="node1" presStyleIdx="2" presStyleCnt="4">
        <dgm:presLayoutVars>
          <dgm:bulletEnabled val="1"/>
        </dgm:presLayoutVars>
      </dgm:prSet>
      <dgm:spPr/>
    </dgm:pt>
    <dgm:pt modelId="{607DA2A2-902F-4231-8B27-79F5B1D16A8D}" type="pres">
      <dgm:prSet presAssocID="{255D9062-3CBD-454A-8CBD-3FA2C1AF4C31}" presName="sibTrans" presStyleCnt="0"/>
      <dgm:spPr/>
    </dgm:pt>
    <dgm:pt modelId="{BF0DD8CE-350A-4F45-AA52-D477790A11DB}" type="pres">
      <dgm:prSet presAssocID="{9538CA98-3C01-4E51-A52C-2F3E773FAA1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3296206-1610-4DF4-BD7D-54DFEE715310}" type="presOf" srcId="{1903AD08-1738-4378-9538-96D43BBF2870}" destId="{A5C9AEEB-8018-45F2-BBD3-416C0563777F}" srcOrd="0" destOrd="0" presId="urn:microsoft.com/office/officeart/2005/8/layout/hProcess9"/>
    <dgm:cxn modelId="{A7DA0413-52BF-493F-B917-8FBA76FB2BDE}" srcId="{24C28C97-B630-40FD-A606-7C6DBCF7F024}" destId="{37E2E783-AB98-4B9E-AA62-7B415FCCE94D}" srcOrd="1" destOrd="0" parTransId="{336BCA2C-ECDB-4128-9F4E-15A6B4EBBBE7}" sibTransId="{7406C46E-8B3A-4547-A2DA-ADECD0F57005}"/>
    <dgm:cxn modelId="{D1DCE76B-EB87-4DBC-AF92-702F6D19C92D}" srcId="{24C28C97-B630-40FD-A606-7C6DBCF7F024}" destId="{F051CE41-CAF1-41B8-A490-835AD29CDA38}" srcOrd="2" destOrd="0" parTransId="{C192D806-B0AD-4224-87EA-F0197E7550A8}" sibTransId="{255D9062-3CBD-454A-8CBD-3FA2C1AF4C31}"/>
    <dgm:cxn modelId="{7A26D586-6443-4D4D-9EA4-C738622515CB}" srcId="{24C28C97-B630-40FD-A606-7C6DBCF7F024}" destId="{1903AD08-1738-4378-9538-96D43BBF2870}" srcOrd="0" destOrd="0" parTransId="{DAF286F4-BCC8-4626-9DC9-CD59E18E3421}" sibTransId="{3C4D2E38-424E-493C-98A7-8F55165B805A}"/>
    <dgm:cxn modelId="{7978E799-667A-402F-B8D3-8B41A8809DA7}" type="presOf" srcId="{24C28C97-B630-40FD-A606-7C6DBCF7F024}" destId="{3DB73FE8-CBBA-456A-9E87-CBE552CAEEC2}" srcOrd="0" destOrd="0" presId="urn:microsoft.com/office/officeart/2005/8/layout/hProcess9"/>
    <dgm:cxn modelId="{B1CF9EB4-05CA-4605-BBEC-10830860B69F}" type="presOf" srcId="{9538CA98-3C01-4E51-A52C-2F3E773FAA1E}" destId="{BF0DD8CE-350A-4F45-AA52-D477790A11DB}" srcOrd="0" destOrd="0" presId="urn:microsoft.com/office/officeart/2005/8/layout/hProcess9"/>
    <dgm:cxn modelId="{775737C5-DA3F-4450-A03C-9E4CD5FE4008}" type="presOf" srcId="{37E2E783-AB98-4B9E-AA62-7B415FCCE94D}" destId="{1EF7F199-8299-444B-B022-3C20561C6A33}" srcOrd="0" destOrd="0" presId="urn:microsoft.com/office/officeart/2005/8/layout/hProcess9"/>
    <dgm:cxn modelId="{2457D3D0-8515-4EAF-B690-86C26C6835E3}" type="presOf" srcId="{F051CE41-CAF1-41B8-A490-835AD29CDA38}" destId="{B4B8F07C-3871-4D78-819F-0A560B7315A7}" srcOrd="0" destOrd="0" presId="urn:microsoft.com/office/officeart/2005/8/layout/hProcess9"/>
    <dgm:cxn modelId="{59A7CDD7-FB54-4090-A684-269F83C34891}" srcId="{24C28C97-B630-40FD-A606-7C6DBCF7F024}" destId="{9538CA98-3C01-4E51-A52C-2F3E773FAA1E}" srcOrd="3" destOrd="0" parTransId="{A9E1A70E-9F39-49A2-B603-72D0D4F6AB3F}" sibTransId="{8D94D0FD-987B-4F38-91BC-2914D14A8BC0}"/>
    <dgm:cxn modelId="{0093613D-2ECD-4892-95CB-D6ADCE60F08B}" type="presParOf" srcId="{3DB73FE8-CBBA-456A-9E87-CBE552CAEEC2}" destId="{30E99C50-218E-4EC9-ACB9-A4892521D100}" srcOrd="0" destOrd="0" presId="urn:microsoft.com/office/officeart/2005/8/layout/hProcess9"/>
    <dgm:cxn modelId="{3A403DD0-BD49-4089-91BC-8A80659C9F3E}" type="presParOf" srcId="{3DB73FE8-CBBA-456A-9E87-CBE552CAEEC2}" destId="{35115643-4885-40BF-B54C-116EA6772978}" srcOrd="1" destOrd="0" presId="urn:microsoft.com/office/officeart/2005/8/layout/hProcess9"/>
    <dgm:cxn modelId="{00137A1C-B9B8-4FEA-8D0C-4E70DD6AF965}" type="presParOf" srcId="{35115643-4885-40BF-B54C-116EA6772978}" destId="{A5C9AEEB-8018-45F2-BBD3-416C0563777F}" srcOrd="0" destOrd="0" presId="urn:microsoft.com/office/officeart/2005/8/layout/hProcess9"/>
    <dgm:cxn modelId="{D1EBAA66-46EB-42B0-AEC3-822093F1BC22}" type="presParOf" srcId="{35115643-4885-40BF-B54C-116EA6772978}" destId="{0D711DEE-57EB-4574-8C74-CB9F6FA1AE0B}" srcOrd="1" destOrd="0" presId="urn:microsoft.com/office/officeart/2005/8/layout/hProcess9"/>
    <dgm:cxn modelId="{926F05CC-F041-493D-9D78-DD24EED404BA}" type="presParOf" srcId="{35115643-4885-40BF-B54C-116EA6772978}" destId="{1EF7F199-8299-444B-B022-3C20561C6A33}" srcOrd="2" destOrd="0" presId="urn:microsoft.com/office/officeart/2005/8/layout/hProcess9"/>
    <dgm:cxn modelId="{A93DCBD7-7459-405A-8F9D-EBB8D90EA083}" type="presParOf" srcId="{35115643-4885-40BF-B54C-116EA6772978}" destId="{21BE2321-E5D1-419A-A508-FDC04219083F}" srcOrd="3" destOrd="0" presId="urn:microsoft.com/office/officeart/2005/8/layout/hProcess9"/>
    <dgm:cxn modelId="{CD4C40D4-8749-46A2-9131-F70EC0ED12E3}" type="presParOf" srcId="{35115643-4885-40BF-B54C-116EA6772978}" destId="{B4B8F07C-3871-4D78-819F-0A560B7315A7}" srcOrd="4" destOrd="0" presId="urn:microsoft.com/office/officeart/2005/8/layout/hProcess9"/>
    <dgm:cxn modelId="{CFF0C61C-6349-41C7-8A56-C249390CFA91}" type="presParOf" srcId="{35115643-4885-40BF-B54C-116EA6772978}" destId="{607DA2A2-902F-4231-8B27-79F5B1D16A8D}" srcOrd="5" destOrd="0" presId="urn:microsoft.com/office/officeart/2005/8/layout/hProcess9"/>
    <dgm:cxn modelId="{C498EB8A-90C2-4838-83A3-1271555647AE}" type="presParOf" srcId="{35115643-4885-40BF-B54C-116EA6772978}" destId="{BF0DD8CE-350A-4F45-AA52-D477790A11D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99C50-218E-4EC9-ACB9-A4892521D100}">
      <dsp:nvSpPr>
        <dsp:cNvPr id="0" name=""/>
        <dsp:cNvSpPr/>
      </dsp:nvSpPr>
      <dsp:spPr>
        <a:xfrm>
          <a:off x="668654" y="0"/>
          <a:ext cx="7578090" cy="37782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9AEEB-8018-45F2-BBD3-416C0563777F}">
      <dsp:nvSpPr>
        <dsp:cNvPr id="0" name=""/>
        <dsp:cNvSpPr/>
      </dsp:nvSpPr>
      <dsp:spPr>
        <a:xfrm>
          <a:off x="302113" y="1133475"/>
          <a:ext cx="2674620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Ouvimos o que “precisamos” saber</a:t>
          </a:r>
        </a:p>
      </dsp:txBody>
      <dsp:txXfrm>
        <a:off x="375889" y="1207251"/>
        <a:ext cx="2527068" cy="1363748"/>
      </dsp:txXfrm>
    </dsp:sp>
    <dsp:sp modelId="{1EF7F199-8299-444B-B022-3C20561C6A33}">
      <dsp:nvSpPr>
        <dsp:cNvPr id="0" name=""/>
        <dsp:cNvSpPr/>
      </dsp:nvSpPr>
      <dsp:spPr>
        <a:xfrm>
          <a:off x="3120390" y="1133475"/>
          <a:ext cx="2674620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Memorizamos</a:t>
          </a:r>
        </a:p>
      </dsp:txBody>
      <dsp:txXfrm>
        <a:off x="3194166" y="1207251"/>
        <a:ext cx="2527068" cy="1363748"/>
      </dsp:txXfrm>
    </dsp:sp>
    <dsp:sp modelId="{BF0DD8CE-350A-4F45-AA52-D477790A11DB}">
      <dsp:nvSpPr>
        <dsp:cNvPr id="0" name=""/>
        <dsp:cNvSpPr/>
      </dsp:nvSpPr>
      <dsp:spPr>
        <a:xfrm>
          <a:off x="5938666" y="1133475"/>
          <a:ext cx="2674620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Associa-se um problema exemplo para ilustrar</a:t>
          </a:r>
        </a:p>
      </dsp:txBody>
      <dsp:txXfrm>
        <a:off x="6012442" y="1207251"/>
        <a:ext cx="2527068" cy="1363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99C50-218E-4EC9-ACB9-A4892521D100}">
      <dsp:nvSpPr>
        <dsp:cNvPr id="0" name=""/>
        <dsp:cNvSpPr/>
      </dsp:nvSpPr>
      <dsp:spPr>
        <a:xfrm>
          <a:off x="1367965" y="0"/>
          <a:ext cx="7945191" cy="37782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9AEEB-8018-45F2-BBD3-416C0563777F}">
      <dsp:nvSpPr>
        <dsp:cNvPr id="0" name=""/>
        <dsp:cNvSpPr/>
      </dsp:nvSpPr>
      <dsp:spPr>
        <a:xfrm>
          <a:off x="4678" y="1133475"/>
          <a:ext cx="2250103" cy="1511300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Identifique um problema</a:t>
          </a:r>
        </a:p>
      </dsp:txBody>
      <dsp:txXfrm>
        <a:off x="78454" y="1207251"/>
        <a:ext cx="2102551" cy="1363748"/>
      </dsp:txXfrm>
    </dsp:sp>
    <dsp:sp modelId="{1EF7F199-8299-444B-B022-3C20561C6A33}">
      <dsp:nvSpPr>
        <dsp:cNvPr id="0" name=""/>
        <dsp:cNvSpPr/>
      </dsp:nvSpPr>
      <dsp:spPr>
        <a:xfrm>
          <a:off x="2367286" y="1133475"/>
          <a:ext cx="2250103" cy="1511300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Identifique o que sabemos e o que precisamos saber</a:t>
          </a:r>
        </a:p>
      </dsp:txBody>
      <dsp:txXfrm>
        <a:off x="2441062" y="1207251"/>
        <a:ext cx="2102551" cy="1363748"/>
      </dsp:txXfrm>
    </dsp:sp>
    <dsp:sp modelId="{B4B8F07C-3871-4D78-819F-0A560B7315A7}">
      <dsp:nvSpPr>
        <dsp:cNvPr id="0" name=""/>
        <dsp:cNvSpPr/>
      </dsp:nvSpPr>
      <dsp:spPr>
        <a:xfrm>
          <a:off x="4729894" y="1133475"/>
          <a:ext cx="2250103" cy="1511300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Pesquisa e investigação</a:t>
          </a:r>
        </a:p>
      </dsp:txBody>
      <dsp:txXfrm>
        <a:off x="4803670" y="1207251"/>
        <a:ext cx="2102551" cy="1363748"/>
      </dsp:txXfrm>
    </dsp:sp>
    <dsp:sp modelId="{BF0DD8CE-350A-4F45-AA52-D477790A11DB}">
      <dsp:nvSpPr>
        <dsp:cNvPr id="0" name=""/>
        <dsp:cNvSpPr/>
      </dsp:nvSpPr>
      <dsp:spPr>
        <a:xfrm>
          <a:off x="7092502" y="1133475"/>
          <a:ext cx="2250103" cy="1511300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Aprenda e aplique na solução do problema</a:t>
          </a:r>
        </a:p>
      </dsp:txBody>
      <dsp:txXfrm>
        <a:off x="7166278" y="1207251"/>
        <a:ext cx="2102551" cy="1363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4326B-DCC4-4824-89BA-27392B98BB8D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DDF2B-4382-42AE-B9F0-963C9843B0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85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9334A-E118-407E-88A0-3BA0DDE812E3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ED853-97A4-421A-B269-264B21DDBD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4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37EF-B10D-49BF-B550-5EAB3305D89F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49369" y="4322807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375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8B14-AC55-46A2-9CE3-CD085F310D0C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2233" y="6492875"/>
            <a:ext cx="77976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F112369-5D63-4B22-ACEF-4733DFE12D7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132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41E6-481E-40E7-8270-0C73F4B83018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112369-5D63-4B22-ACEF-4733DFE12D78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74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564E-ABB4-4EE6-B0A6-71980B24679E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12369-5D63-4B22-ACEF-4733DFE12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98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8E12-E18A-495E-9AB9-52D44CF6C49E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12369-5D63-4B22-ACEF-4733DFE12D78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24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F57-92D6-4AF8-A011-9FF85322D089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112369-5D63-4B22-ACEF-4733DFE12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48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4F1B-7C5A-41B1-8ABB-EE26B139994A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342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3E86-954D-4FDD-B476-FF25E8658151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29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842B-A2D8-4618-9148-0244A09AE990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0412" y="6500833"/>
            <a:ext cx="77976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F112369-5D63-4B22-ACEF-4733DFE12D7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77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1859-945C-4EF0-BCB0-1F75C8FF7E3F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112369-5D63-4B22-ACEF-4733DFE12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49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9D04-AE00-4326-BBA9-8792DFC461B1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0412" y="6492875"/>
            <a:ext cx="77976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F112369-5D63-4B22-ACEF-4733DFE12D7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6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EB7F-0102-4659-8559-386C1C91AA0B}" type="datetime1">
              <a:rPr lang="pt-BR" smtClean="0"/>
              <a:t>20/09/2017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127431" y="71669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2233" y="6454384"/>
            <a:ext cx="77976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F112369-5D63-4B22-ACEF-4733DFE12D7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36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B75A-A203-4D71-979F-CCC55DED77B7}" type="datetime1">
              <a:rPr lang="pt-BR" smtClean="0"/>
              <a:t>20/09/2017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12233" y="6492875"/>
            <a:ext cx="77976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F112369-5D63-4B22-ACEF-4733DFE12D7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10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F46E-A58D-49BF-A42C-4DAE53C0C018}" type="datetime1">
              <a:rPr lang="pt-BR" smtClean="0"/>
              <a:t>20/09/2017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2233" y="6504209"/>
            <a:ext cx="77976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F112369-5D63-4B22-ACEF-4733DFE12D7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771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2874-A858-4B03-A8CF-C122F63255CD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12233" y="6500833"/>
            <a:ext cx="77976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F112369-5D63-4B22-ACEF-4733DFE12D7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0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E640-C171-4882-8D70-45B4FE90A65B}" type="datetime1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12233" y="6500833"/>
            <a:ext cx="77976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F112369-5D63-4B22-ACEF-4733DFE12D7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91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A3AB-AC82-4346-B683-460F1CDAC00B}" type="datetime1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112369-5D63-4B22-ACEF-4733DFE12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18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APRENDENDO PARA O FUTURO COM AS METODOLOGIAS ATIVAS – RESULTADOS PRÁTICOS</a:t>
            </a:r>
            <a:r>
              <a:rPr lang="pt-BR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José Dutra de Oliveira Neto (USP) - Waldomiro </a:t>
            </a:r>
            <a:r>
              <a:rPr lang="pt-BR" sz="1600" b="1" dirty="0" err="1">
                <a:solidFill>
                  <a:schemeClr val="tx1"/>
                </a:solidFill>
              </a:rPr>
              <a:t>Loyolla</a:t>
            </a:r>
            <a:r>
              <a:rPr lang="pt-BR" sz="1600" b="1" dirty="0">
                <a:solidFill>
                  <a:schemeClr val="tx1"/>
                </a:solidFill>
              </a:rPr>
              <a:t> - UNIVESP - Luiz </a:t>
            </a:r>
            <a:r>
              <a:rPr lang="pt-BR" sz="1600" b="1" dirty="0" err="1">
                <a:solidFill>
                  <a:schemeClr val="tx1"/>
                </a:solidFill>
              </a:rPr>
              <a:t>Antonio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err="1">
                <a:solidFill>
                  <a:schemeClr val="tx1"/>
                </a:solidFill>
              </a:rPr>
              <a:t>Titton</a:t>
            </a:r>
            <a:r>
              <a:rPr lang="pt-BR" sz="1600" b="1" dirty="0">
                <a:solidFill>
                  <a:schemeClr val="tx1"/>
                </a:solidFill>
              </a:rPr>
              <a:t> – USP - - Fernando Jose </a:t>
            </a:r>
            <a:r>
              <a:rPr lang="pt-BR" sz="1600" b="1" dirty="0" err="1">
                <a:solidFill>
                  <a:schemeClr val="tx1"/>
                </a:solidFill>
              </a:rPr>
              <a:t>Spanhol</a:t>
            </a:r>
            <a:r>
              <a:rPr lang="pt-BR" sz="1600" b="1" dirty="0">
                <a:solidFill>
                  <a:schemeClr val="tx1"/>
                </a:solidFill>
              </a:rPr>
              <a:t> – UFSC</a:t>
            </a:r>
          </a:p>
          <a:p>
            <a:pPr algn="ctr"/>
            <a:r>
              <a:rPr lang="pt-BR" sz="1600" b="1" dirty="0" err="1">
                <a:solidFill>
                  <a:schemeClr val="tx1"/>
                </a:solidFill>
              </a:rPr>
              <a:t>ABED</a:t>
            </a:r>
            <a:endParaRPr lang="pt-BR" sz="1600" b="1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Foz do Iguaçu - 2017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3631DF-140C-4FA2-AF5B-43E58F8A5F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04867" y="2118879"/>
            <a:ext cx="887133" cy="365125"/>
          </a:xfrm>
        </p:spPr>
        <p:txBody>
          <a:bodyPr/>
          <a:lstStyle/>
          <a:p>
            <a:fld id="{7F112369-5D63-4B22-ACEF-4733DFE12D7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61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4DA4F-1A14-490C-88AF-EDE86087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Depois das 3 apresentações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979DC-BA8F-4D62-9853-D8E89B6FC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213113"/>
            <a:ext cx="8126657" cy="3777622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Resumo das 3 metodologias ativas</a:t>
            </a:r>
          </a:p>
          <a:p>
            <a:r>
              <a:rPr lang="pt-BR" b="1" dirty="0">
                <a:solidFill>
                  <a:schemeClr val="tx1"/>
                </a:solidFill>
              </a:rPr>
              <a:t>Vantagens e desvantagens para discussão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D13ADB9-3AE3-4FEE-9D21-DCDFC978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7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3FE90-DACA-482A-B24A-35867A08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PPBL</a:t>
            </a:r>
            <a:endParaRPr lang="en-US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86EA86-607F-4572-A907-1FAF08DAC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7618" y="1649107"/>
            <a:ext cx="3992732" cy="576262"/>
          </a:xfrm>
        </p:spPr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Vantagens	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DC6837-3696-415C-A1A9-B6A2C0C1B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862" y="2548966"/>
            <a:ext cx="6256244" cy="3350832"/>
          </a:xfrm>
        </p:spPr>
        <p:txBody>
          <a:bodyPr>
            <a:normAutofit fontScale="925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Mais focado no aluno;</a:t>
            </a:r>
          </a:p>
          <a:p>
            <a:r>
              <a:rPr lang="pt-BR" b="1" dirty="0">
                <a:solidFill>
                  <a:schemeClr val="tx1"/>
                </a:solidFill>
              </a:rPr>
              <a:t>Aprender a aprender para a vida toda;</a:t>
            </a:r>
          </a:p>
          <a:p>
            <a:r>
              <a:rPr lang="pt-BR" b="1" dirty="0">
                <a:solidFill>
                  <a:schemeClr val="tx1"/>
                </a:solidFill>
              </a:rPr>
              <a:t>Achar soluções na vida real;</a:t>
            </a:r>
          </a:p>
          <a:p>
            <a:r>
              <a:rPr lang="pt-BR" b="1" dirty="0">
                <a:solidFill>
                  <a:schemeClr val="tx1"/>
                </a:solidFill>
              </a:rPr>
              <a:t>Responsável pelo seu aprendizado;</a:t>
            </a:r>
          </a:p>
          <a:p>
            <a:r>
              <a:rPr lang="pt-BR" b="1" dirty="0">
                <a:solidFill>
                  <a:schemeClr val="tx1"/>
                </a:solidFill>
              </a:rPr>
              <a:t>Reforço para habilidade interpessoais e trabalho em grupo;</a:t>
            </a:r>
          </a:p>
          <a:p>
            <a:r>
              <a:rPr lang="pt-BR" b="1" dirty="0">
                <a:solidFill>
                  <a:schemeClr val="tx1"/>
                </a:solidFill>
              </a:rPr>
              <a:t>Aumenta motivação;</a:t>
            </a:r>
          </a:p>
          <a:p>
            <a:r>
              <a:rPr lang="pt-BR" b="1" dirty="0">
                <a:solidFill>
                  <a:schemeClr val="tx1"/>
                </a:solidFill>
              </a:rPr>
              <a:t>Melhora aquisição, retenção e uso do conhecimento;</a:t>
            </a:r>
          </a:p>
          <a:p>
            <a:r>
              <a:rPr lang="pt-BR" b="1" dirty="0">
                <a:solidFill>
                  <a:schemeClr val="tx1"/>
                </a:solidFill>
              </a:rPr>
              <a:t>Melhora habilidade de resolução de problemas.</a:t>
            </a:r>
          </a:p>
          <a:p>
            <a:endParaRPr lang="en-US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193D2EE-7250-4D77-8F9F-EFBB22629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5610" y="1611771"/>
            <a:ext cx="3999001" cy="576262"/>
          </a:xfrm>
        </p:spPr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Desvantagens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1D0B96D-D3AE-4A5C-B7B9-5B9E8873B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4357" y="2545737"/>
            <a:ext cx="5361626" cy="362561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Tempo;</a:t>
            </a:r>
          </a:p>
          <a:p>
            <a:r>
              <a:rPr lang="pt-BR" b="1" dirty="0">
                <a:solidFill>
                  <a:schemeClr val="tx1"/>
                </a:solidFill>
              </a:rPr>
              <a:t>Cultura do professor é o único disseminador do conhecimento ainda prevalece;</a:t>
            </a:r>
          </a:p>
          <a:p>
            <a:r>
              <a:rPr lang="pt-BR" b="1" dirty="0">
                <a:solidFill>
                  <a:schemeClr val="tx1"/>
                </a:solidFill>
              </a:rPr>
              <a:t>Novo papel do instrutor que estava acostumado – mudança complexa e mais trabalho?;</a:t>
            </a:r>
          </a:p>
          <a:p>
            <a:r>
              <a:rPr lang="pt-BR" b="1" dirty="0">
                <a:solidFill>
                  <a:schemeClr val="tx1"/>
                </a:solidFill>
              </a:rPr>
              <a:t>Novo modelo de avaliação não baseado em conteúdo;</a:t>
            </a:r>
          </a:p>
          <a:p>
            <a:r>
              <a:rPr lang="pt-BR" b="1" dirty="0">
                <a:solidFill>
                  <a:schemeClr val="tx1"/>
                </a:solidFill>
              </a:rPr>
              <a:t>Dificuldade em estudar e buscar informações.</a:t>
            </a:r>
          </a:p>
          <a:p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9543815-FB6A-4D10-B50F-C7E3AFD0362F}"/>
              </a:ext>
            </a:extLst>
          </p:cNvPr>
          <p:cNvSpPr txBox="1"/>
          <p:nvPr/>
        </p:nvSpPr>
        <p:spPr>
          <a:xfrm>
            <a:off x="9753600" y="24775"/>
            <a:ext cx="2438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Metodologia PPBL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D20E0A-A470-4EDB-9EBF-06AA9171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28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7221F-ED66-41CA-A2AA-83B9B7AC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14360"/>
          </a:xfrm>
        </p:spPr>
        <p:txBody>
          <a:bodyPr/>
          <a:lstStyle/>
          <a:p>
            <a:r>
              <a:rPr lang="pt-BR" b="1" dirty="0" err="1"/>
              <a:t>Flipped</a:t>
            </a:r>
            <a:r>
              <a:rPr lang="pt-BR" b="1" dirty="0"/>
              <a:t> </a:t>
            </a:r>
            <a:r>
              <a:rPr lang="pt-BR" b="1" dirty="0" err="1"/>
              <a:t>Class</a:t>
            </a:r>
            <a:endParaRPr lang="en-US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9438BE-F0EF-492A-BB49-2C1A2D804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956" y="1905000"/>
            <a:ext cx="3992732" cy="576262"/>
          </a:xfrm>
        </p:spPr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Vantagens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73F9D0-0CD9-4027-B975-0FA08F4A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323" y="2545737"/>
            <a:ext cx="5474366" cy="3908072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Estudantes tem mais controle sobre o seu aprendizado (eles querem isto?);</a:t>
            </a:r>
          </a:p>
          <a:p>
            <a:r>
              <a:rPr lang="pt-BR" b="1" dirty="0">
                <a:solidFill>
                  <a:schemeClr val="tx1"/>
                </a:solidFill>
              </a:rPr>
              <a:t>Promover aprendizado mais centrado no estudante;</a:t>
            </a:r>
          </a:p>
          <a:p>
            <a:r>
              <a:rPr lang="pt-BR" b="1" dirty="0">
                <a:solidFill>
                  <a:schemeClr val="tx1"/>
                </a:solidFill>
              </a:rPr>
              <a:t>Atividades mais focadas nas dificuldades e perguntas dos estudantes.</a:t>
            </a:r>
          </a:p>
          <a:p>
            <a:endParaRPr lang="en-US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F508CE-828C-49AD-92EE-A61EEEC4F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Desvantagens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A301388-7458-4C9D-B245-474476F7C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1688" y="2545738"/>
            <a:ext cx="5975511" cy="3550262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Difícil garantir que eles estudaram ou desenvolveram as atividades em casa – nota é uma opção “comportamentalista”?;</a:t>
            </a:r>
          </a:p>
          <a:p>
            <a:r>
              <a:rPr lang="pt-BR" b="1" dirty="0">
                <a:solidFill>
                  <a:schemeClr val="tx1"/>
                </a:solidFill>
              </a:rPr>
              <a:t>Muito trabalho prévio pelo professor;</a:t>
            </a:r>
          </a:p>
          <a:p>
            <a:r>
              <a:rPr lang="pt-BR" b="1" dirty="0">
                <a:solidFill>
                  <a:schemeClr val="tx1"/>
                </a:solidFill>
              </a:rPr>
              <a:t>Maior tempo requerido para estudo em casa ;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Muito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dependente</a:t>
            </a:r>
            <a:r>
              <a:rPr lang="en-US" b="1" dirty="0">
                <a:solidFill>
                  <a:schemeClr val="tx1"/>
                </a:solidFill>
              </a:rPr>
              <a:t> da </a:t>
            </a:r>
            <a:r>
              <a:rPr lang="en-US" b="1" dirty="0" err="1">
                <a:solidFill>
                  <a:schemeClr val="tx1"/>
                </a:solidFill>
              </a:rPr>
              <a:t>motivação</a:t>
            </a:r>
            <a:r>
              <a:rPr lang="en-US" b="1" dirty="0">
                <a:solidFill>
                  <a:schemeClr val="tx1"/>
                </a:solidFill>
              </a:rPr>
              <a:t> do </a:t>
            </a:r>
            <a:r>
              <a:rPr lang="en-US" b="1" dirty="0" err="1">
                <a:solidFill>
                  <a:schemeClr val="tx1"/>
                </a:solidFill>
              </a:rPr>
              <a:t>estudante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D65F46-218D-4482-9777-71C20735B1C9}"/>
              </a:ext>
            </a:extLst>
          </p:cNvPr>
          <p:cNvSpPr txBox="1"/>
          <p:nvPr/>
        </p:nvSpPr>
        <p:spPr>
          <a:xfrm>
            <a:off x="8982129" y="24775"/>
            <a:ext cx="32098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Metodologia </a:t>
            </a:r>
            <a:r>
              <a:rPr lang="pt-BR" dirty="0" err="1"/>
              <a:t>Flipped</a:t>
            </a:r>
            <a:r>
              <a:rPr lang="pt-BR" dirty="0"/>
              <a:t> </a:t>
            </a:r>
            <a:r>
              <a:rPr lang="pt-BR" dirty="0" err="1"/>
              <a:t>Class</a:t>
            </a:r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D568C5-2B98-451C-A215-7CF3267B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90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AE031-DFCB-431D-8CD7-B4689764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Simulação</a:t>
            </a:r>
            <a:endParaRPr lang="en-US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EF38C2-1237-499B-A2F9-786D461BB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1479" y="1681344"/>
            <a:ext cx="3992732" cy="576262"/>
          </a:xfrm>
        </p:spPr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Vantagens</a:t>
            </a:r>
            <a:r>
              <a:rPr lang="pt-BR" dirty="0"/>
              <a:t>	</a:t>
            </a:r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5DB74A-140F-4843-83D9-24D70E219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84" y="2548966"/>
            <a:ext cx="6428522" cy="356028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b="1" dirty="0">
                <a:solidFill>
                  <a:schemeClr val="tx1"/>
                </a:solidFill>
              </a:rPr>
              <a:t>Permite treinamento em um ambiente com segurança;</a:t>
            </a:r>
            <a:endParaRPr lang="en-US" b="1" dirty="0">
              <a:solidFill>
                <a:schemeClr val="tx1"/>
              </a:solidFill>
            </a:endParaRPr>
          </a:p>
          <a:p>
            <a:pPr fontAlgn="base"/>
            <a:r>
              <a:rPr lang="en-US" b="1" dirty="0" err="1">
                <a:solidFill>
                  <a:schemeClr val="tx1"/>
                </a:solidFill>
              </a:rPr>
              <a:t>Permite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desenvolver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novas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habilidades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P</a:t>
            </a:r>
            <a:r>
              <a:rPr lang="en-US" b="1" dirty="0" err="1">
                <a:solidFill>
                  <a:schemeClr val="tx1"/>
                </a:solidFill>
              </a:rPr>
              <a:t>ermitem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aprender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sobre</a:t>
            </a:r>
            <a:r>
              <a:rPr lang="en-US" b="1" dirty="0">
                <a:solidFill>
                  <a:schemeClr val="tx1"/>
                </a:solidFill>
              </a:rPr>
              <a:t> as </a:t>
            </a:r>
            <a:r>
              <a:rPr lang="en-US" b="1" dirty="0" err="1">
                <a:solidFill>
                  <a:schemeClr val="tx1"/>
                </a:solidFill>
              </a:rPr>
              <a:t>consequências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suas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ações</a:t>
            </a:r>
            <a:r>
              <a:rPr lang="en-US" b="1" dirty="0">
                <a:solidFill>
                  <a:schemeClr val="tx1"/>
                </a:solidFill>
              </a:rPr>
              <a:t> e </a:t>
            </a:r>
            <a:r>
              <a:rPr lang="en-US" b="1" dirty="0" err="1">
                <a:solidFill>
                  <a:schemeClr val="tx1"/>
                </a:solidFill>
              </a:rPr>
              <a:t>diminuir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erros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Permite a repetição do processo por muitas vezes sem aumentar o custo;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Pode ser customizada para diferentes públicos;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O feedback pode ser imediato;</a:t>
            </a:r>
          </a:p>
          <a:p>
            <a:pPr fontAlgn="base"/>
            <a:r>
              <a:rPr lang="pt-BR" b="1" dirty="0">
                <a:solidFill>
                  <a:schemeClr val="tx1"/>
                </a:solidFill>
              </a:rPr>
              <a:t>Permite treinar novas habilidades incluindo aplicação do conhecimento, decisões e comunicações entre equipe.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2CB41A-1A05-4AFF-9C65-F6D21DE0C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31916" y="1670511"/>
            <a:ext cx="3999001" cy="576262"/>
          </a:xfrm>
        </p:spPr>
        <p:txBody>
          <a:bodyPr/>
          <a:lstStyle/>
          <a:p>
            <a:r>
              <a:rPr lang="pt-BR" b="1" dirty="0">
                <a:solidFill>
                  <a:srgbClr val="002060"/>
                </a:solidFill>
              </a:rPr>
              <a:t>Desvantagens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E401CD-DBB0-4323-9CE9-4EE46B317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2545737"/>
            <a:ext cx="5306169" cy="3656279"/>
          </a:xfrm>
        </p:spPr>
        <p:txBody>
          <a:bodyPr>
            <a:normAutofit/>
          </a:bodyPr>
          <a:lstStyle/>
          <a:p>
            <a:pPr fontAlgn="base"/>
            <a:r>
              <a:rPr lang="en-US" b="1" dirty="0" err="1">
                <a:solidFill>
                  <a:schemeClr val="tx1"/>
                </a:solidFill>
              </a:rPr>
              <a:t>Nem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sempre</a:t>
            </a:r>
            <a:r>
              <a:rPr lang="en-US" b="1" dirty="0">
                <a:solidFill>
                  <a:schemeClr val="tx1"/>
                </a:solidFill>
              </a:rPr>
              <a:t> é </a:t>
            </a:r>
            <a:r>
              <a:rPr lang="en-US" b="1" dirty="0" err="1">
                <a:solidFill>
                  <a:schemeClr val="tx1"/>
                </a:solidFill>
              </a:rPr>
              <a:t>possível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recriar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completamente</a:t>
            </a:r>
            <a:r>
              <a:rPr lang="en-US" b="1" dirty="0">
                <a:solidFill>
                  <a:schemeClr val="tx1"/>
                </a:solidFill>
              </a:rPr>
              <a:t> a </a:t>
            </a:r>
            <a:r>
              <a:rPr lang="en-US" b="1" dirty="0" err="1">
                <a:solidFill>
                  <a:schemeClr val="tx1"/>
                </a:solidFill>
              </a:rPr>
              <a:t>realidade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pPr fontAlgn="base"/>
            <a:r>
              <a:rPr lang="en-US" b="1" dirty="0" err="1">
                <a:solidFill>
                  <a:schemeClr val="tx1"/>
                </a:solidFill>
              </a:rPr>
              <a:t>Custo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manutenção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pPr fontAlgn="base"/>
            <a:r>
              <a:rPr lang="en-US" b="1" dirty="0" err="1">
                <a:solidFill>
                  <a:schemeClr val="tx1"/>
                </a:solidFill>
              </a:rPr>
              <a:t>Curva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aprendizado</a:t>
            </a:r>
            <a:r>
              <a:rPr lang="en-US" b="1" dirty="0">
                <a:solidFill>
                  <a:schemeClr val="tx1"/>
                </a:solidFill>
              </a:rPr>
              <a:t> dos </a:t>
            </a:r>
            <a:r>
              <a:rPr lang="en-US" b="1" dirty="0" err="1">
                <a:solidFill>
                  <a:schemeClr val="tx1"/>
                </a:solidFill>
              </a:rPr>
              <a:t>estudantes</a:t>
            </a:r>
            <a:r>
              <a:rPr lang="en-US" b="1" dirty="0">
                <a:solidFill>
                  <a:schemeClr val="tx1"/>
                </a:solidFill>
              </a:rPr>
              <a:t> e do  professor é </a:t>
            </a:r>
            <a:r>
              <a:rPr lang="en-US" b="1" dirty="0" err="1">
                <a:solidFill>
                  <a:schemeClr val="tx1"/>
                </a:solidFill>
              </a:rPr>
              <a:t>alta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pPr fontAlgn="base"/>
            <a:r>
              <a:rPr lang="en-US" b="1" dirty="0" err="1">
                <a:solidFill>
                  <a:schemeClr val="tx1"/>
                </a:solidFill>
              </a:rPr>
              <a:t>Falta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consequências</a:t>
            </a:r>
            <a:r>
              <a:rPr lang="en-US" b="1" dirty="0">
                <a:solidFill>
                  <a:schemeClr val="tx1"/>
                </a:solidFill>
              </a:rPr>
              <a:t> para </a:t>
            </a:r>
            <a:r>
              <a:rPr lang="en-US" b="1" dirty="0" err="1">
                <a:solidFill>
                  <a:schemeClr val="tx1"/>
                </a:solidFill>
              </a:rPr>
              <a:t>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erros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podem</a:t>
            </a:r>
            <a:r>
              <a:rPr lang="en-US" b="1" dirty="0">
                <a:solidFill>
                  <a:schemeClr val="tx1"/>
                </a:solidFill>
              </a:rPr>
              <a:t> impactor o </a:t>
            </a:r>
            <a:r>
              <a:rPr lang="en-US" b="1" dirty="0" err="1">
                <a:solidFill>
                  <a:schemeClr val="tx1"/>
                </a:solidFill>
              </a:rPr>
              <a:t>desempenho</a:t>
            </a:r>
            <a:r>
              <a:rPr lang="en-US" b="1" dirty="0">
                <a:solidFill>
                  <a:schemeClr val="tx1"/>
                </a:solidFill>
              </a:rPr>
              <a:t> e </a:t>
            </a:r>
            <a:r>
              <a:rPr lang="en-US" b="1" dirty="0" err="1">
                <a:solidFill>
                  <a:schemeClr val="tx1"/>
                </a:solidFill>
              </a:rPr>
              <a:t>engajamento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C3AA1E-FF95-4E5A-AEBA-7A550D9EA2B4}"/>
              </a:ext>
            </a:extLst>
          </p:cNvPr>
          <p:cNvSpPr txBox="1"/>
          <p:nvPr/>
        </p:nvSpPr>
        <p:spPr>
          <a:xfrm>
            <a:off x="10349948" y="0"/>
            <a:ext cx="18420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   Simulação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3E69A09-FA79-4DFF-8ACD-406B5CD8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55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Obrigado</a:t>
            </a:r>
          </a:p>
          <a:p>
            <a:pPr algn="ctr"/>
            <a:r>
              <a:rPr lang="pt-BR" sz="4000" b="1" dirty="0" err="1"/>
              <a:t>Dutra@usp.br</a:t>
            </a:r>
            <a:endParaRPr lang="pt-BR" sz="4000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3A4A4A-2DBB-4E55-B990-844A28EF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24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6D2AB-E613-4BBF-B980-EC73FB17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Precisamos mudar?</a:t>
            </a:r>
            <a:endParaRPr lang="en-US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E80021-135E-4685-BE94-0B4C6BC9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D114196-31BC-4F81-B63F-5BF30C141735}"/>
              </a:ext>
            </a:extLst>
          </p:cNvPr>
          <p:cNvPicPr/>
          <p:nvPr/>
        </p:nvPicPr>
        <p:blipFill rotWithShape="1">
          <a:blip r:embed="rId2"/>
          <a:srcRect l="73639" t="9569" r="18458" b="50887"/>
          <a:stretch/>
        </p:blipFill>
        <p:spPr>
          <a:xfrm>
            <a:off x="2589212" y="1153551"/>
            <a:ext cx="9602788" cy="5704449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34EE2F-1D68-4903-80E1-0AAC2C1E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27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5955655-A8AC-45A6-849E-63680B0A2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73B109-1D03-4DA1-9940-46B6E1386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13" t="28906" r="18779" b="43761"/>
          <a:stretch/>
        </p:blipFill>
        <p:spPr>
          <a:xfrm>
            <a:off x="1514060" y="-40119"/>
            <a:ext cx="9599417" cy="671345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FA3FFC-E930-41EC-943B-BA7CD94FE619}"/>
              </a:ext>
            </a:extLst>
          </p:cNvPr>
          <p:cNvSpPr txBox="1"/>
          <p:nvPr/>
        </p:nvSpPr>
        <p:spPr>
          <a:xfrm>
            <a:off x="2304636" y="6488668"/>
            <a:ext cx="781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http://libguides.sierranevada.edu/content.php?pid=613229&amp;sid=5068177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D17B5C-0E49-46C3-9F68-6F2F1BDD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7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err="1"/>
              <a:t>PPBL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Conceito e Teoria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O </a:t>
            </a:r>
            <a:r>
              <a:rPr lang="en-US" sz="2200" b="1" dirty="0" err="1">
                <a:solidFill>
                  <a:schemeClr val="tx1"/>
                </a:solidFill>
              </a:rPr>
              <a:t>termo</a:t>
            </a:r>
            <a:r>
              <a:rPr lang="en-US" sz="2200" b="1" dirty="0">
                <a:solidFill>
                  <a:schemeClr val="tx1"/>
                </a:solidFill>
              </a:rPr>
              <a:t> "project learning" </a:t>
            </a:r>
            <a:r>
              <a:rPr lang="en-US" sz="2200" b="1" dirty="0" err="1">
                <a:solidFill>
                  <a:schemeClr val="tx1"/>
                </a:solidFill>
              </a:rPr>
              <a:t>deriva</a:t>
            </a:r>
            <a:r>
              <a:rPr lang="en-US" sz="2200" b="1" dirty="0">
                <a:solidFill>
                  <a:schemeClr val="tx1"/>
                </a:solidFill>
              </a:rPr>
              <a:t> da </a:t>
            </a:r>
            <a:r>
              <a:rPr lang="en-US" sz="2200" b="1" dirty="0" err="1">
                <a:solidFill>
                  <a:schemeClr val="tx1"/>
                </a:solidFill>
              </a:rPr>
              <a:t>pesquisa</a:t>
            </a:r>
            <a:r>
              <a:rPr lang="en-US" sz="2200" b="1" dirty="0">
                <a:solidFill>
                  <a:schemeClr val="tx1"/>
                </a:solidFill>
              </a:rPr>
              <a:t> de John Dewey. William </a:t>
            </a:r>
            <a:r>
              <a:rPr lang="en-US" dirty="0"/>
              <a:t> </a:t>
            </a:r>
            <a:r>
              <a:rPr lang="en-US" sz="2200" b="1" dirty="0">
                <a:solidFill>
                  <a:schemeClr val="tx1"/>
                </a:solidFill>
              </a:rPr>
              <a:t>Heard Kilpatrick </a:t>
            </a:r>
            <a:r>
              <a:rPr lang="en-US" sz="2200" b="1" dirty="0" err="1">
                <a:solidFill>
                  <a:schemeClr val="tx1"/>
                </a:solidFill>
              </a:rPr>
              <a:t>usou</a:t>
            </a:r>
            <a:r>
              <a:rPr lang="en-US" sz="2200" b="1" dirty="0">
                <a:solidFill>
                  <a:schemeClr val="tx1"/>
                </a:solidFill>
              </a:rPr>
              <a:t> o </a:t>
            </a:r>
            <a:r>
              <a:rPr lang="en-US" sz="2200" b="1" dirty="0" err="1">
                <a:solidFill>
                  <a:schemeClr val="tx1"/>
                </a:solidFill>
              </a:rPr>
              <a:t>termo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em</a:t>
            </a:r>
            <a:r>
              <a:rPr lang="en-US" sz="2200" b="1" dirty="0">
                <a:solidFill>
                  <a:schemeClr val="tx1"/>
                </a:solidFill>
              </a:rPr>
              <a:t> 1918. X-BLs </a:t>
            </a:r>
            <a:r>
              <a:rPr lang="en-US" sz="2200" b="1" dirty="0" err="1">
                <a:solidFill>
                  <a:schemeClr val="tx1"/>
                </a:solidFill>
              </a:rPr>
              <a:t>são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derivações</a:t>
            </a:r>
            <a:r>
              <a:rPr lang="en-US" sz="2200" b="1" dirty="0">
                <a:solidFill>
                  <a:schemeClr val="tx1"/>
                </a:solidFill>
              </a:rPr>
              <a:t> do “project learning”.</a:t>
            </a:r>
          </a:p>
          <a:p>
            <a:pPr lvl="1"/>
            <a:r>
              <a:rPr lang="en-US" sz="2200" b="1" dirty="0" err="1">
                <a:solidFill>
                  <a:schemeClr val="tx1"/>
                </a:solidFill>
              </a:rPr>
              <a:t>Teorias</a:t>
            </a:r>
            <a:r>
              <a:rPr lang="en-US" sz="2200" b="1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sz="2000" b="1" dirty="0" err="1">
                <a:solidFill>
                  <a:schemeClr val="tx1"/>
                </a:solidFill>
              </a:rPr>
              <a:t>Cognitivo-construtivista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>(Piaget)</a:t>
            </a:r>
          </a:p>
          <a:p>
            <a:pPr lvl="2"/>
            <a:r>
              <a:rPr lang="pt-BR" sz="2000" b="1" dirty="0">
                <a:solidFill>
                  <a:schemeClr val="tx1"/>
                </a:solidFill>
              </a:rPr>
              <a:t>Construtivismo social (Vygotsky)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EEEE66-21D1-4083-BA40-6C279B6DB2A2}"/>
              </a:ext>
            </a:extLst>
          </p:cNvPr>
          <p:cNvSpPr txBox="1"/>
          <p:nvPr/>
        </p:nvSpPr>
        <p:spPr>
          <a:xfrm>
            <a:off x="9753600" y="24775"/>
            <a:ext cx="2438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Metodologia PPBL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F517BA-0B56-4831-8DFC-54889FE6FA0D}"/>
              </a:ext>
            </a:extLst>
          </p:cNvPr>
          <p:cNvSpPr txBox="1"/>
          <p:nvPr/>
        </p:nvSpPr>
        <p:spPr>
          <a:xfrm>
            <a:off x="2292626" y="5955156"/>
            <a:ext cx="822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https://ir.uwf.edu/islandora/object/uwf%3A22741/datastream/PDF/view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271232-95CF-4690-89F5-65439B2C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4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7DCCA-6FAF-47A0-BE96-C174F6ED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880" y="566333"/>
            <a:ext cx="8911687" cy="1280890"/>
          </a:xfrm>
        </p:spPr>
        <p:txBody>
          <a:bodyPr/>
          <a:lstStyle/>
          <a:p>
            <a:r>
              <a:rPr lang="pt-BR" b="1" dirty="0"/>
              <a:t>Ensino Tradicional</a:t>
            </a:r>
            <a:endParaRPr lang="en-US" b="1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A3C3DC8-C2EE-4C2D-95B0-5F2F3D3DD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915765"/>
              </p:ext>
            </p:extLst>
          </p:nvPr>
        </p:nvGraphicFramePr>
        <p:xfrm>
          <a:off x="1759762" y="390991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id="{E3A620DA-D122-4D8D-87D0-FDC23F50AC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12660"/>
              </p:ext>
            </p:extLst>
          </p:nvPr>
        </p:nvGraphicFramePr>
        <p:xfrm>
          <a:off x="2327881" y="3195155"/>
          <a:ext cx="9347284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C3E34A00-720D-4EE7-9EA7-C0DFF0CA705D}"/>
              </a:ext>
            </a:extLst>
          </p:cNvPr>
          <p:cNvSpPr txBox="1">
            <a:spLocks/>
          </p:cNvSpPr>
          <p:nvPr/>
        </p:nvSpPr>
        <p:spPr>
          <a:xfrm>
            <a:off x="2327881" y="3383324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Ensino PPBL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72D065-3693-482A-B7A7-018A50D44284}"/>
              </a:ext>
            </a:extLst>
          </p:cNvPr>
          <p:cNvSpPr txBox="1"/>
          <p:nvPr/>
        </p:nvSpPr>
        <p:spPr>
          <a:xfrm>
            <a:off x="174171" y="6550223"/>
            <a:ext cx="5788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http://presentlygifted.weebly.com/problem-based-learning.html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58598D-FF5D-4EA8-96EA-C4B048E93D6A}"/>
              </a:ext>
            </a:extLst>
          </p:cNvPr>
          <p:cNvSpPr txBox="1"/>
          <p:nvPr/>
        </p:nvSpPr>
        <p:spPr>
          <a:xfrm>
            <a:off x="9753600" y="24775"/>
            <a:ext cx="2438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Metodologia PPBL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CE7792-2016-4688-BDE5-8C0E5CA6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58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60DF1-ED5C-4371-9849-0FBB6CCE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376" y="-1"/>
            <a:ext cx="8911687" cy="1969475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PPBL</a:t>
            </a:r>
            <a:br>
              <a:rPr lang="pt-BR" dirty="0"/>
            </a:br>
            <a:r>
              <a:rPr lang="pt-BR" sz="1600" b="1" dirty="0"/>
              <a:t>Foco em perguntas abertas</a:t>
            </a:r>
            <a:br>
              <a:rPr lang="pt-BR" sz="1600" b="1" dirty="0"/>
            </a:br>
            <a:r>
              <a:rPr lang="pt-BR" sz="1600" b="1" dirty="0"/>
              <a:t>Promove aplicação autêntica de conteúdos e habilidades</a:t>
            </a:r>
            <a:br>
              <a:rPr lang="pt-BR" sz="1600" b="1" dirty="0"/>
            </a:br>
            <a:r>
              <a:rPr lang="pt-BR" sz="1600" b="1" dirty="0"/>
              <a:t>Promove habilidades requeridas do mercado atual</a:t>
            </a:r>
            <a:br>
              <a:rPr lang="pt-BR" sz="1600" b="1" dirty="0"/>
            </a:br>
            <a:r>
              <a:rPr lang="pt-BR" sz="1600" b="1" dirty="0"/>
              <a:t>Ênfase na independência e inquirição</a:t>
            </a:r>
            <a:br>
              <a:rPr lang="pt-BR" sz="1600" b="1" dirty="0"/>
            </a:br>
            <a:r>
              <a:rPr lang="pt-BR" sz="1600" b="1" dirty="0"/>
              <a:t>Atividades multifacetadas</a:t>
            </a:r>
            <a:endParaRPr lang="en-US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AFFC9C-B107-4702-A33C-3EF7FD03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329" y="2018159"/>
            <a:ext cx="5868776" cy="530806"/>
          </a:xfrm>
        </p:spPr>
        <p:txBody>
          <a:bodyPr/>
          <a:lstStyle/>
          <a:p>
            <a:r>
              <a:rPr lang="pt-BR" b="1" dirty="0"/>
              <a:t>Projeto</a:t>
            </a:r>
            <a:r>
              <a:rPr lang="pt-BR" dirty="0"/>
              <a:t>	</a:t>
            </a:r>
            <a:endParaRPr lang="en-US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D5F174-FA18-4427-B439-C06358A1C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1" y="2813538"/>
            <a:ext cx="5936566" cy="308948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Normalmente aborda múltiplos temas</a:t>
            </a:r>
          </a:p>
          <a:p>
            <a:r>
              <a:rPr lang="pt-BR" b="1" dirty="0">
                <a:solidFill>
                  <a:schemeClr val="tx1"/>
                </a:solidFill>
              </a:rPr>
              <a:t>Segue etapas gerais variadas</a:t>
            </a:r>
          </a:p>
          <a:p>
            <a:r>
              <a:rPr lang="pt-BR" b="1" dirty="0">
                <a:solidFill>
                  <a:schemeClr val="tx1"/>
                </a:solidFill>
              </a:rPr>
              <a:t>Inclui a criação de um produto ou um desempenho</a:t>
            </a:r>
          </a:p>
          <a:p>
            <a:r>
              <a:rPr lang="pt-BR" b="1" dirty="0">
                <a:solidFill>
                  <a:schemeClr val="tx1"/>
                </a:solidFill>
              </a:rPr>
              <a:t>Pode envolver cenários, mas normalmente é um caso real com tarefas reais.</a:t>
            </a:r>
          </a:p>
          <a:p>
            <a:r>
              <a:rPr lang="pt-BR" b="1" dirty="0">
                <a:solidFill>
                  <a:schemeClr val="tx1"/>
                </a:solidFill>
              </a:rPr>
              <a:t>Tende a ser longo</a:t>
            </a:r>
          </a:p>
          <a:p>
            <a:r>
              <a:rPr lang="pt-BR" b="1" dirty="0">
                <a:solidFill>
                  <a:schemeClr val="tx1"/>
                </a:solidFill>
              </a:rPr>
              <a:t>Primeiras aplicações na medicina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ADC246-9519-4ACB-A1F1-4F89353F3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9782" y="1969475"/>
            <a:ext cx="5078481" cy="599498"/>
          </a:xfrm>
        </p:spPr>
        <p:txBody>
          <a:bodyPr/>
          <a:lstStyle/>
          <a:p>
            <a:r>
              <a:rPr lang="pt-BR" b="1" dirty="0"/>
              <a:t>Problema</a:t>
            </a:r>
            <a:endParaRPr lang="en-US" b="1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69704A-7ABD-4911-8209-274F55015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8598" y="2545737"/>
            <a:ext cx="5833402" cy="348930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Um único tema, mas pode ser múltiplas</a:t>
            </a:r>
          </a:p>
          <a:p>
            <a:r>
              <a:rPr lang="pt-BR" b="1" dirty="0">
                <a:solidFill>
                  <a:schemeClr val="tx1"/>
                </a:solidFill>
              </a:rPr>
              <a:t>Segue etapas específicas tradicionais prescritas</a:t>
            </a:r>
          </a:p>
          <a:p>
            <a:r>
              <a:rPr lang="pt-BR" b="1" dirty="0">
                <a:solidFill>
                  <a:schemeClr val="tx1"/>
                </a:solidFill>
              </a:rPr>
              <a:t>O produto pode ser algo tangível ou uma proposta de solução expressa na forma escrita ou oral</a:t>
            </a:r>
          </a:p>
          <a:p>
            <a:r>
              <a:rPr lang="pt-BR" b="1" dirty="0">
                <a:solidFill>
                  <a:schemeClr val="tx1"/>
                </a:solidFill>
              </a:rPr>
              <a:t>Adota-se normalmente estudo de caso ou cenários fictícios como problemas não estruturados</a:t>
            </a:r>
          </a:p>
          <a:p>
            <a:r>
              <a:rPr lang="pt-BR" b="1" dirty="0">
                <a:solidFill>
                  <a:schemeClr val="tx1"/>
                </a:solidFill>
              </a:rPr>
              <a:t>Tende a ser mais curto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3A924A-48FE-47B1-8237-DC40B66F306B}"/>
              </a:ext>
            </a:extLst>
          </p:cNvPr>
          <p:cNvSpPr txBox="1"/>
          <p:nvPr/>
        </p:nvSpPr>
        <p:spPr>
          <a:xfrm>
            <a:off x="9753600" y="24775"/>
            <a:ext cx="2438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Metodologia PPBL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22F8D3-5C18-47C1-924D-3C511944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25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AC014-24DB-4974-A45C-E5A5B594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604" y="-170078"/>
            <a:ext cx="8911687" cy="1280890"/>
          </a:xfrm>
        </p:spPr>
        <p:txBody>
          <a:bodyPr/>
          <a:lstStyle/>
          <a:p>
            <a:r>
              <a:rPr lang="pt-BR" b="1" dirty="0" err="1">
                <a:solidFill>
                  <a:schemeClr val="tx1"/>
                </a:solidFill>
              </a:rPr>
              <a:t>Flipped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Class</a:t>
            </a:r>
            <a:r>
              <a:rPr lang="pt-BR" b="1" dirty="0">
                <a:solidFill>
                  <a:schemeClr val="tx1"/>
                </a:solidFill>
              </a:rPr>
              <a:t> - Conceito</a:t>
            </a:r>
            <a:br>
              <a:rPr lang="pt-BR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Imagem 4" descr="Uma imagem contendo texto&#10;&#10;Descrição gerada com alta confiança">
            <a:extLst>
              <a:ext uri="{FF2B5EF4-FFF2-40B4-BE49-F238E27FC236}">
                <a16:creationId xmlns:a16="http://schemas.microsoft.com/office/drawing/2014/main" id="{E75F1E79-9132-41BC-BA20-87DF28D2B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11" y="845650"/>
            <a:ext cx="6178684" cy="617868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99D174C-F815-43C6-A3E6-7AC32A3D4E9E}"/>
              </a:ext>
            </a:extLst>
          </p:cNvPr>
          <p:cNvSpPr txBox="1"/>
          <p:nvPr/>
        </p:nvSpPr>
        <p:spPr>
          <a:xfrm>
            <a:off x="92766" y="6605429"/>
            <a:ext cx="6712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http://study.com/academy/lesson/flipped-classroom-definition-model.html</a:t>
            </a:r>
          </a:p>
        </p:txBody>
      </p:sp>
      <p:pic>
        <p:nvPicPr>
          <p:cNvPr id="7" name="Picture 2" descr="http://cft.vanderbilt.edu/wp-content/uploads/sites/59/Bloom-Taxonomy-rev-300x257.jpg">
            <a:extLst>
              <a:ext uri="{FF2B5EF4-FFF2-40B4-BE49-F238E27FC236}">
                <a16:creationId xmlns:a16="http://schemas.microsoft.com/office/drawing/2014/main" id="{9E2BDFEA-14D4-420F-8A51-FEDA9C8C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4541" y="2711029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B43760E-214A-4888-A913-2DB201C70DC2}"/>
              </a:ext>
            </a:extLst>
          </p:cNvPr>
          <p:cNvSpPr txBox="1"/>
          <p:nvPr/>
        </p:nvSpPr>
        <p:spPr>
          <a:xfrm>
            <a:off x="9409043" y="1948070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Taxonomia Bloom</a:t>
            </a:r>
            <a:endParaRPr lang="en-US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DA3D34-CAED-46B8-B07E-91233D58B546}"/>
              </a:ext>
            </a:extLst>
          </p:cNvPr>
          <p:cNvSpPr txBox="1"/>
          <p:nvPr/>
        </p:nvSpPr>
        <p:spPr>
          <a:xfrm>
            <a:off x="9310373" y="5170664"/>
            <a:ext cx="285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err="1"/>
              <a:t>Higher</a:t>
            </a:r>
            <a:r>
              <a:rPr lang="pt-BR" sz="1400" b="1" dirty="0"/>
              <a:t> </a:t>
            </a:r>
            <a:r>
              <a:rPr lang="pt-BR" sz="1400" b="1" dirty="0" err="1"/>
              <a:t>order</a:t>
            </a:r>
            <a:r>
              <a:rPr lang="pt-BR" sz="1400" b="1" dirty="0"/>
              <a:t> </a:t>
            </a:r>
            <a:r>
              <a:rPr lang="pt-BR" sz="1400" b="1" dirty="0" err="1"/>
              <a:t>thinking</a:t>
            </a:r>
            <a:r>
              <a:rPr lang="pt-BR" sz="1400" b="1" dirty="0"/>
              <a:t> – em sala</a:t>
            </a:r>
          </a:p>
          <a:p>
            <a:r>
              <a:rPr lang="pt-BR" sz="1400" b="1" dirty="0" err="1"/>
              <a:t>Low</a:t>
            </a:r>
            <a:r>
              <a:rPr lang="pt-BR" sz="1400" b="1" dirty="0"/>
              <a:t> </a:t>
            </a:r>
            <a:r>
              <a:rPr lang="pt-BR" sz="1400" b="1" dirty="0" err="1"/>
              <a:t>order</a:t>
            </a:r>
            <a:r>
              <a:rPr lang="pt-BR" sz="1400" b="1" dirty="0"/>
              <a:t> </a:t>
            </a:r>
            <a:r>
              <a:rPr lang="pt-BR" sz="1400" b="1" dirty="0" err="1"/>
              <a:t>thinking</a:t>
            </a:r>
            <a:r>
              <a:rPr lang="pt-BR" sz="1400" b="1" dirty="0"/>
              <a:t> – em casa</a:t>
            </a:r>
            <a:endParaRPr lang="en-US" sz="1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161430-1850-4D21-9D4E-47D37FB21F17}"/>
              </a:ext>
            </a:extLst>
          </p:cNvPr>
          <p:cNvSpPr txBox="1"/>
          <p:nvPr/>
        </p:nvSpPr>
        <p:spPr>
          <a:xfrm>
            <a:off x="10338719" y="0"/>
            <a:ext cx="185328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Flipped</a:t>
            </a:r>
            <a:r>
              <a:rPr lang="pt-BR" dirty="0"/>
              <a:t> </a:t>
            </a:r>
            <a:r>
              <a:rPr lang="pt-BR" dirty="0" err="1"/>
              <a:t>Class</a:t>
            </a:r>
            <a:endParaRPr lang="pt-BR" dirty="0"/>
          </a:p>
        </p:txBody>
      </p:sp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10FFA8CB-FF0F-4B1A-B332-DBC67A25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69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2051" y="553998"/>
            <a:ext cx="8596668" cy="915649"/>
          </a:xfrm>
        </p:spPr>
        <p:txBody>
          <a:bodyPr/>
          <a:lstStyle/>
          <a:p>
            <a:r>
              <a:rPr lang="pt-BR" b="1" dirty="0"/>
              <a:t>FLIPPED CLASS - Teoria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2221" y="1874342"/>
            <a:ext cx="8596668" cy="4869385"/>
          </a:xfrm>
        </p:spPr>
        <p:txBody>
          <a:bodyPr/>
          <a:lstStyle/>
          <a:p>
            <a:r>
              <a:rPr lang="en-US" sz="2800" b="1" dirty="0" err="1">
                <a:solidFill>
                  <a:schemeClr val="tx1"/>
                </a:solidFill>
              </a:rPr>
              <a:t>Construtivismo</a:t>
            </a:r>
            <a:r>
              <a:rPr lang="en-US" sz="2800" b="1" dirty="0">
                <a:solidFill>
                  <a:schemeClr val="tx1"/>
                </a:solidFill>
              </a:rPr>
              <a:t> e </a:t>
            </a:r>
            <a:r>
              <a:rPr lang="en-US" sz="2800" b="1" dirty="0" err="1">
                <a:solidFill>
                  <a:schemeClr val="tx1"/>
                </a:solidFill>
              </a:rPr>
              <a:t>aprendizagem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colaborativa</a:t>
            </a:r>
            <a:endParaRPr lang="en-US" sz="2800" b="1" dirty="0">
              <a:solidFill>
                <a:schemeClr val="tx1"/>
              </a:solidFill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Teoria cognitive de Piaget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Zona proximal de </a:t>
            </a:r>
            <a:r>
              <a:rPr lang="en-US" sz="2400" b="1" dirty="0" err="1">
                <a:solidFill>
                  <a:schemeClr val="tx1"/>
                </a:solidFill>
              </a:rPr>
              <a:t>desenvolvimento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338719" y="0"/>
            <a:ext cx="185328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Flipped</a:t>
            </a:r>
            <a:r>
              <a:rPr lang="pt-BR" dirty="0"/>
              <a:t> </a:t>
            </a:r>
            <a:r>
              <a:rPr lang="pt-BR" dirty="0" err="1"/>
              <a:t>Class</a:t>
            </a:r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A71717-17D2-4425-8BF2-1586EBD7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29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791" y="624110"/>
            <a:ext cx="10416209" cy="1280890"/>
          </a:xfrm>
        </p:spPr>
        <p:txBody>
          <a:bodyPr>
            <a:normAutofit fontScale="90000"/>
          </a:bodyPr>
          <a:lstStyle/>
          <a:p>
            <a:r>
              <a:rPr lang="pt-BR" sz="4800" b="1" dirty="0"/>
              <a:t>Simulação e não jogos de simulação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6922" y="1563757"/>
            <a:ext cx="10457690" cy="4810539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Conceito e teoria </a:t>
            </a:r>
          </a:p>
          <a:p>
            <a:pPr marL="742950" lvl="2" indent="-342900"/>
            <a:r>
              <a:rPr lang="en-US" sz="1600" b="1" dirty="0"/>
              <a:t>A </a:t>
            </a:r>
            <a:r>
              <a:rPr lang="en-US" sz="1600" b="1" dirty="0" err="1"/>
              <a:t>simulação</a:t>
            </a:r>
            <a:r>
              <a:rPr lang="en-US" sz="1600" b="1" dirty="0"/>
              <a:t> </a:t>
            </a:r>
            <a:r>
              <a:rPr lang="en-US" sz="1600" b="1" dirty="0" err="1"/>
              <a:t>permite</a:t>
            </a:r>
            <a:r>
              <a:rPr lang="en-US" sz="1600" b="1" dirty="0"/>
              <a:t> </a:t>
            </a:r>
            <a:r>
              <a:rPr lang="en-US" sz="1600" b="1" dirty="0" err="1"/>
              <a:t>ao</a:t>
            </a:r>
            <a:r>
              <a:rPr lang="en-US" sz="1600" b="1" dirty="0"/>
              <a:t> </a:t>
            </a:r>
            <a:r>
              <a:rPr lang="en-US" sz="1600" b="1" dirty="0" err="1"/>
              <a:t>estudante</a:t>
            </a:r>
            <a:r>
              <a:rPr lang="en-US" sz="1600" b="1" dirty="0"/>
              <a:t> </a:t>
            </a:r>
            <a:r>
              <a:rPr lang="en-US" sz="1600" b="1" dirty="0" err="1"/>
              <a:t>uma</a:t>
            </a:r>
            <a:r>
              <a:rPr lang="en-US" sz="1600" b="1" dirty="0"/>
              <a:t> </a:t>
            </a:r>
            <a:r>
              <a:rPr lang="en-US" sz="1600" b="1" dirty="0" err="1"/>
              <a:t>oportunidade</a:t>
            </a:r>
            <a:r>
              <a:rPr lang="en-US" sz="1600" b="1" dirty="0"/>
              <a:t> para </a:t>
            </a:r>
            <a:r>
              <a:rPr lang="en-US" sz="1600" b="1" dirty="0" err="1"/>
              <a:t>integrar</a:t>
            </a:r>
            <a:r>
              <a:rPr lang="en-US" sz="1600" b="1" dirty="0"/>
              <a:t> a </a:t>
            </a:r>
            <a:r>
              <a:rPr lang="en-US" sz="1600" b="1" dirty="0" err="1"/>
              <a:t>teoria</a:t>
            </a:r>
            <a:r>
              <a:rPr lang="en-US" sz="1600" b="1" dirty="0"/>
              <a:t> e a </a:t>
            </a:r>
            <a:r>
              <a:rPr lang="en-US" sz="1600" b="1" dirty="0" err="1"/>
              <a:t>prática</a:t>
            </a:r>
            <a:r>
              <a:rPr lang="en-US" sz="1600" b="1" dirty="0"/>
              <a:t> </a:t>
            </a:r>
            <a:r>
              <a:rPr lang="en-US" sz="1600" b="1" dirty="0" err="1"/>
              <a:t>enquanto</a:t>
            </a:r>
            <a:r>
              <a:rPr lang="en-US" sz="1600" b="1" dirty="0"/>
              <a:t> </a:t>
            </a:r>
            <a:r>
              <a:rPr lang="en-US" sz="1600" b="1" dirty="0" err="1"/>
              <a:t>toma</a:t>
            </a:r>
            <a:r>
              <a:rPr lang="en-US" sz="1600" b="1" dirty="0"/>
              <a:t> </a:t>
            </a:r>
            <a:r>
              <a:rPr lang="en-US" sz="1600" b="1" dirty="0" err="1"/>
              <a:t>decisões</a:t>
            </a:r>
            <a:r>
              <a:rPr lang="en-US" sz="1600" b="1" dirty="0"/>
              <a:t> </a:t>
            </a:r>
            <a:r>
              <a:rPr lang="en-US" sz="1600" b="1" dirty="0" err="1"/>
              <a:t>reais</a:t>
            </a:r>
            <a:r>
              <a:rPr lang="en-US" sz="1600" b="1" dirty="0"/>
              <a:t> </a:t>
            </a:r>
            <a:r>
              <a:rPr lang="en-US" sz="1600" b="1" dirty="0" err="1"/>
              <a:t>em</a:t>
            </a:r>
            <a:r>
              <a:rPr lang="en-US" sz="1600" b="1" dirty="0"/>
              <a:t> um </a:t>
            </a:r>
            <a:r>
              <a:rPr lang="en-US" sz="1600" b="1" dirty="0" err="1"/>
              <a:t>ambiente</a:t>
            </a:r>
            <a:r>
              <a:rPr lang="en-US" sz="1600" b="1" dirty="0"/>
              <a:t> que </a:t>
            </a:r>
            <a:r>
              <a:rPr lang="en-US" sz="1600" b="1" dirty="0" err="1"/>
              <a:t>imita</a:t>
            </a:r>
            <a:r>
              <a:rPr lang="en-US" sz="1600" b="1" dirty="0"/>
              <a:t> a </a:t>
            </a:r>
            <a:r>
              <a:rPr lang="en-US" sz="1600" b="1" dirty="0" err="1"/>
              <a:t>realidade</a:t>
            </a:r>
            <a:r>
              <a:rPr lang="en-US" sz="1600" b="1" dirty="0"/>
              <a:t>.</a:t>
            </a:r>
          </a:p>
          <a:p>
            <a:pPr marL="742950" lvl="2" indent="-342900"/>
            <a:r>
              <a:rPr lang="pt-BR" sz="1600" b="1" u="sng" dirty="0">
                <a:solidFill>
                  <a:schemeClr val="tx1"/>
                </a:solidFill>
              </a:rPr>
              <a:t>Teorias: Aprendizagem experiencial (KOLB) e  teoria  da reflexão a partir de experiência vividas de John Dewey</a:t>
            </a:r>
          </a:p>
          <a:p>
            <a:pPr marL="742950" lvl="2" indent="-342900"/>
            <a:r>
              <a:rPr lang="pt-BR" sz="1600" b="1" dirty="0"/>
              <a:t>A análise dessas experiências possibilita buscar formas mais adequadas de prática e alternativas didáticas para enfrentar as situações-problema na promoção da aprendizagem (</a:t>
            </a:r>
            <a:r>
              <a:rPr lang="en-US" sz="1600" b="1" dirty="0" err="1"/>
              <a:t>Thaisa</a:t>
            </a:r>
            <a:r>
              <a:rPr lang="en-US" sz="1600" b="1" dirty="0"/>
              <a:t> Camargo </a:t>
            </a:r>
            <a:r>
              <a:rPr lang="en-US" sz="1600" b="1" dirty="0" err="1"/>
              <a:t>Dorigon</a:t>
            </a:r>
            <a:r>
              <a:rPr lang="en-US" sz="1600" b="1" dirty="0"/>
              <a:t> e Joana Paulin </a:t>
            </a:r>
            <a:r>
              <a:rPr lang="en-US" sz="1600" b="1" dirty="0" err="1"/>
              <a:t>Romanowsk</a:t>
            </a:r>
            <a:r>
              <a:rPr lang="en-US" sz="1600" b="1" dirty="0"/>
              <a:t>*</a:t>
            </a:r>
            <a:r>
              <a:rPr lang="pt-BR" sz="1600" b="1" dirty="0"/>
              <a:t>)</a:t>
            </a:r>
          </a:p>
          <a:p>
            <a:pPr marL="742950" lvl="2" indent="-342900"/>
            <a:r>
              <a:rPr lang="pt-BR" sz="1600" b="1" dirty="0"/>
              <a:t>Dewey propôs que o conhecimento é obtido na reflexão sobre a ação após o acontecimento.</a:t>
            </a:r>
          </a:p>
          <a:p>
            <a:pPr marL="742950" lvl="2" indent="-342900"/>
            <a:r>
              <a:rPr lang="pt-BR" sz="1600" b="1" i="1" dirty="0">
                <a:solidFill>
                  <a:schemeClr val="tx1"/>
                </a:solidFill>
              </a:rPr>
              <a:t>Diferenças:</a:t>
            </a:r>
          </a:p>
          <a:p>
            <a:pPr marL="1200150" lvl="3" indent="-342900"/>
            <a:r>
              <a:rPr lang="pt-BR" sz="1400" b="1" i="1" dirty="0">
                <a:solidFill>
                  <a:schemeClr val="tx1"/>
                </a:solidFill>
              </a:rPr>
              <a:t>Gamificação (que não é um jogo ou metodologia ativa) se apropria de elementos de jogos e aplica em algo que não é um jogo com o intuito de motivar o aprendiz (motivacional). Aqui o aprendiz pode aprender a partir do conteúdo antes mesmo do conteúdo ser </a:t>
            </a:r>
            <a:r>
              <a:rPr lang="pt-BR" sz="1400" b="1" i="1" dirty="0" err="1">
                <a:solidFill>
                  <a:schemeClr val="tx1"/>
                </a:solidFill>
              </a:rPr>
              <a:t>gameficado</a:t>
            </a:r>
            <a:r>
              <a:rPr lang="pt-BR" sz="1400" b="1" i="1" dirty="0">
                <a:solidFill>
                  <a:schemeClr val="tx1"/>
                </a:solidFill>
              </a:rPr>
              <a:t>.</a:t>
            </a:r>
          </a:p>
          <a:p>
            <a:pPr marL="1200150" lvl="3" indent="-342900"/>
            <a:r>
              <a:rPr lang="pt-BR" sz="1400" b="1" i="1" dirty="0" err="1">
                <a:solidFill>
                  <a:schemeClr val="tx1"/>
                </a:solidFill>
              </a:rPr>
              <a:t>Serious</a:t>
            </a:r>
            <a:r>
              <a:rPr lang="pt-BR" sz="1400" b="1" i="1" dirty="0">
                <a:solidFill>
                  <a:schemeClr val="tx1"/>
                </a:solidFill>
              </a:rPr>
              <a:t> game é um jogo e difere da gamificação por ter objetivos de aprendizagem definidos, além de promover </a:t>
            </a:r>
            <a:r>
              <a:rPr lang="en-US" sz="1400" b="1" dirty="0" err="1"/>
              <a:t>conhecimentos</a:t>
            </a:r>
            <a:r>
              <a:rPr lang="en-US" sz="1400" b="1" dirty="0"/>
              <a:t>, </a:t>
            </a:r>
            <a:r>
              <a:rPr lang="en-US" sz="1400" b="1" dirty="0" err="1"/>
              <a:t>habilidades</a:t>
            </a:r>
            <a:r>
              <a:rPr lang="en-US" sz="1400" b="1" dirty="0"/>
              <a:t> e </a:t>
            </a:r>
            <a:r>
              <a:rPr lang="en-US" sz="1400" b="1" dirty="0" err="1"/>
              <a:t>comportamentos</a:t>
            </a:r>
            <a:r>
              <a:rPr lang="en-US" sz="1400" b="1" dirty="0"/>
              <a:t>. O </a:t>
            </a:r>
            <a:r>
              <a:rPr lang="en-US" sz="1400" b="1" dirty="0" err="1"/>
              <a:t>estudante</a:t>
            </a:r>
            <a:r>
              <a:rPr lang="en-US" sz="1400" b="1" dirty="0"/>
              <a:t> </a:t>
            </a:r>
            <a:r>
              <a:rPr lang="en-US" sz="1400" b="1" dirty="0" err="1"/>
              <a:t>aprende</a:t>
            </a:r>
            <a:r>
              <a:rPr lang="en-US" sz="1400" b="1" dirty="0"/>
              <a:t> </a:t>
            </a:r>
            <a:r>
              <a:rPr lang="en-US" sz="1400" b="1" dirty="0" err="1"/>
              <a:t>durante</a:t>
            </a:r>
            <a:r>
              <a:rPr lang="en-US" sz="1400" b="1" dirty="0"/>
              <a:t> o </a:t>
            </a:r>
            <a:r>
              <a:rPr lang="en-US" sz="1400" b="1" dirty="0" err="1"/>
              <a:t>jogo</a:t>
            </a:r>
            <a:r>
              <a:rPr lang="en-US" sz="1400" b="1" dirty="0"/>
              <a:t>. Se </a:t>
            </a:r>
            <a:r>
              <a:rPr lang="en-US" sz="1400" b="1" dirty="0" err="1"/>
              <a:t>não</a:t>
            </a:r>
            <a:r>
              <a:rPr lang="en-US" sz="1400" b="1" dirty="0"/>
              <a:t> </a:t>
            </a:r>
            <a:r>
              <a:rPr lang="en-US" sz="1400" b="1" dirty="0" err="1"/>
              <a:t>jogar</a:t>
            </a:r>
            <a:r>
              <a:rPr lang="en-US" sz="1400" b="1" dirty="0"/>
              <a:t>, </a:t>
            </a:r>
            <a:r>
              <a:rPr lang="en-US" sz="1400" b="1" dirty="0" err="1"/>
              <a:t>não</a:t>
            </a:r>
            <a:r>
              <a:rPr lang="en-US" sz="1400" b="1" dirty="0"/>
              <a:t> </a:t>
            </a:r>
            <a:r>
              <a:rPr lang="en-US" sz="1400" b="1" dirty="0" err="1"/>
              <a:t>aprende</a:t>
            </a:r>
            <a:r>
              <a:rPr lang="en-US" sz="1400" b="1" dirty="0"/>
              <a:t> e se </a:t>
            </a:r>
            <a:r>
              <a:rPr lang="en-US" sz="1400" b="1" dirty="0" err="1"/>
              <a:t>não</a:t>
            </a:r>
            <a:r>
              <a:rPr lang="en-US" sz="1400" b="1" dirty="0"/>
              <a:t> </a:t>
            </a:r>
            <a:r>
              <a:rPr lang="en-US" sz="1400" b="1" dirty="0" err="1"/>
              <a:t>aprender</a:t>
            </a:r>
            <a:r>
              <a:rPr lang="en-US" sz="1400" b="1" dirty="0"/>
              <a:t>, </a:t>
            </a:r>
            <a:r>
              <a:rPr lang="en-US" sz="1400" b="1" dirty="0" err="1"/>
              <a:t>não</a:t>
            </a:r>
            <a:r>
              <a:rPr lang="en-US" sz="1400" b="1" dirty="0"/>
              <a:t> </a:t>
            </a:r>
            <a:r>
              <a:rPr lang="en-US" sz="1400" b="1" dirty="0" err="1"/>
              <a:t>avança</a:t>
            </a:r>
            <a:r>
              <a:rPr lang="en-US" sz="1400" b="1" dirty="0"/>
              <a:t> no </a:t>
            </a:r>
            <a:r>
              <a:rPr lang="en-US" sz="1400" b="1" dirty="0" err="1"/>
              <a:t>jogo</a:t>
            </a:r>
            <a:r>
              <a:rPr lang="en-US" sz="1400" b="1" dirty="0"/>
              <a:t>.</a:t>
            </a:r>
            <a:endParaRPr lang="pt-BR" sz="1400" b="1" i="1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7209F5-BF32-4CEC-845F-769B9056AAC6}"/>
              </a:ext>
            </a:extLst>
          </p:cNvPr>
          <p:cNvSpPr txBox="1"/>
          <p:nvPr/>
        </p:nvSpPr>
        <p:spPr>
          <a:xfrm>
            <a:off x="10349948" y="0"/>
            <a:ext cx="18420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     Simulação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7246EE-6B7D-44B6-AFD6-A5C2697EDF58}"/>
              </a:ext>
            </a:extLst>
          </p:cNvPr>
          <p:cNvSpPr txBox="1"/>
          <p:nvPr/>
        </p:nvSpPr>
        <p:spPr>
          <a:xfrm>
            <a:off x="1192696" y="6546574"/>
            <a:ext cx="106683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*https://www.researchgate.net/profile/Joana_Romanowski3/publication/277052331_A_reflexao_em_Dewey_e_Schon/links/56fc187508ae1b40b806430f/A-reflexao-em-Dewey-e-Schoen.pdf</a:t>
            </a:r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1D649C76-BDEE-4AA2-A322-6E043AA7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2369-5D63-4B22-ACEF-4733DFE12D7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784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550</TotalTime>
  <Words>866</Words>
  <Application>Microsoft Office PowerPoint</Application>
  <PresentationFormat>Widescreen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Cacho</vt:lpstr>
      <vt:lpstr>APRENDENDO PARA O FUTURO COM AS METODOLOGIAS ATIVAS – RESULTADOS PRÁTICOS </vt:lpstr>
      <vt:lpstr>Precisamos mudar?</vt:lpstr>
      <vt:lpstr>Apresentação do PowerPoint</vt:lpstr>
      <vt:lpstr>PPBL</vt:lpstr>
      <vt:lpstr>Ensino Tradicional</vt:lpstr>
      <vt:lpstr>PPBL Foco em perguntas abertas Promove aplicação autêntica de conteúdos e habilidades Promove habilidades requeridas do mercado atual Ênfase na independência e inquirição Atividades multifacetadas</vt:lpstr>
      <vt:lpstr>Flipped Class - Conceito </vt:lpstr>
      <vt:lpstr>FLIPPED CLASS - Teoria</vt:lpstr>
      <vt:lpstr>Simulação e não jogos de simulação</vt:lpstr>
      <vt:lpstr>Depois das 3 apresentações</vt:lpstr>
      <vt:lpstr>PPBL</vt:lpstr>
      <vt:lpstr>Flipped Class</vt:lpstr>
      <vt:lpstr>Simulação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APRENDENDO PARA O FUTURO COM AS METODOLOGIAS ATIVAS – RESULTADOS PRÁTICOS</dc:title>
  <dc:creator>User</dc:creator>
  <cp:lastModifiedBy>jose dutra</cp:lastModifiedBy>
  <cp:revision>109</cp:revision>
  <cp:lastPrinted>2017-09-08T14:41:56Z</cp:lastPrinted>
  <dcterms:created xsi:type="dcterms:W3CDTF">2017-09-08T12:20:26Z</dcterms:created>
  <dcterms:modified xsi:type="dcterms:W3CDTF">2017-09-20T03:18:01Z</dcterms:modified>
</cp:coreProperties>
</file>