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74" r:id="rId3"/>
    <p:sldId id="275" r:id="rId4"/>
    <p:sldId id="27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7" r:id="rId20"/>
    <p:sldId id="271" r:id="rId21"/>
  </p:sldIdLst>
  <p:sldSz cx="9144000" cy="6858000" type="screen4x3"/>
  <p:notesSz cx="6797675" cy="9926638"/>
  <p:embeddedFontLs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1C042F-45DC-46F1-B4BF-3812F14E5613}">
  <a:tblStyle styleId="{5D1C042F-45DC-46F1-B4BF-3812F14E56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6BD3E-05D1-4BC1-9D29-195DA160D7D5}" type="doc">
      <dgm:prSet loTypeId="urn:microsoft.com/office/officeart/2005/8/layout/hProcess9" loCatId="process" qsTypeId="urn:microsoft.com/office/officeart/2005/8/quickstyle/simple1" qsCatId="simple" csTypeId="urn:microsoft.com/office/officeart/2005/8/colors/accent5_2" csCatId="accent5" phldr="1"/>
      <dgm:spPr/>
    </dgm:pt>
    <dgm:pt modelId="{BC77AB07-164E-43DD-8116-11ACCE453F79}">
      <dgm:prSet phldrT="[Texto]"/>
      <dgm:spPr/>
      <dgm:t>
        <a:bodyPr/>
        <a:lstStyle/>
        <a:p>
          <a:r>
            <a:rPr lang="pt-BR" dirty="0" smtClean="0">
              <a:latin typeface="Comic Sans MS" panose="030F0702030302020204" pitchFamily="66" charset="0"/>
            </a:rPr>
            <a:t>Integração</a:t>
          </a:r>
          <a:endParaRPr lang="pt-BR" dirty="0">
            <a:latin typeface="Comic Sans MS" panose="030F0702030302020204" pitchFamily="66" charset="0"/>
          </a:endParaRPr>
        </a:p>
      </dgm:t>
    </dgm:pt>
    <dgm:pt modelId="{1EF1C5F5-9F87-4DC9-84CB-463711C0A02B}" type="parTrans" cxnId="{10554189-ED56-4D74-BF01-F31F59CDC94E}">
      <dgm:prSet/>
      <dgm:spPr/>
      <dgm:t>
        <a:bodyPr/>
        <a:lstStyle/>
        <a:p>
          <a:endParaRPr lang="pt-BR"/>
        </a:p>
      </dgm:t>
    </dgm:pt>
    <dgm:pt modelId="{0B77A2EF-AB3B-4959-BF38-E1FE25F9541F}" type="sibTrans" cxnId="{10554189-ED56-4D74-BF01-F31F59CDC94E}">
      <dgm:prSet/>
      <dgm:spPr/>
      <dgm:t>
        <a:bodyPr/>
        <a:lstStyle/>
        <a:p>
          <a:endParaRPr lang="pt-BR"/>
        </a:p>
      </dgm:t>
    </dgm:pt>
    <dgm:pt modelId="{88324ED7-F0F0-463F-B86D-ADFD9F4D78B2}">
      <dgm:prSet phldrT="[Texto]"/>
      <dgm:spPr/>
      <dgm:t>
        <a:bodyPr/>
        <a:lstStyle/>
        <a:p>
          <a:r>
            <a:rPr lang="pt-BR" dirty="0" smtClean="0">
              <a:latin typeface="Comic Sans MS" panose="030F0702030302020204" pitchFamily="66" charset="0"/>
            </a:rPr>
            <a:t>Planejamento</a:t>
          </a:r>
          <a:endParaRPr lang="pt-BR" dirty="0">
            <a:latin typeface="Comic Sans MS" panose="030F0702030302020204" pitchFamily="66" charset="0"/>
          </a:endParaRPr>
        </a:p>
      </dgm:t>
    </dgm:pt>
    <dgm:pt modelId="{DAB96441-DC27-423D-AAB4-B6EB2997A974}" type="parTrans" cxnId="{B2BA6E1D-7028-4CB8-AD05-867D4DEAED76}">
      <dgm:prSet/>
      <dgm:spPr/>
      <dgm:t>
        <a:bodyPr/>
        <a:lstStyle/>
        <a:p>
          <a:endParaRPr lang="pt-BR"/>
        </a:p>
      </dgm:t>
    </dgm:pt>
    <dgm:pt modelId="{1614BDCF-5BA1-4210-8E6B-87CED2658C74}" type="sibTrans" cxnId="{B2BA6E1D-7028-4CB8-AD05-867D4DEAED76}">
      <dgm:prSet/>
      <dgm:spPr/>
      <dgm:t>
        <a:bodyPr/>
        <a:lstStyle/>
        <a:p>
          <a:endParaRPr lang="pt-BR"/>
        </a:p>
      </dgm:t>
    </dgm:pt>
    <dgm:pt modelId="{DA505B2E-2680-4384-B0C1-E484782A2CE6}">
      <dgm:prSet phldrT="[Texto]"/>
      <dgm:spPr/>
      <dgm:t>
        <a:bodyPr/>
        <a:lstStyle/>
        <a:p>
          <a:r>
            <a:rPr lang="pt-BR" dirty="0" smtClean="0">
              <a:latin typeface="Comic Sans MS" panose="030F0702030302020204" pitchFamily="66" charset="0"/>
            </a:rPr>
            <a:t>Avaliação</a:t>
          </a:r>
        </a:p>
      </dgm:t>
    </dgm:pt>
    <dgm:pt modelId="{FC084FD5-B12E-4D85-8038-BAB8DB39E375}" type="parTrans" cxnId="{8F498AC4-D6C5-4A8D-85F5-9B0AE55AB968}">
      <dgm:prSet/>
      <dgm:spPr/>
      <dgm:t>
        <a:bodyPr/>
        <a:lstStyle/>
        <a:p>
          <a:endParaRPr lang="pt-BR"/>
        </a:p>
      </dgm:t>
    </dgm:pt>
    <dgm:pt modelId="{305E0A67-D952-49B2-8FB8-126A40DDB9DF}" type="sibTrans" cxnId="{8F498AC4-D6C5-4A8D-85F5-9B0AE55AB968}">
      <dgm:prSet/>
      <dgm:spPr/>
      <dgm:t>
        <a:bodyPr/>
        <a:lstStyle/>
        <a:p>
          <a:endParaRPr lang="pt-BR"/>
        </a:p>
      </dgm:t>
    </dgm:pt>
    <dgm:pt modelId="{319E6E4C-F97B-45FC-8C01-D94D33F7B49D}" type="pres">
      <dgm:prSet presAssocID="{D106BD3E-05D1-4BC1-9D29-195DA160D7D5}" presName="CompostProcess" presStyleCnt="0">
        <dgm:presLayoutVars>
          <dgm:dir/>
          <dgm:resizeHandles val="exact"/>
        </dgm:presLayoutVars>
      </dgm:prSet>
      <dgm:spPr/>
    </dgm:pt>
    <dgm:pt modelId="{F4CAAC71-1136-47D5-9250-272AD7900D97}" type="pres">
      <dgm:prSet presAssocID="{D106BD3E-05D1-4BC1-9D29-195DA160D7D5}" presName="arrow" presStyleLbl="bgShp" presStyleIdx="0" presStyleCnt="1"/>
      <dgm:spPr/>
    </dgm:pt>
    <dgm:pt modelId="{704E8FC7-7C03-40BC-B3FE-9B79DFFE55E9}" type="pres">
      <dgm:prSet presAssocID="{D106BD3E-05D1-4BC1-9D29-195DA160D7D5}" presName="linearProcess" presStyleCnt="0"/>
      <dgm:spPr/>
    </dgm:pt>
    <dgm:pt modelId="{A21340A6-7208-4D25-9C87-1C89E2161E86}" type="pres">
      <dgm:prSet presAssocID="{BC77AB07-164E-43DD-8116-11ACCE453F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74EDA0-E29C-48E7-8A75-7ACB03CF20DB}" type="pres">
      <dgm:prSet presAssocID="{0B77A2EF-AB3B-4959-BF38-E1FE25F9541F}" presName="sibTrans" presStyleCnt="0"/>
      <dgm:spPr/>
    </dgm:pt>
    <dgm:pt modelId="{3CFE09BA-93FF-476C-9EC8-93D8837B1134}" type="pres">
      <dgm:prSet presAssocID="{88324ED7-F0F0-463F-B86D-ADFD9F4D78B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639A01-BB79-40DF-B228-5DF7270AB0DE}" type="pres">
      <dgm:prSet presAssocID="{1614BDCF-5BA1-4210-8E6B-87CED2658C74}" presName="sibTrans" presStyleCnt="0"/>
      <dgm:spPr/>
    </dgm:pt>
    <dgm:pt modelId="{DF6B6BBD-DD99-4DFD-A6F4-64685310DD73}" type="pres">
      <dgm:prSet presAssocID="{DA505B2E-2680-4384-B0C1-E484782A2CE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554189-ED56-4D74-BF01-F31F59CDC94E}" srcId="{D106BD3E-05D1-4BC1-9D29-195DA160D7D5}" destId="{BC77AB07-164E-43DD-8116-11ACCE453F79}" srcOrd="0" destOrd="0" parTransId="{1EF1C5F5-9F87-4DC9-84CB-463711C0A02B}" sibTransId="{0B77A2EF-AB3B-4959-BF38-E1FE25F9541F}"/>
    <dgm:cxn modelId="{B83DB9B8-DD59-4C83-9CFC-645D328512A4}" type="presOf" srcId="{D106BD3E-05D1-4BC1-9D29-195DA160D7D5}" destId="{319E6E4C-F97B-45FC-8C01-D94D33F7B49D}" srcOrd="0" destOrd="0" presId="urn:microsoft.com/office/officeart/2005/8/layout/hProcess9"/>
    <dgm:cxn modelId="{5324B0EA-9A8D-4CC9-96B2-B267992CBD17}" type="presOf" srcId="{BC77AB07-164E-43DD-8116-11ACCE453F79}" destId="{A21340A6-7208-4D25-9C87-1C89E2161E86}" srcOrd="0" destOrd="0" presId="urn:microsoft.com/office/officeart/2005/8/layout/hProcess9"/>
    <dgm:cxn modelId="{0537C2B0-E0E1-4DA7-AE17-5D20C3D5F397}" type="presOf" srcId="{88324ED7-F0F0-463F-B86D-ADFD9F4D78B2}" destId="{3CFE09BA-93FF-476C-9EC8-93D8837B1134}" srcOrd="0" destOrd="0" presId="urn:microsoft.com/office/officeart/2005/8/layout/hProcess9"/>
    <dgm:cxn modelId="{8F498AC4-D6C5-4A8D-85F5-9B0AE55AB968}" srcId="{D106BD3E-05D1-4BC1-9D29-195DA160D7D5}" destId="{DA505B2E-2680-4384-B0C1-E484782A2CE6}" srcOrd="2" destOrd="0" parTransId="{FC084FD5-B12E-4D85-8038-BAB8DB39E375}" sibTransId="{305E0A67-D952-49B2-8FB8-126A40DDB9DF}"/>
    <dgm:cxn modelId="{B2BA6E1D-7028-4CB8-AD05-867D4DEAED76}" srcId="{D106BD3E-05D1-4BC1-9D29-195DA160D7D5}" destId="{88324ED7-F0F0-463F-B86D-ADFD9F4D78B2}" srcOrd="1" destOrd="0" parTransId="{DAB96441-DC27-423D-AAB4-B6EB2997A974}" sibTransId="{1614BDCF-5BA1-4210-8E6B-87CED2658C74}"/>
    <dgm:cxn modelId="{40D8C782-6F44-472F-AA7E-07175DD46535}" type="presOf" srcId="{DA505B2E-2680-4384-B0C1-E484782A2CE6}" destId="{DF6B6BBD-DD99-4DFD-A6F4-64685310DD73}" srcOrd="0" destOrd="0" presId="urn:microsoft.com/office/officeart/2005/8/layout/hProcess9"/>
    <dgm:cxn modelId="{F457B074-B181-42C7-AA91-9F23D931DF7C}" type="presParOf" srcId="{319E6E4C-F97B-45FC-8C01-D94D33F7B49D}" destId="{F4CAAC71-1136-47D5-9250-272AD7900D97}" srcOrd="0" destOrd="0" presId="urn:microsoft.com/office/officeart/2005/8/layout/hProcess9"/>
    <dgm:cxn modelId="{16688275-2A82-4DDD-A26E-58B3144E7890}" type="presParOf" srcId="{319E6E4C-F97B-45FC-8C01-D94D33F7B49D}" destId="{704E8FC7-7C03-40BC-B3FE-9B79DFFE55E9}" srcOrd="1" destOrd="0" presId="urn:microsoft.com/office/officeart/2005/8/layout/hProcess9"/>
    <dgm:cxn modelId="{76564099-998A-4D87-8266-4CCEDB49371F}" type="presParOf" srcId="{704E8FC7-7C03-40BC-B3FE-9B79DFFE55E9}" destId="{A21340A6-7208-4D25-9C87-1C89E2161E86}" srcOrd="0" destOrd="0" presId="urn:microsoft.com/office/officeart/2005/8/layout/hProcess9"/>
    <dgm:cxn modelId="{29295879-BE5C-4C5C-8E8C-3B662DC7B6D1}" type="presParOf" srcId="{704E8FC7-7C03-40BC-B3FE-9B79DFFE55E9}" destId="{1674EDA0-E29C-48E7-8A75-7ACB03CF20DB}" srcOrd="1" destOrd="0" presId="urn:microsoft.com/office/officeart/2005/8/layout/hProcess9"/>
    <dgm:cxn modelId="{38A2C617-5D6A-4218-8D4E-CEF01CC2A92E}" type="presParOf" srcId="{704E8FC7-7C03-40BC-B3FE-9B79DFFE55E9}" destId="{3CFE09BA-93FF-476C-9EC8-93D8837B1134}" srcOrd="2" destOrd="0" presId="urn:microsoft.com/office/officeart/2005/8/layout/hProcess9"/>
    <dgm:cxn modelId="{F4741331-090C-4DA4-BBD6-440F34128FF4}" type="presParOf" srcId="{704E8FC7-7C03-40BC-B3FE-9B79DFFE55E9}" destId="{4B639A01-BB79-40DF-B228-5DF7270AB0DE}" srcOrd="3" destOrd="0" presId="urn:microsoft.com/office/officeart/2005/8/layout/hProcess9"/>
    <dgm:cxn modelId="{37FF4B86-4099-476F-971A-8E9514F3CB5B}" type="presParOf" srcId="{704E8FC7-7C03-40BC-B3FE-9B79DFFE55E9}" destId="{DF6B6BBD-DD99-4DFD-A6F4-64685310DD7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AAC71-1136-47D5-9250-272AD7900D97}">
      <dsp:nvSpPr>
        <dsp:cNvPr id="0" name=""/>
        <dsp:cNvSpPr/>
      </dsp:nvSpPr>
      <dsp:spPr>
        <a:xfrm>
          <a:off x="377116" y="0"/>
          <a:ext cx="4273987" cy="266429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340A6-7208-4D25-9C87-1C89E2161E86}">
      <dsp:nvSpPr>
        <dsp:cNvPr id="0" name=""/>
        <dsp:cNvSpPr/>
      </dsp:nvSpPr>
      <dsp:spPr>
        <a:xfrm>
          <a:off x="3682" y="799288"/>
          <a:ext cx="1618458" cy="1065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omic Sans MS" panose="030F0702030302020204" pitchFamily="66" charset="0"/>
            </a:rPr>
            <a:t>Integração</a:t>
          </a:r>
          <a:endParaRPr lang="pt-BR" sz="1700" kern="1200" dirty="0">
            <a:latin typeface="Comic Sans MS" panose="030F0702030302020204" pitchFamily="66" charset="0"/>
          </a:endParaRPr>
        </a:p>
      </dsp:txBody>
      <dsp:txXfrm>
        <a:off x="55706" y="851312"/>
        <a:ext cx="1514410" cy="961670"/>
      </dsp:txXfrm>
    </dsp:sp>
    <dsp:sp modelId="{3CFE09BA-93FF-476C-9EC8-93D8837B1134}">
      <dsp:nvSpPr>
        <dsp:cNvPr id="0" name=""/>
        <dsp:cNvSpPr/>
      </dsp:nvSpPr>
      <dsp:spPr>
        <a:xfrm>
          <a:off x="1704881" y="799288"/>
          <a:ext cx="1618458" cy="1065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omic Sans MS" panose="030F0702030302020204" pitchFamily="66" charset="0"/>
            </a:rPr>
            <a:t>Planejamento</a:t>
          </a:r>
          <a:endParaRPr lang="pt-BR" sz="1700" kern="1200" dirty="0">
            <a:latin typeface="Comic Sans MS" panose="030F0702030302020204" pitchFamily="66" charset="0"/>
          </a:endParaRPr>
        </a:p>
      </dsp:txBody>
      <dsp:txXfrm>
        <a:off x="1756905" y="851312"/>
        <a:ext cx="1514410" cy="961670"/>
      </dsp:txXfrm>
    </dsp:sp>
    <dsp:sp modelId="{DF6B6BBD-DD99-4DFD-A6F4-64685310DD73}">
      <dsp:nvSpPr>
        <dsp:cNvPr id="0" name=""/>
        <dsp:cNvSpPr/>
      </dsp:nvSpPr>
      <dsp:spPr>
        <a:xfrm>
          <a:off x="3406079" y="799288"/>
          <a:ext cx="1618458" cy="1065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>
              <a:latin typeface="Comic Sans MS" panose="030F0702030302020204" pitchFamily="66" charset="0"/>
            </a:rPr>
            <a:t>Avaliação</a:t>
          </a:r>
        </a:p>
      </dsp:txBody>
      <dsp:txXfrm>
        <a:off x="3458103" y="851312"/>
        <a:ext cx="1514410" cy="96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6466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Modelo_de_Tuckman#cite_note-tuckman-1965-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t.wikipedia.org/wiki/Modelo_de_Tuckman#cite_note-3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de forma bem rápida: eu gostaria de saber quantos aqui trabalham com MAs? Quantos com MAs em EAD?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99" cy="496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formação, confrontação, normatização, autuação e dissolução.</a:t>
            </a:r>
          </a:p>
          <a:p>
            <a:pPr marL="9017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ct val="95454"/>
              <a:buFont typeface="Arial"/>
              <a:buAutoNum type="arabicPeriod"/>
            </a:pPr>
            <a:r>
              <a:rPr lang="en-US" sz="1050" b="1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Forming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(Formação)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Identificação das metas. Caracterizada por um grande entusiasmo e baixos níveis de competências. Nesta etapa ocorre a formação do grupo, são as condições necessárias para que um indivíduo se integre ao grupo: compartilhar metas, tarefas e abordagens no trabalho, se identificar com os outros indivíduos e se sentir parte do grupo. Segundo Tuckman (1965) </a:t>
            </a:r>
            <a:r>
              <a:rPr lang="en-US" sz="1050" u="sng" baseline="30000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[2]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durante a formação o papel do líder é importante para estabelecimento de relações de dependência com o líder, com o grupo e com normas preexistentes; pode-se dizer que a orientação, ensaios e dependências constituem o processo de formação do grupo.</a:t>
            </a:r>
          </a:p>
          <a:p>
            <a:pPr marL="9017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ct val="95454"/>
              <a:buFont typeface="Arial"/>
              <a:buAutoNum type="arabicPeriod"/>
            </a:pPr>
            <a:r>
              <a:rPr lang="en-US" sz="1050" b="1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Storming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(Confrontação):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Definição das responsabilidades de cada membro. Caracterizada por baixo entusiasmo e níveis de competências. Nesta etapa pouco trabalho é realizado, já que as metas estão definidas, porém os papéis e responsabilidades de cada membro do grupo ainda não, surgindo assim vários conflitos até estas definições.</a:t>
            </a:r>
          </a:p>
          <a:p>
            <a:pPr marL="9017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ct val="95454"/>
              <a:buFont typeface="Arial"/>
              <a:buAutoNum type="arabicPeriod"/>
            </a:pPr>
            <a:r>
              <a:rPr lang="en-US" sz="1050" b="1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Norming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(Normatização):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Definição do processo de trabalho. Caracterizada por aumento de entusiasmo e níveis de competências, aqui o grupo começa a ganhar sua identidade. Aqui existem menos conflitos, já que os membros se conhecem melhor e respeitam suas habilidades. A atuação do líder é essencial para a definição do processo de trabalho e formas de realizar as tarefas. Os processos devem ser adequados aos papéis, anteriormente definidos de acordo com as habilidades de cada um e das metas que originaram o grupo.</a:t>
            </a:r>
          </a:p>
          <a:p>
            <a:pPr marL="9017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ct val="95454"/>
              <a:buFont typeface="Arial"/>
              <a:buAutoNum type="arabicPeriod"/>
            </a:pPr>
            <a:r>
              <a:rPr lang="en-US" sz="1050" b="1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Performing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(Atuação):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Alta produtividade, execução e melhoria do processo. Caracterizada por entusiasmo e níveis de competências altos. Os membros do grupo já entraram em acordo com as metas, processos, papéis, responsabilidades e estilo de trabalho. A necessidade de supervisão é pequena, porque o grupo já consegue produzir e reagir às mudanças por conta própria. A geração de acordos é fruto da confiança, resultando em membros altamente motivados para o trabalho aliado a uma produtividade alta, e juntamente com a cooperação. As regras do grupo estão mais flexíveis e funcionais, a identidade está muito bem definida, há sentimento de orgulho em pertencer ao grupo e lealdade entre os membros.</a:t>
            </a:r>
          </a:p>
          <a:p>
            <a:pPr marL="901700" lvl="0" indent="-295275" rtl="0">
              <a:lnSpc>
                <a:spcPct val="115000"/>
              </a:lnSpc>
              <a:spcBef>
                <a:spcPts val="300"/>
              </a:spcBef>
              <a:spcAft>
                <a:spcPts val="100"/>
              </a:spcAft>
              <a:buClr>
                <a:srgbClr val="222222"/>
              </a:buClr>
              <a:buSzPct val="95454"/>
              <a:buFont typeface="Arial"/>
              <a:buAutoNum type="arabicPeriod"/>
            </a:pPr>
            <a:r>
              <a:rPr lang="en-US" sz="1050" b="1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Adjourning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(Dissolução):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Fim do processo. Caracterizada pela finalização do processo, seja pela conclusão da tarefa ou desistência do grupo. Este estágio é marcado pelo reconhecimento do grupo com as tarefas e separação dos indivíduos.</a:t>
            </a:r>
          </a:p>
          <a:p>
            <a:pPr lvl="0" indent="-6985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Segundo Santos (2010) </a:t>
            </a:r>
            <a:r>
              <a:rPr lang="en-US" sz="1050" u="sng" baseline="30000">
                <a:solidFill>
                  <a:srgbClr val="0B008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[3]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105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modelo de Tuckman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não é totalmente válido. Para ele é complicado identificar claramente em qual etapa o projeto realmente está, qual sua duração e os gatilhos que poderiam gerar mudanças de estágios, afim de entrar no estágio de atuação (performing). Neste caso um gestor, deve realizar a sincronização de estágios psicoemocionais do grupo com os marcos (milestones) do projeto.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3873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Corroborando o discurso de várias pesquisas na EAD (ALMEIDA et al., 2017;FARIA, 2015; MERCADO, 2007) que mostram que muitos estudantes queixam-se de dificuldades com uso das tecnologias da informação, outros resistência ao uso das ferramentas e à proposta metodológica inovadora, além de alegarem que as atividades exigidas (teóricas e práticas) demandam tempo que os mesmos não dispõem. Na EaD a flexibilização do horário muitas vezes é confundida com “menos” dedicação e exigência intelectual (FARIA, 2015). Isso não é verdade, pois para que se execute as atividades propostas na educação à distância, os estudantes além de tempo para cumprir as atividades propostas devem dispor de um tempo maior ainda para, sozinhos, buscarem o conhecimento.</a:t>
            </a:r>
          </a:p>
          <a:p>
            <a:pPr lvl="0" indent="3873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falta de habilidade para facilitar em ambientes virtuais foram fatores de reflexão para nós. Segundo Mercado (2007), as frustrações dos alunos e tutores na EaD podem estar motivadas por vários fatores: ausência de ajuda ou de resposta imediata por parte de tutores ou colegas, instruções ambíguas no curso, problemas técnicos, inadequação do modelo pedagógico aos estilos cognitivos e características pessoais dos estudantes e dificuldades relacionadas com aspectos da situação vital dos alunos (aspectos sociais, familiares e pessoais). Carmo (2014) (apud FARIA, 2015) afirma que na EaD os estudantes ganham diversas competências cognitivas, que o ajudam a controlar o ritmo da aprendizagem, a enfrentar as emoções negativas, a gerir as informações disponíveis para transformá-la em conhecimento e usar as novas e velhas tecnologias de informação e comunicação, consoante a sua acessibilidade e adequação. Dessa forma a EaD permite ao estudante lidar melhor com o tempo e com a mudança, tornando-se mais autônomo e crítico, requisitos essenciais quando se utiliza uma abordagem ativa de ensino-aprendizagem. Para isso, os docentes devem estar familiarizados e dispostos a se tornarem agentes de transformação, incitando os alunos a: aprender a aprender; ter flexibilidade no raciocínio; tentar contextualizar as situações e demandas do cotidiano, superando o senso comum; discutir e propor soluções de forma coletiva, valorizando diferente saberes (apud FARIA, 2015). Nesta perspectiva integradora o curso trouxe à tona problemas comuns à abordagem ativa e ao ensino à distância: o papel do facilitador na motivação, importância do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feedback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e o desenvolvimento de competências para o facilitador/tutor.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TECNOLOGIAS DA INFORMAÇÃO E COMUNICAÇÃO</a:t>
            </a:r>
          </a:p>
          <a:p>
            <a:pPr lvl="0" indent="-69850" algn="just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>
                <a:latin typeface="Comic Sans MS"/>
                <a:ea typeface="Comic Sans MS"/>
                <a:cs typeface="Comic Sans MS"/>
                <a:sym typeface="Comic Sans MS"/>
              </a:rPr>
              <a:t>Tempo e mudança; Autonômo e crítico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TECNOLOGIAS DA INFORMAÇÃO E COMUNICAÇÃO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indent="38735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elaboração e planejamento de um curso de capacitação multiprofissional (Metodologias ativas voltadas ao ensino à distância) para a equipe do NEaD/UFERSA na perspectiva de aprofundar conhecimentos integradores do uso de metodologias ativas e ensino à distância e melhorar aspectos motivacionais, além de desenvolver competências (conhecimentos, habilidades e atitudes). Um ganho pessoal para as autoras que participaram da ação como facilitadoras foi o amadurecimento nesta função. Para a outra autora, o contato com as metodologias ativas, despertou-lhe o interesse em prosseguir na área de Educação, mais precisamente, desenvolvendo pesquisas relacionadas ao uso de metodologias ativas no ensino de matemática e na Educação à Distância.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algn="just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pt-BR" sz="2400" dirty="0">
                <a:latin typeface="Comic Sans MS"/>
                <a:ea typeface="Comic Sans MS"/>
                <a:cs typeface="Comic Sans MS"/>
                <a:sym typeface="Comic Sans MS"/>
              </a:rPr>
              <a:t>Elaborar uma Narrativa reflexiva em um parágrafo sobre o vídeo apresentado.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6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de forma bem rápida: eu gostaria de saber quantos aqui trabalham com MAs? Quantos com MAs em EAD?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99" cy="496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76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Conteúdos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integrados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temas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e/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necessidades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saúde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o que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requer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integração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conhecimentos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participação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atividades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interdisciplinares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planejamento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1200" b="1" i="0" u="none" strike="noStrike" cap="none" dirty="0" err="1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avaliação</a:t>
            </a:r>
            <a:r>
              <a:rPr lang="en-US" sz="1200" b="1" i="0" u="none" strike="noStrike" cap="none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forming, storming, norming, perfoming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1960 MacMaster e 1970 Maastricht, no Brasil 1998 FAMEMA e UEL, forma colaborativa de aprendizagem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2647950"/>
            <a:ext cx="3571874" cy="421004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2379" y="-925"/>
            <a:ext cx="9146379" cy="6858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 rot="-2460000">
            <a:off x="817110" y="1730402"/>
            <a:ext cx="5648620" cy="12043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 rot="-2460000">
            <a:off x="1212274" y="2470922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5318917" y="1585119"/>
            <a:ext cx="4678361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127917" y="-396078"/>
            <a:ext cx="4678361" cy="60197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03199" marR="0" lvl="1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31798" marR="0" lvl="2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8381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8900" marR="0" lvl="6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7500" marR="0" lvl="7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03400" marR="0" lvl="8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22958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03199" marR="0" lvl="1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31798" marR="0" lvl="2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8381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8900" marR="0" lvl="6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7500" marR="0" lvl="7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03400" marR="0" lvl="8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22958" y="1097279"/>
            <a:ext cx="3200397" cy="37124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04800" marR="0" lvl="1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82600" marR="0" lvl="2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85799" marR="0" lvl="3" indent="508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914399" marR="0" lvl="4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142999" marR="0" lvl="5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409700" marR="0" lvl="6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638300" marR="0" lvl="7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54200" marR="0" lvl="8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700016" y="1097279"/>
            <a:ext cx="3200397" cy="37124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04800" marR="0" lvl="1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82600" marR="0" lvl="2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85799" marR="0" lvl="3" indent="508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914399" marR="0" lvl="4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142999" marR="0" lvl="5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409700" marR="0" lvl="6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638300" marR="0" lvl="7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54200" marR="0" lvl="8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22958" y="1097279"/>
            <a:ext cx="3200397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819150" y="1701848"/>
            <a:ext cx="3200397" cy="31089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54000" marR="0" lvl="1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57198" marR="0" lvl="2" indent="508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117599" marR="0" lvl="5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84300" marR="0" lvl="6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612900" marR="0" lvl="7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700016" y="1097279"/>
            <a:ext cx="3200397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700016" y="1701848"/>
            <a:ext cx="3200397" cy="31089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54000" marR="0" lvl="1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57198" marR="0" lvl="2" indent="508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117599" marR="0" lvl="5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84300" marR="0" lvl="6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612900" marR="0" lvl="7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2647950"/>
            <a:ext cx="3571874" cy="421004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Shape 58"/>
          <p:cNvSpPr/>
          <p:nvPr/>
        </p:nvSpPr>
        <p:spPr>
          <a:xfrm rot="5400000">
            <a:off x="433387" y="-433385"/>
            <a:ext cx="6858000" cy="772477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 rot="-2460000">
            <a:off x="784930" y="1576102"/>
            <a:ext cx="5212080" cy="1089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2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49551" y="2618909"/>
            <a:ext cx="3807779" cy="33246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3429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533400" marR="0" lvl="2" indent="127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711200" marR="0" lvl="3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939800" marR="0" lvl="4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168399" marR="0" lvl="5" indent="50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435100" marR="0" lvl="6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663700" marR="0" lvl="7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79600" marR="0" lvl="8" indent="38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 rot="-2460000">
            <a:off x="1297952" y="2253383"/>
            <a:ext cx="5794757" cy="6233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2028825" y="0"/>
            <a:ext cx="7115175" cy="685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342900" marR="0" lvl="0" indent="-342900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03199" marR="0" lvl="1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31798" marR="0" lvl="2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8381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8900" marR="0" lvl="6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7500" marR="0" lvl="7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03400" marR="0" lvl="8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2647950"/>
            <a:ext cx="3571874" cy="421004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5048250"/>
            <a:ext cx="3571874" cy="1809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6848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-2460000">
            <a:off x="671197" y="1717500"/>
            <a:ext cx="5486400" cy="867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-2460000">
            <a:off x="1143479" y="2180528"/>
            <a:ext cx="6096545" cy="740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793504" y="-869915"/>
            <a:ext cx="3579848" cy="75209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03199" marR="0" lvl="1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31798" marR="0" lvl="2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8381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8900" marR="0" lvl="6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7500" marR="0" lvl="7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03400" marR="0" lvl="8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379" y="5050632"/>
            <a:ext cx="3574257" cy="18073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9" y="119999"/>
                </a:moveTo>
                <a:lnTo>
                  <a:pt x="0" y="0"/>
                </a:lnTo>
                <a:lnTo>
                  <a:pt x="68674" y="0"/>
                </a:lnTo>
                <a:lnTo>
                  <a:pt x="119999" y="119999"/>
                </a:lnTo>
                <a:lnTo>
                  <a:pt x="79" y="119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2379" y="5051292"/>
            <a:ext cx="9146379" cy="180670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6779" y="0"/>
                </a:lnTo>
                <a:lnTo>
                  <a:pt x="120000" y="61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39" cy="5486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22958" y="1100628"/>
            <a:ext cx="7520939" cy="35798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203199" marR="0" lvl="1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431798" marR="0" lvl="2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660399" marR="0" lvl="3" indent="6350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888999" marR="0" lvl="4" indent="63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097280" marR="0" lvl="5" indent="8381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1358900" marR="0" lvl="6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587500" marR="0" lvl="7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03400" marR="0" lvl="8" indent="76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2460000">
            <a:off x="201166" y="5870447"/>
            <a:ext cx="2176272" cy="201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2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ource Sans Pro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‹nº›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maiara.moraes@ufersa.edu.br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curid=4429317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ara.moraes@ufersa.edu.b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yNv42g2X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qjyNv42g2XU" TargetMode="Externa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aiara.moraes@ufersa.edu.br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thecasecentre.org/educators/casemethod/resources/features/PB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epltt.coe.uga.edu/index.php?title=Conceptual_Chang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 descr="Descrição: Image result for ufersa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186" y="6307780"/>
            <a:ext cx="1445457" cy="34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C:\Medicina\Marca MEDICINA P&amp;B.jpg"/>
          <p:cNvPicPr preferRelativeResize="0"/>
          <p:nvPr/>
        </p:nvPicPr>
        <p:blipFill rotWithShape="1">
          <a:blip r:embed="rId4">
            <a:alphaModFix/>
          </a:blip>
          <a:srcRect l="10724" r="392" b="8526"/>
          <a:stretch/>
        </p:blipFill>
        <p:spPr>
          <a:xfrm>
            <a:off x="879374" y="2277792"/>
            <a:ext cx="1754100" cy="15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251515" y="6021287"/>
            <a:ext cx="8640900" cy="707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 de setembro de 2017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Foz do Iguaçu – PR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633475" y="2105800"/>
            <a:ext cx="6392100" cy="17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VIVÊNCIAS EM METODOLOGIAS ATIVAS DE ENSINO-APRENDIZAGEM: NOVAS PERSPECTIVAS PARA O ENSINO À DISTÂNCIA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mic Sans MS"/>
              <a:buNone/>
            </a:pPr>
            <a:endParaRPr sz="18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003375" y="3859050"/>
            <a:ext cx="6140700" cy="165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14300"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18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(A) </a:t>
            </a:r>
            <a:r>
              <a:rPr lang="en-US" sz="1800" b="1" i="0" u="none" strike="noStrike" cap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Dra.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Maiara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1800" b="1" i="0" u="none" strike="noStrike" cap="none" dirty="0" err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Moraes</a:t>
            </a:r>
            <a:r>
              <a:rPr lang="en-US" sz="1800" b="1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18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Profa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Esp.Tammy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Rodrigues.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mic Sans MS"/>
              <a:buNone/>
            </a:pP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Profa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MSc.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Valdenize</a:t>
            </a: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Lopes do </a:t>
            </a:r>
            <a:r>
              <a:rPr lang="en-US" sz="18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Nascimento</a:t>
            </a:r>
            <a:r>
              <a:rPr lang="en-US" sz="16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lvl="0" algn="ctr" rtl="0">
              <a:spcBef>
                <a:spcPts val="0"/>
              </a:spcBef>
              <a:buClr>
                <a:srgbClr val="0000FF"/>
              </a:buClr>
              <a:buSzPct val="25000"/>
              <a:buFont typeface="Comic Sans MS"/>
              <a:buNone/>
            </a:pPr>
            <a:r>
              <a:rPr lang="en-US" sz="18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E-mail: </a:t>
            </a:r>
            <a:r>
              <a:rPr lang="en-US" sz="18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maiara.moraes@ufersa.edu.br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152400"/>
            <a:ext cx="5446649" cy="17063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6732239" y="1385075"/>
            <a:ext cx="1807835" cy="47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TC: 097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54820" y="3275112"/>
            <a:ext cx="33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  </a:t>
            </a:r>
          </a:p>
        </p:txBody>
      </p:sp>
      <p:pic>
        <p:nvPicPr>
          <p:cNvPr id="12" name="Shape 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515" y="4365104"/>
            <a:ext cx="2160240" cy="90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214325" y="181350"/>
            <a:ext cx="8689500" cy="57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-US" b="1" u="sng" dirty="0" err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Apresentação</a:t>
            </a:r>
            <a:r>
              <a:rPr lang="en-US" b="1" u="sng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b="1" u="sng" dirty="0" err="1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discussão</a:t>
            </a:r>
            <a:r>
              <a:rPr lang="en-US" b="1" u="sng" dirty="0">
                <a:solidFill>
                  <a:schemeClr val="accent6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</a:p>
          <a:p>
            <a:pPr lvl="0" algn="just" rtl="0">
              <a:spcBef>
                <a:spcPts val="0"/>
              </a:spcBef>
              <a:buNone/>
            </a:pPr>
            <a:endParaRPr b="1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Integração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docente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Instituição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Aprendizagem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colaborativa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Conhecimento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das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principais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metodologias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ativas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Reflexão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sobre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prática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facilitação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Desenvolvimento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habilidades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facilitação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lvl="0" indent="-3429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Aprendizagem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sobre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trabalhos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com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pequenos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grupos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lidar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com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imprevistos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dinâmica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do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grupo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6" name="Shape 17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177" name="Shape 177" descr="Resultado de 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450" y="82426"/>
            <a:ext cx="1229400" cy="86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9572" y="5085184"/>
            <a:ext cx="5446649" cy="170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99" cy="54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Shape 185"/>
          <p:cNvGrpSpPr/>
          <p:nvPr/>
        </p:nvGrpSpPr>
        <p:grpSpPr>
          <a:xfrm>
            <a:off x="1318240" y="196555"/>
            <a:ext cx="6297550" cy="6248115"/>
            <a:chOff x="16490056" y="22910148"/>
            <a:chExt cx="14473800" cy="18540401"/>
          </a:xfrm>
        </p:grpSpPr>
        <p:pic>
          <p:nvPicPr>
            <p:cNvPr id="186" name="Shape 186" descr="C:\Users\Maiara\Downloads\IMG_3151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490056" y="22910148"/>
              <a:ext cx="14473800" cy="6967800"/>
            </a:xfrm>
            <a:prstGeom prst="rect">
              <a:avLst/>
            </a:prstGeom>
            <a:noFill/>
            <a:ln w="127000" cap="sq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" name="Shape 187" descr="C:\Users\Maiara\Downloads\IMG_3160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758917" y="30263893"/>
              <a:ext cx="7016100" cy="5394900"/>
            </a:xfrm>
            <a:prstGeom prst="rect">
              <a:avLst/>
            </a:prstGeom>
            <a:noFill/>
            <a:ln w="127000" cap="sq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8" name="Shape 188" descr="C:\Users\Maiara\Downloads\IMG_3344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6519896" y="30243715"/>
              <a:ext cx="7207200" cy="5394900"/>
            </a:xfrm>
            <a:prstGeom prst="rect">
              <a:avLst/>
            </a:prstGeom>
            <a:noFill/>
            <a:ln w="127000" cap="sq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9" name="Shape 189" descr="C:\Users\Maiara\Downloads\IMG_20161117_205954538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7282145" y="36004350"/>
              <a:ext cx="12462000" cy="5446200"/>
            </a:xfrm>
            <a:prstGeom prst="rect">
              <a:avLst/>
            </a:prstGeom>
            <a:noFill/>
            <a:ln w="127000" cap="sq" cmpd="sng">
              <a:solidFill>
                <a:srgbClr val="000000"/>
              </a:solidFill>
              <a:prstDash val="solid"/>
              <a:miter lim="8000"/>
              <a:headEnd type="none" w="med" len="med"/>
              <a:tailEnd type="none" w="med" len="med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80050" y="82825"/>
            <a:ext cx="7899600" cy="811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 u="sng">
                <a:latin typeface="Comic Sans MS"/>
                <a:ea typeface="Comic Sans MS"/>
                <a:cs typeface="Comic Sans MS"/>
                <a:sym typeface="Comic Sans MS"/>
              </a:rPr>
              <a:t>Sequência de desenvolvimento de pequenos grupos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768675"/>
            <a:ext cx="9028050" cy="2908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1971300" y="4421940"/>
            <a:ext cx="7172700" cy="54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t>Por Diogo Nicoleti - Obra do próprio, CC BY-SA 4.0, </a:t>
            </a:r>
            <a:r>
              <a:rPr lang="en-US" sz="10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https://commons.wikimedia.org/w/index.php?curid=44293179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t>Tuckman, B. W. Developmental sequence in small groups. Psychological bulletin, v. 63, n. 6, p. 384, 1965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1000" i="1">
                <a:latin typeface="Times New Roman"/>
                <a:ea typeface="Times New Roman"/>
                <a:cs typeface="Times New Roman"/>
                <a:sym typeface="Times New Roman"/>
              </a:rPr>
              <a:t>http://pubs.iied.org/pdfs/G01718.pdf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-75" y="3450550"/>
            <a:ext cx="9260100" cy="97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76200" rtl="0">
              <a:spcBef>
                <a:spcPts val="0"/>
              </a:spcBef>
              <a:buNone/>
            </a:pPr>
            <a:r>
              <a:rPr lang="en-US" sz="2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Formação -&gt; Confrontação -&gt; Normatização -&gt; Autuação -&gt; Dissolução.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215350" y="365750"/>
            <a:ext cx="8688600" cy="445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algn="just" rtl="0">
              <a:spcBef>
                <a:spcPts val="0"/>
              </a:spcBef>
              <a:buSzPct val="100000"/>
              <a:buFont typeface="Comic Sans MS"/>
              <a:buChar char="❖"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Dificuldades com uso das tecnologias da informação;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Comic Sans MS"/>
              <a:buChar char="❖"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Resistência ao uso das ferramentas e à proposta metodológica inovadora;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Comic Sans MS"/>
              <a:buChar char="❖"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Atividades exigidas (teóricas e práticas) demandam tempo que os mesmos não dispõem;</a:t>
            </a:r>
          </a:p>
          <a:p>
            <a:pPr marL="457200" lvl="0" indent="-381000" algn="just" rtl="0">
              <a:spcBef>
                <a:spcPts val="0"/>
              </a:spcBef>
              <a:buSzPct val="100000"/>
              <a:buFont typeface="Comic Sans MS"/>
              <a:buChar char="❖"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Flexibilização do horário confundida com “menos” dedicação e exigência intelectual.</a:t>
            </a:r>
          </a:p>
          <a:p>
            <a:pPr lvl="0" algn="just" rtl="0">
              <a:spcBef>
                <a:spcPts val="0"/>
              </a:spcBef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 sz="2400" b="1">
                <a:latin typeface="Comic Sans MS"/>
                <a:ea typeface="Comic Sans MS"/>
                <a:cs typeface="Comic Sans MS"/>
                <a:sym typeface="Comic Sans MS"/>
              </a:rPr>
              <a:t>“Falta de habilidade para facilitar em ambientes virtuais.”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207" name="Shape 207"/>
          <p:cNvSpPr txBox="1"/>
          <p:nvPr/>
        </p:nvSpPr>
        <p:spPr>
          <a:xfrm>
            <a:off x="4704900" y="2866525"/>
            <a:ext cx="4622700" cy="5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(ALMEIDA et al., 2017;FARIA, 2015; MERCADO, 2007)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350" y="3779875"/>
            <a:ext cx="2415975" cy="11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050475" y="3877650"/>
            <a:ext cx="2684700" cy="81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DESAFIO PESSOAL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5400" y="5085184"/>
            <a:ext cx="3006776" cy="149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023375" y="156275"/>
            <a:ext cx="7787400" cy="395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Ausência de ajuda e resposta imediata em AV; instruções ambíguas; problemas técnicos; inadequação do modelo pedagógico ao perfil do estudante; estilo de vida.</a:t>
            </a:r>
          </a:p>
          <a:p>
            <a:pPr lvl="0" algn="just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just" rtl="0">
              <a:spcBef>
                <a:spcPts val="0"/>
              </a:spcBef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Ganho de competências cognitivas -&gt; ritmo de aprendizagem, enfrentamento emoções negativas, gerenciar informações; uso de TICs.</a:t>
            </a:r>
          </a:p>
          <a:p>
            <a:pPr lvl="0" algn="just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7" name="Shape 217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525" y="4111775"/>
            <a:ext cx="4148731" cy="242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6411975" y="1743525"/>
            <a:ext cx="2398800" cy="5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 algn="r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(MERCADO, 2007)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003800" y="3744875"/>
            <a:ext cx="2140200" cy="5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 algn="r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(FARIA, 2015)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314875" y="1462275"/>
            <a:ext cx="1023300" cy="5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7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x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25950" y="156275"/>
            <a:ext cx="279000" cy="35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DISCENTE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70200" y="767625"/>
            <a:ext cx="7787400" cy="3955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>
                <a:latin typeface="Comic Sans MS"/>
                <a:ea typeface="Comic Sans MS"/>
                <a:cs typeface="Comic Sans MS"/>
                <a:sym typeface="Comic Sans MS"/>
              </a:rPr>
              <a:t>Agente de transformação (aprender a aprender); flexibilidade de raciocínio; contextualizar situações do cotidiano; discutir e propor soluções de forma coletiva.</a:t>
            </a:r>
          </a:p>
          <a:p>
            <a:pPr lvl="0" algn="just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9" name="Shape 22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230" name="Shape 230"/>
          <p:cNvSpPr txBox="1"/>
          <p:nvPr/>
        </p:nvSpPr>
        <p:spPr>
          <a:xfrm>
            <a:off x="6932750" y="2976225"/>
            <a:ext cx="2140200" cy="50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indent="457200" algn="r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</a:rPr>
              <a:t>(FARIA, 2015)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25950" y="156275"/>
            <a:ext cx="279000" cy="358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DOCENTE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0237" y="3320825"/>
            <a:ext cx="5095875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52398" y="233400"/>
            <a:ext cx="8884098" cy="4635760"/>
          </a:xfrm>
          <a:prstGeom prst="rect">
            <a:avLst/>
          </a:prstGeom>
          <a:solidFill>
            <a:schemeClr val="lt1"/>
          </a:solidFill>
          <a:ln w="228600" cap="flat" cmpd="tri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>
                <a:latin typeface="Comic Sans MS"/>
                <a:ea typeface="Comic Sans MS"/>
                <a:cs typeface="Comic Sans MS"/>
                <a:sym typeface="Comic Sans MS"/>
              </a:rPr>
              <a:t>Papel</a:t>
            </a:r>
            <a:r>
              <a:rPr lang="en-US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do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facilitador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motivação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Importância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do feedback? 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Desenvolvimento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competências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para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facilitador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dirty="0" err="1"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EAD?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950" y="5133975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3243" y="3115894"/>
            <a:ext cx="2338987" cy="158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125" y="233400"/>
            <a:ext cx="1993224" cy="19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399" y="5017676"/>
            <a:ext cx="3006776" cy="14917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Shape 244"/>
          <p:cNvCxnSpPr/>
          <p:nvPr/>
        </p:nvCxnSpPr>
        <p:spPr>
          <a:xfrm>
            <a:off x="379175" y="802550"/>
            <a:ext cx="5685300" cy="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177800" y="3870300"/>
            <a:ext cx="4746000" cy="87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6" name="Shape 246"/>
          <p:cNvSpPr txBox="1"/>
          <p:nvPr/>
        </p:nvSpPr>
        <p:spPr>
          <a:xfrm>
            <a:off x="1427375" y="233400"/>
            <a:ext cx="3588900" cy="100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227250" y="165250"/>
            <a:ext cx="8689500" cy="57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u="sng" dirty="0" err="1">
                <a:latin typeface="Comic Sans MS"/>
                <a:ea typeface="Comic Sans MS"/>
                <a:cs typeface="Comic Sans MS"/>
                <a:sym typeface="Comic Sans MS"/>
              </a:rPr>
              <a:t>Considerações</a:t>
            </a:r>
            <a:r>
              <a:rPr lang="en-US" b="1" u="sng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b="1" u="sng" dirty="0" err="1">
                <a:latin typeface="Comic Sans MS"/>
                <a:ea typeface="Comic Sans MS"/>
                <a:cs typeface="Comic Sans MS"/>
                <a:sym typeface="Comic Sans MS"/>
              </a:rPr>
              <a:t>finais</a:t>
            </a:r>
            <a:endParaRPr lang="en-US" b="1" u="sng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0" lvl="0" indent="-571500" algn="just" rtl="0">
              <a:lnSpc>
                <a:spcPct val="150000"/>
              </a:lnSpc>
              <a:spcBef>
                <a:spcPts val="0"/>
              </a:spcBef>
              <a:buSzPct val="100000"/>
              <a:buFont typeface="Comic Sans MS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Elaboração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planejamento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-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urso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capacitação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multiprofissional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para a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equipe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do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NEaD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/UFERSA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perspectiva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aprofundar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conhecimentos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integradores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do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uso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metodologias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ativas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ensino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à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distância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melhorar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aspectos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motivacionais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além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desenvolver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competências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1500" lvl="0" indent="-571500" algn="just" rtl="0">
              <a:lnSpc>
                <a:spcPct val="150000"/>
              </a:lnSpc>
              <a:spcBef>
                <a:spcPts val="0"/>
              </a:spcBef>
              <a:buSzPct val="100000"/>
              <a:buFont typeface="Comic Sans MS"/>
              <a:buChar char="•"/>
            </a:pP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Amadurecimento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profissional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US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3" name="Shape 253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pic>
        <p:nvPicPr>
          <p:cNvPr id="254" name="Shape 254" descr="Resultado de 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450" y="82426"/>
            <a:ext cx="1229400" cy="86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95536" y="501317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u="sng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http://www.fronteiras.com/entrevistas/entrevista-edgar-morin-e-preciso-educar-os-educadores</a:t>
            </a:r>
            <a:endParaRPr lang="en-US" sz="2000" b="1" u="sng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897400" cy="6525344"/>
          </a:xfrm>
          <a:prstGeom prst="rect">
            <a:avLst/>
          </a:prstGeom>
          <a:solidFill>
            <a:schemeClr val="bg1"/>
          </a:solidFill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REFERÊNCIAS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MITRE, Sandra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Minardi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et al 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Metodologias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ativas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ensino-aprendizagem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formação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profissional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debates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atuais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Ciênc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coletiva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Rio de Janeiro ,  v. 13,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supl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2, p. 2133-2144,  Dec.  2008 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Projeto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Pedagógico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Medicina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Campus Central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Mossoró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Maio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/2016. (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&lt;https://documentos.ufersa.edu.br/wp-content/uploads/sites/79/2016/02/Projeto_Pedagogico_Medicina.pdf&gt;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Acesso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25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abril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2017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ALMEIDA, Maria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Tereza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Carvalho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; BATISTA,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Nildo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Alves.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docente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ativos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ensino-aprendizagem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formação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médico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Rev. bras. educ. med.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Rio de Janeiro ,  v. 35, n. 4, p. 468-476,  Dec.  2011 .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BERBEL,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Neusi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Aparecida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Navas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problematização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aprendizagem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baseada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termos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caminhos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Interface (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Botucatu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Botucatu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,  v. 2, n. 2, p. 139-154,  Feb.  1998 .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PLA NOTES. A brief guide to group dynamics and team building. PLA notes CD-ROM 1988-2001: participatory learning and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action.The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International Institute for Environment and Development (IIED). Performance and participation.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PLA Notes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IIED London, v. 29, Cap. 25, pp.92–94, Jun.1997.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http://pubs.iied.org/pdfs/G01718.pdf.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PADILHA, Roberto et al.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Aperfeiçoamento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especialização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metodologias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ativas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caderno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curso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2016 -- São Paulo: 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Hospital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Sírio-Libanês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Ensino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2016. 46 p. (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Pós-graduação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) 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IIDA,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Itiro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Planejamento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estratégico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situacional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Prod.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São Paulo ,  v. 3, n. 2, p. 113-125,  Dec.  1993 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ALMEIDA,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Onília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Cristina de Souza de et al 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Evasão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cursos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distância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fatores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influenciadores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Rev. bras.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orientac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. prof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,  São Paulo ,  v. 14, n. 1, p. 19-33, jun.  2013 . 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FARIA,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Jeniffer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de Souza.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Metodologia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Aprendizagem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Distância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notas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formação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professor.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apresentado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no III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Simpósio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Internacional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Inovação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dirty="0" err="1"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400" b="1" dirty="0">
                <a:latin typeface="Arial"/>
                <a:ea typeface="Arial"/>
                <a:cs typeface="Arial"/>
                <a:sym typeface="Arial"/>
              </a:rPr>
              <a:t> 2015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Modalidade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semipresencial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distância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:&lt;http://www.lantec.fe.unicamp.br/inova2015/images/trabalhos/artigos2/B3.pdf&gt;Acesso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25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abril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2017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MERCADO, Luis Paulo Leopoldo.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Dificuldades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educação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distância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online.(2007).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Disponível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&lt;http://www.abed.org.br/congresso2007/tc/55200761718PM.pdf&gt;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Acesso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: 25 </a:t>
            </a:r>
            <a:r>
              <a:rPr lang="en-US" sz="1400" dirty="0" err="1">
                <a:latin typeface="Arial"/>
                <a:ea typeface="Arial"/>
                <a:cs typeface="Arial"/>
                <a:sym typeface="Arial"/>
              </a:rPr>
              <a:t>abril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. 2017.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sp>
        <p:nvSpPr>
          <p:cNvPr id="261" name="Shape 261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074" name="Picture 2" descr="https://questcosmic.files.wordpress.com/2013/07/frase-morin.jpg?w=8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3" y="116632"/>
            <a:ext cx="9073008" cy="44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784" y="4869160"/>
            <a:ext cx="5446649" cy="170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denizeln\Downloads\20170920_225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677">
            <a:off x="2198223" y="380163"/>
            <a:ext cx="3940535" cy="39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45037" y="304721"/>
            <a:ext cx="6447501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pt-BR" sz="4400" b="1" i="0" u="none" strike="noStrike" cap="none" dirty="0" smtClean="0">
                <a:solidFill>
                  <a:schemeClr val="accent1"/>
                </a:solidFill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DISPARADOR</a:t>
            </a:r>
            <a:endParaRPr lang="pt-BR" sz="4400" b="1" i="0" u="none" strike="noStrike" cap="none" dirty="0">
              <a:solidFill>
                <a:schemeClr val="accent1"/>
              </a:solidFill>
              <a:latin typeface="Comic Sans MS" panose="030F0702030302020204" pitchFamily="66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25463" y="6412569"/>
            <a:ext cx="6447599" cy="4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https://www.youtube.com/watch?v=qjyNv42g2XU</a:t>
            </a:r>
            <a:r>
              <a:rPr lang="pt-B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4" name="Shape 164" descr="http://josecabello.net/wp-content/uploads/2013/09/Cuales-son-los-disparadores-emocionales-que-nos-impulsan-a-compra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3421" y="2928901"/>
            <a:ext cx="3328988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 title="Rubem Alves - A Escola Ideal - o papel do professor">
            <a:hlinkClick r:id="rId5"/>
          </p:cNvPr>
          <p:cNvSpPr/>
          <p:nvPr/>
        </p:nvSpPr>
        <p:spPr>
          <a:xfrm>
            <a:off x="1319719" y="1275549"/>
            <a:ext cx="5405738" cy="540572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Retângulo 1"/>
          <p:cNvSpPr/>
          <p:nvPr/>
        </p:nvSpPr>
        <p:spPr>
          <a:xfrm>
            <a:off x="4283968" y="304721"/>
            <a:ext cx="4572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pt-BR" b="1" dirty="0">
                <a:latin typeface="Comic Sans MS" panose="030F0702030302020204" pitchFamily="66" charset="0"/>
              </a:rPr>
              <a:t>Vídeo de Rubem Alves: A Escola Ideal - </a:t>
            </a:r>
            <a:r>
              <a:rPr lang="pt-BR" b="1" dirty="0" smtClean="0">
                <a:latin typeface="Comic Sans MS" panose="030F0702030302020204" pitchFamily="66" charset="0"/>
              </a:rPr>
              <a:t>O </a:t>
            </a:r>
            <a:r>
              <a:rPr lang="pt-BR" b="1" dirty="0">
                <a:latin typeface="Comic Sans MS" panose="030F0702030302020204" pitchFamily="66" charset="0"/>
              </a:rPr>
              <a:t>papel do professor Revista Digital</a:t>
            </a:r>
          </a:p>
          <a:p>
            <a:pPr algn="ctr"/>
            <a:r>
              <a:rPr lang="pt-BR" b="1" dirty="0">
                <a:latin typeface="Comic Sans MS" panose="030F0702030302020204" pitchFamily="66" charset="0"/>
              </a:rPr>
              <a:t/>
            </a:r>
            <a:br>
              <a:rPr lang="pt-BR" b="1" dirty="0">
                <a:latin typeface="Comic Sans MS" panose="030F0702030302020204" pitchFamily="66" charset="0"/>
              </a:rPr>
            </a:br>
            <a:r>
              <a:rPr lang="pt-BR" b="1" u="sng" dirty="0">
                <a:latin typeface="Comic Sans MS" panose="030F0702030302020204" pitchFamily="66" charset="0"/>
                <a:hlinkClick r:id="rId3"/>
              </a:rPr>
              <a:t>https://www.youtube.com/watch?v=qjyNv42g2XU</a:t>
            </a:r>
            <a:r>
              <a:rPr lang="pt-BR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8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1000" cy="54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sp>
        <p:nvSpPr>
          <p:cNvPr id="269" name="Shape 269"/>
          <p:cNvSpPr txBox="1"/>
          <p:nvPr/>
        </p:nvSpPr>
        <p:spPr>
          <a:xfrm>
            <a:off x="567450" y="2132856"/>
            <a:ext cx="8469046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Obrigada</a:t>
            </a:r>
            <a:r>
              <a:rPr lang="en-US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E-mail: 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maiara.moraes@ufersa.edu.br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2400" b="1" u="sng" smtClean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denizeln@ufersa.edu.br</a:t>
            </a:r>
            <a:endParaRPr lang="en-US" sz="2400" b="1" u="sng" dirty="0" smtClean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  <a:hlinkClick r:id="rId3"/>
            </a:endParaRPr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75" y="261125"/>
            <a:ext cx="2881725" cy="28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5350" y="261125"/>
            <a:ext cx="4917525" cy="23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3968" y="4487751"/>
            <a:ext cx="3748904" cy="23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347" y="4653136"/>
            <a:ext cx="3482025" cy="23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/>
          <p:cNvSpPr/>
          <p:nvPr/>
        </p:nvSpPr>
        <p:spPr>
          <a:xfrm>
            <a:off x="4716016" y="5486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23528" y="332656"/>
            <a:ext cx="8312472" cy="4467743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pt-BR" sz="2400" u="sng" dirty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Considerando o vídeo</a:t>
            </a:r>
            <a:r>
              <a:rPr lang="pt-BR" sz="2400" u="sng" dirty="0" smtClean="0">
                <a:solidFill>
                  <a:schemeClr val="accent4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endParaRPr sz="2400" dirty="0">
              <a:solidFill>
                <a:schemeClr val="accent4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1910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pt-BR" sz="2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Escolher uma </a:t>
            </a:r>
            <a:r>
              <a:rPr lang="pt-BR" sz="2400" b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palavra-síntese e anotar no cartão postal CIAED; </a:t>
            </a:r>
          </a:p>
          <a:p>
            <a:pPr marL="3810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u="sng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DESAFIO</a:t>
            </a:r>
            <a:r>
              <a:rPr lang="pt-BR" sz="24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pt-BR" sz="2400" dirty="0" smtClean="0"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pt-BR" sz="2400" dirty="0">
                <a:latin typeface="Comic Sans MS"/>
                <a:ea typeface="Comic Sans MS"/>
                <a:cs typeface="Comic Sans MS"/>
                <a:sym typeface="Comic Sans MS"/>
              </a:rPr>
              <a:t>Elaborar uma Narrativa reflexiva em um parágrafo sobre o </a:t>
            </a:r>
            <a:r>
              <a:rPr lang="pt-BR" sz="2400" dirty="0" smtClean="0">
                <a:latin typeface="Comic Sans MS"/>
                <a:ea typeface="Comic Sans MS"/>
                <a:cs typeface="Comic Sans MS"/>
                <a:sym typeface="Comic Sans MS"/>
              </a:rPr>
              <a:t>vídeo e atividade realizada. Encaminhar ao grupo </a:t>
            </a:r>
            <a:r>
              <a:rPr lang="pt-BR" sz="2400" i="1" dirty="0" err="1" smtClean="0">
                <a:latin typeface="Comic Sans MS"/>
                <a:ea typeface="Comic Sans MS"/>
                <a:cs typeface="Comic Sans MS"/>
                <a:sym typeface="Comic Sans MS"/>
              </a:rPr>
              <a:t>WathsApp</a:t>
            </a:r>
            <a:r>
              <a:rPr lang="pt-BR" sz="2400" dirty="0" smtClean="0">
                <a:latin typeface="Comic Sans MS"/>
                <a:ea typeface="Comic Sans MS"/>
                <a:cs typeface="Comic Sans MS"/>
                <a:sym typeface="Comic Sans MS"/>
              </a:rPr>
              <a:t> “Vivências </a:t>
            </a:r>
            <a:r>
              <a:rPr lang="pt-BR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MAs</a:t>
            </a:r>
            <a:r>
              <a:rPr lang="pt-BR" sz="2400" dirty="0" smtClean="0">
                <a:latin typeface="Comic Sans MS"/>
                <a:ea typeface="Comic Sans MS"/>
                <a:cs typeface="Comic Sans MS"/>
                <a:sym typeface="Comic Sans MS"/>
              </a:rPr>
              <a:t> CIAED 2017” que será criado ao término do Congresso.</a:t>
            </a:r>
            <a:endParaRPr lang="pt-BR"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8100" lvl="0" indent="0" algn="just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endParaRPr lang="pt-BR" sz="30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buNone/>
            </a:pPr>
            <a:endParaRPr sz="3000" b="0" i="0" u="none" strike="noStrike" cap="none" dirty="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5013176"/>
            <a:ext cx="5446649" cy="170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3216"/>
            <a:ext cx="1897038" cy="1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0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650" b="0" i="0" u="none" strike="noStrike" cap="none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fld>
            <a:endParaRPr lang="en-US" sz="165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50" name="Picture 2" descr="C:\Users\denizeln\Downloads\20170920_21515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65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4581128"/>
            <a:ext cx="258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PALAVRA- SÍNTESE</a:t>
            </a:r>
            <a:endParaRPr lang="pt-BR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5013176"/>
            <a:ext cx="2982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Nome: </a:t>
            </a:r>
            <a:r>
              <a:rPr lang="pt-BR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Asclépius</a:t>
            </a:r>
            <a:endParaRPr lang="pt-BR" sz="20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Celular </a:t>
            </a:r>
            <a:r>
              <a:rPr lang="pt-BR" sz="20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WathsApp</a:t>
            </a:r>
            <a:r>
              <a:rPr lang="pt-BR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(84) 9999-9999</a:t>
            </a:r>
            <a:endParaRPr lang="pt-BR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22958" y="365760"/>
            <a:ext cx="7520999" cy="548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ource Sans Pro"/>
              <a:buNone/>
            </a:pPr>
            <a:endParaRPr sz="2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Shape 104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028775" y="6345824"/>
            <a:ext cx="5201400" cy="42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1" i="1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http://www.thecasecentre.org/educators/casemethod/resources/features/PBL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1" i="1" u="sng">
                <a:solidFill>
                  <a:schemeClr val="hlink"/>
                </a:solidFill>
                <a:hlinkClick r:id="rId4"/>
              </a:rPr>
              <a:t>http://epltt.coe.uga.edu/index.php?title=Conceptual_Change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00" b="1" i="1"/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101" y="196142"/>
            <a:ext cx="4093200" cy="27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-239225" y="2659750"/>
            <a:ext cx="37917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Tipo: Relato de experiência inovadora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Categoria: Métodos e Tecnologias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Educação Superior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1725" y="3072662"/>
            <a:ext cx="3671224" cy="19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3075" y="365752"/>
            <a:ext cx="4742975" cy="19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18350" y="2901700"/>
            <a:ext cx="1639435" cy="1924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0" y="5049500"/>
            <a:ext cx="9037500" cy="79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US" sz="2400" b="1" u="sng" dirty="0">
                <a:latin typeface="Comic Sans MS"/>
                <a:ea typeface="Comic Sans MS"/>
                <a:cs typeface="Comic Sans MS"/>
                <a:sym typeface="Comic Sans MS"/>
              </a:rPr>
              <a:t>OBJETIVO</a:t>
            </a:r>
            <a:r>
              <a:rPr lang="en-US" sz="2400" b="1" dirty="0"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Apresentar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reflexões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sobre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o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Curso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Vivências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Educacionais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>
                <a:latin typeface="Comic Sans MS"/>
                <a:ea typeface="Comic Sans MS"/>
                <a:cs typeface="Comic Sans MS"/>
                <a:sym typeface="Comic Sans MS"/>
              </a:rPr>
              <a:t>em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 MAs e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perspectivas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dirty="0" err="1" smtClean="0"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US" sz="2400" dirty="0" smtClean="0">
                <a:latin typeface="Comic Sans MS"/>
                <a:ea typeface="Comic Sans MS"/>
                <a:cs typeface="Comic Sans MS"/>
                <a:sym typeface="Comic Sans MS"/>
              </a:rPr>
              <a:t> EAD</a:t>
            </a:r>
            <a:r>
              <a:rPr lang="en-US" sz="24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Resultado de imagem para resistenc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7779" y="-459432"/>
            <a:ext cx="5552415" cy="20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215515" y="1204009"/>
            <a:ext cx="849694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endParaRPr lang="en-US" sz="2400" b="1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95536" y="3596821"/>
            <a:ext cx="849694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Insegurança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desconhecimento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dificuldade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trabalho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pequenos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grupos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imaturidade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sistemas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4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avaliação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592950" y="4797150"/>
            <a:ext cx="25509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(Almeida &amp; Batista, 2011)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2950" y="902746"/>
            <a:ext cx="2423525" cy="24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6635492" y="3075551"/>
            <a:ext cx="3582600" cy="62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 i="1" dirty="0">
                <a:latin typeface="Comic Sans MS"/>
                <a:ea typeface="Comic Sans MS"/>
                <a:cs typeface="Comic Sans MS"/>
                <a:sym typeface="Comic Sans MS"/>
              </a:rPr>
              <a:t>http://mundocentetic.blogspot.com.br/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15854827"/>
              </p:ext>
            </p:extLst>
          </p:nvPr>
        </p:nvGraphicFramePr>
        <p:xfrm>
          <a:off x="1415987" y="764704"/>
          <a:ext cx="5028221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FFFFF"/>
              </a:buClr>
              <a:buSzPct val="25000"/>
              <a:buFont typeface="Source Sans Pro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pic>
        <p:nvPicPr>
          <p:cNvPr id="130" name="Shape 130" descr="Resultado de 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4450" y="82426"/>
            <a:ext cx="1229400" cy="86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9450" y="5159150"/>
            <a:ext cx="3028950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342750" y="44557"/>
            <a:ext cx="8693746" cy="5078313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chemeClr val="accent6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Procedimentos</a:t>
            </a:r>
            <a:r>
              <a:rPr lang="en-US" sz="2400" b="1" u="sng" dirty="0" smtClean="0">
                <a:solidFill>
                  <a:schemeClr val="accent6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u="sng" dirty="0" err="1" smtClean="0">
                <a:solidFill>
                  <a:schemeClr val="accent6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metodológicos</a:t>
            </a:r>
            <a:r>
              <a:rPr lang="en-US" sz="2400" b="1" u="sng" dirty="0" smtClean="0">
                <a:solidFill>
                  <a:schemeClr val="accent6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pt-BR" sz="2400" b="1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mic Sans MS" panose="030F0702030302020204" pitchFamily="66" charset="0"/>
              </a:rPr>
              <a:t>Extensão</a:t>
            </a:r>
            <a:r>
              <a:rPr lang="en-US" sz="2400" dirty="0">
                <a:latin typeface="Comic Sans MS" panose="030F0702030302020204" pitchFamily="66" charset="0"/>
              </a:rPr>
              <a:t>; </a:t>
            </a:r>
            <a:r>
              <a:rPr lang="en-US" sz="2400" dirty="0" err="1">
                <a:latin typeface="Comic Sans MS" panose="030F0702030302020204" pitchFamily="66" charset="0"/>
              </a:rPr>
              <a:t>Ensino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híbrido</a:t>
            </a:r>
            <a:r>
              <a:rPr lang="en-US" sz="2400" dirty="0">
                <a:latin typeface="Comic Sans MS" panose="030F0702030302020204" pitchFamily="66" charset="0"/>
              </a:rPr>
              <a:t> - </a:t>
            </a:r>
            <a:r>
              <a:rPr lang="en-US" sz="2400" dirty="0" err="1">
                <a:latin typeface="Comic Sans MS" panose="030F0702030302020204" pitchFamily="66" charset="0"/>
              </a:rPr>
              <a:t>Plataforma</a:t>
            </a:r>
            <a:r>
              <a:rPr lang="en-US" sz="2400" i="1" dirty="0">
                <a:latin typeface="Comic Sans MS" panose="030F0702030302020204" pitchFamily="66" charset="0"/>
              </a:rPr>
              <a:t> Moodle</a:t>
            </a:r>
            <a:endParaRPr lang="pt-BR" sz="2400" dirty="0"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omic Sans MS" panose="030F0702030302020204" pitchFamily="66" charset="0"/>
              </a:rPr>
              <a:t>Facilitação de Processos Educacionais (45 h/a)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20vagas.</a:t>
            </a:r>
            <a:endParaRPr lang="pt-BR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AÇÕES EDUCACIONAIS:</a:t>
            </a:r>
            <a:r>
              <a:rPr lang="pt-BR" sz="2400" dirty="0">
                <a:latin typeface="Comic Sans MS" panose="030F0702030302020204" pitchFamily="66" charset="0"/>
              </a:rPr>
              <a:t/>
            </a:r>
            <a:br>
              <a:rPr lang="pt-BR" sz="2400" dirty="0">
                <a:latin typeface="Comic Sans MS" panose="030F0702030302020204" pitchFamily="66" charset="0"/>
              </a:rPr>
            </a:br>
            <a:r>
              <a:rPr lang="pt-BR" sz="2400" b="1" u="sng" dirty="0">
                <a:latin typeface="Comic Sans MS" panose="030F0702030302020204" pitchFamily="66" charset="0"/>
              </a:rPr>
              <a:t>Presencial</a:t>
            </a:r>
            <a:r>
              <a:rPr lang="pt-BR" sz="2400" b="1" dirty="0">
                <a:latin typeface="Comic Sans MS" panose="030F0702030302020204" pitchFamily="66" charset="0"/>
              </a:rPr>
              <a:t>: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latin typeface="Comic Sans MS" panose="030F0702030302020204" pitchFamily="66" charset="0"/>
              </a:rPr>
              <a:t>PBL</a:t>
            </a:r>
            <a:r>
              <a:rPr lang="pt-BR" sz="2400" dirty="0">
                <a:latin typeface="Comic Sans MS" panose="030F0702030302020204" pitchFamily="66" charset="0"/>
              </a:rPr>
              <a:t>; práticas de facilitação; espiral construtivista; </a:t>
            </a:r>
            <a:r>
              <a:rPr lang="pt-BR" sz="2400" i="1" dirty="0" err="1">
                <a:latin typeface="Comic Sans MS" panose="030F0702030302020204" pitchFamily="66" charset="0"/>
              </a:rPr>
              <a:t>fish</a:t>
            </a:r>
            <a:r>
              <a:rPr lang="pt-BR" sz="2400" i="1" dirty="0">
                <a:latin typeface="Comic Sans MS" panose="030F0702030302020204" pitchFamily="66" charset="0"/>
              </a:rPr>
              <a:t> </a:t>
            </a:r>
            <a:r>
              <a:rPr lang="pt-BR" sz="2400" i="1" dirty="0" err="1">
                <a:latin typeface="Comic Sans MS" panose="030F0702030302020204" pitchFamily="66" charset="0"/>
              </a:rPr>
              <a:t>bowl</a:t>
            </a:r>
            <a:r>
              <a:rPr lang="pt-BR" sz="2400" dirty="0">
                <a:latin typeface="Comic Sans MS" panose="030F0702030302020204" pitchFamily="66" charset="0"/>
              </a:rPr>
              <a:t>; oficinas de trabalho. </a:t>
            </a:r>
            <a:br>
              <a:rPr lang="pt-BR" sz="2400" dirty="0">
                <a:latin typeface="Comic Sans MS" panose="030F0702030302020204" pitchFamily="66" charset="0"/>
              </a:rPr>
            </a:br>
            <a:r>
              <a:rPr lang="pt-BR" sz="2400" b="1" u="sng" dirty="0" err="1">
                <a:latin typeface="Comic Sans MS" panose="030F0702030302020204" pitchFamily="66" charset="0"/>
              </a:rPr>
              <a:t>On</a:t>
            </a:r>
            <a:r>
              <a:rPr lang="pt-BR" sz="2400" b="1" u="sng" dirty="0">
                <a:latin typeface="Comic Sans MS" panose="030F0702030302020204" pitchFamily="66" charset="0"/>
              </a:rPr>
              <a:t> </a:t>
            </a:r>
            <a:r>
              <a:rPr lang="pt-BR" sz="2400" b="1" u="sng" dirty="0" err="1">
                <a:latin typeface="Comic Sans MS" panose="030F0702030302020204" pitchFamily="66" charset="0"/>
              </a:rPr>
              <a:t>line</a:t>
            </a:r>
            <a:r>
              <a:rPr lang="pt-BR" sz="2400" dirty="0">
                <a:latin typeface="Comic Sans MS" panose="030F0702030302020204" pitchFamily="66" charset="0"/>
              </a:rPr>
              <a:t>: Viagem, narrativas da prática, tarefas e fóruns de discussão.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  <a:noFill/>
          <a:ln>
            <a:noFill/>
          </a:ln>
        </p:spPr>
        <p:txBody>
          <a:bodyPr wrap="square" lIns="9125" tIns="9125" rIns="91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Shape 138"/>
          <p:cNvGrpSpPr/>
          <p:nvPr/>
        </p:nvGrpSpPr>
        <p:grpSpPr>
          <a:xfrm>
            <a:off x="1372032" y="-259139"/>
            <a:ext cx="6465245" cy="5779704"/>
            <a:chOff x="1372032" y="-439395"/>
            <a:chExt cx="6465245" cy="5779704"/>
          </a:xfrm>
        </p:grpSpPr>
        <p:sp>
          <p:nvSpPr>
            <p:cNvPr id="139" name="Shape 139"/>
            <p:cNvSpPr/>
            <p:nvPr/>
          </p:nvSpPr>
          <p:spPr>
            <a:xfrm>
              <a:off x="5181439" y="3"/>
              <a:ext cx="19107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 txBox="1"/>
            <p:nvPr/>
          </p:nvSpPr>
          <p:spPr>
            <a:xfrm>
              <a:off x="5181439" y="3"/>
              <a:ext cx="19107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Aprendizagem significativa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19300" y="-439395"/>
              <a:ext cx="5267700" cy="526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23" y="33646"/>
                  </a:moveTo>
                  <a:cubicBezTo>
                    <a:pt x="113601" y="39907"/>
                    <a:pt x="115683" y="46724"/>
                    <a:pt x="116461" y="53748"/>
                  </a:cubicBezTo>
                  <a:lnTo>
                    <a:pt x="119646" y="53619"/>
                  </a:lnTo>
                  <a:lnTo>
                    <a:pt x="114366" y="57796"/>
                  </a:lnTo>
                  <a:lnTo>
                    <a:pt x="108478" y="54072"/>
                  </a:lnTo>
                  <a:lnTo>
                    <a:pt x="111663" y="53943"/>
                  </a:lnTo>
                  <a:cubicBezTo>
                    <a:pt x="110922" y="47627"/>
                    <a:pt x="109030" y="41501"/>
                    <a:pt x="106080" y="35868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F9F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6265033" y="2097050"/>
              <a:ext cx="1506899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6265025" y="2215069"/>
              <a:ext cx="1506900" cy="681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Teoria e prática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1978503" y="2290"/>
              <a:ext cx="5267700" cy="526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361" y="72728"/>
                  </a:moveTo>
                  <a:lnTo>
                    <a:pt x="115361" y="72728"/>
                  </a:lnTo>
                  <a:cubicBezTo>
                    <a:pt x="113653" y="80158"/>
                    <a:pt x="110466" y="87169"/>
                    <a:pt x="105991" y="93342"/>
                  </a:cubicBezTo>
                  <a:lnTo>
                    <a:pt x="108435" y="95388"/>
                  </a:lnTo>
                  <a:lnTo>
                    <a:pt x="101719" y="94929"/>
                  </a:lnTo>
                  <a:lnTo>
                    <a:pt x="99866" y="88213"/>
                  </a:lnTo>
                  <a:lnTo>
                    <a:pt x="102309" y="90259"/>
                  </a:lnTo>
                  <a:cubicBezTo>
                    <a:pt x="106305" y="84672"/>
                    <a:pt x="109155" y="78349"/>
                    <a:pt x="110694" y="71655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F9F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042669" y="4180798"/>
              <a:ext cx="15456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5042669" y="4180798"/>
              <a:ext cx="15456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Autonomia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1841266" y="31390"/>
              <a:ext cx="5267700" cy="526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398" y="115203"/>
                  </a:moveTo>
                  <a:cubicBezTo>
                    <a:pt x="69776" y="116082"/>
                    <a:pt x="66075" y="116603"/>
                    <a:pt x="62351" y="116757"/>
                  </a:cubicBezTo>
                  <a:lnTo>
                    <a:pt x="62260" y="119943"/>
                  </a:lnTo>
                  <a:lnTo>
                    <a:pt x="58457" y="114389"/>
                  </a:lnTo>
                  <a:lnTo>
                    <a:pt x="62577" y="108771"/>
                  </a:lnTo>
                  <a:lnTo>
                    <a:pt x="62487" y="111957"/>
                  </a:lnTo>
                  <a:lnTo>
                    <a:pt x="62487" y="111957"/>
                  </a:lnTo>
                  <a:cubicBezTo>
                    <a:pt x="65785" y="111799"/>
                    <a:pt x="69060" y="111328"/>
                    <a:pt x="72268" y="110549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F9F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267746" y="4320473"/>
              <a:ext cx="2139300" cy="7989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267746" y="4320473"/>
              <a:ext cx="2139300" cy="79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Trabalho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em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pequenos</a:t>
              </a:r>
              <a:r>
                <a:rPr lang="en-US" sz="2000" b="1" i="0" u="none" strike="noStrike" cap="none" dirty="0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en-US" sz="2000" b="1" i="0" u="none" strike="noStrike" cap="none" dirty="0" err="1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grupos</a:t>
              </a:r>
              <a:endParaRPr lang="en-US" sz="2000" b="1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993568" y="72609"/>
              <a:ext cx="5267700" cy="526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869" y="98104"/>
                  </a:moveTo>
                  <a:lnTo>
                    <a:pt x="17869" y="98104"/>
                  </a:lnTo>
                  <a:cubicBezTo>
                    <a:pt x="11879" y="91482"/>
                    <a:pt x="7535" y="83540"/>
                    <a:pt x="5189" y="74925"/>
                  </a:cubicBezTo>
                  <a:lnTo>
                    <a:pt x="2062" y="75546"/>
                  </a:lnTo>
                  <a:lnTo>
                    <a:pt x="6631" y="70601"/>
                  </a:lnTo>
                  <a:lnTo>
                    <a:pt x="13025" y="73368"/>
                  </a:lnTo>
                  <a:lnTo>
                    <a:pt x="9899" y="73989"/>
                  </a:lnTo>
                  <a:cubicBezTo>
                    <a:pt x="12068" y="81755"/>
                    <a:pt x="16012" y="88911"/>
                    <a:pt x="21421" y="94892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F9F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372032" y="2097050"/>
              <a:ext cx="16686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1372032" y="2097050"/>
              <a:ext cx="1668600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Educação permanente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2037257" y="-428816"/>
              <a:ext cx="5267700" cy="526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51" y="57449"/>
                  </a:moveTo>
                  <a:lnTo>
                    <a:pt x="3251" y="57449"/>
                  </a:lnTo>
                  <a:cubicBezTo>
                    <a:pt x="3568" y="50378"/>
                    <a:pt x="5205" y="43429"/>
                    <a:pt x="8075" y="36960"/>
                  </a:cubicBezTo>
                  <a:lnTo>
                    <a:pt x="5259" y="35467"/>
                  </a:lnTo>
                  <a:lnTo>
                    <a:pt x="11923" y="34518"/>
                  </a:lnTo>
                  <a:lnTo>
                    <a:pt x="15134" y="40701"/>
                  </a:lnTo>
                  <a:lnTo>
                    <a:pt x="12318" y="39209"/>
                  </a:lnTo>
                  <a:lnTo>
                    <a:pt x="12318" y="39209"/>
                  </a:lnTo>
                  <a:cubicBezTo>
                    <a:pt x="9773" y="45046"/>
                    <a:pt x="8321" y="51302"/>
                    <a:pt x="8035" y="57664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F9F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195730" y="0"/>
              <a:ext cx="1798199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2195730" y="0"/>
              <a:ext cx="1798199" cy="10782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omic Sans MS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Avaliação formativa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400178" y="-215088"/>
              <a:ext cx="6437100" cy="5322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666" y="4522"/>
                  </a:moveTo>
                  <a:lnTo>
                    <a:pt x="47666" y="4522"/>
                  </a:lnTo>
                  <a:cubicBezTo>
                    <a:pt x="54280" y="3080"/>
                    <a:pt x="61099" y="2809"/>
                    <a:pt x="67809" y="3722"/>
                  </a:cubicBezTo>
                  <a:lnTo>
                    <a:pt x="68423" y="635"/>
                  </a:lnTo>
                  <a:lnTo>
                    <a:pt x="70619" y="6598"/>
                  </a:lnTo>
                  <a:lnTo>
                    <a:pt x="66261" y="11502"/>
                  </a:lnTo>
                  <a:lnTo>
                    <a:pt x="66875" y="8416"/>
                  </a:lnTo>
                  <a:lnTo>
                    <a:pt x="66875" y="8416"/>
                  </a:lnTo>
                  <a:cubicBezTo>
                    <a:pt x="60817" y="7649"/>
                    <a:pt x="54668" y="7901"/>
                    <a:pt x="48698" y="9161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F9FB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7" name="Shape 157"/>
          <p:cNvSpPr txBox="1"/>
          <p:nvPr/>
        </p:nvSpPr>
        <p:spPr>
          <a:xfrm>
            <a:off x="3563887" y="1747664"/>
            <a:ext cx="2160300" cy="12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lang="en-US" sz="72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lang="en-US" sz="7200" b="0" i="0" u="none" strike="noStrike" cap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r>
              <a:rPr lang="en-US" sz="7200" b="0" i="0" u="none" strike="noStrike" cap="none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164288" y="4776866"/>
            <a:ext cx="1979700" cy="30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(Mitre </a:t>
            </a:r>
            <a:r>
              <a:rPr lang="en-US" sz="1400" b="1" i="1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et al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., 2008)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670675" y="2969225"/>
            <a:ext cx="3940500" cy="85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(</a:t>
            </a:r>
            <a:r>
              <a:rPr lang="en-US" b="1" i="1">
                <a:latin typeface="Comic Sans MS"/>
                <a:ea typeface="Comic Sans MS"/>
                <a:cs typeface="Comic Sans MS"/>
                <a:sym typeface="Comic Sans MS"/>
              </a:rPr>
              <a:t>Problem based learning</a:t>
            </a: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b="1">
                <a:latin typeface="Comic Sans MS"/>
                <a:ea typeface="Comic Sans MS"/>
                <a:cs typeface="Comic Sans MS"/>
                <a:sym typeface="Comic Sans MS"/>
              </a:rPr>
              <a:t>Aprendizagem baseada em problemas (ABP)</a:t>
            </a:r>
          </a:p>
        </p:txBody>
      </p:sp>
      <p:pic>
        <p:nvPicPr>
          <p:cNvPr id="160" name="Shape 160" descr="C:\Medicina\Marca MEDICINA P&amp;B.jpg"/>
          <p:cNvPicPr preferRelativeResize="0"/>
          <p:nvPr/>
        </p:nvPicPr>
        <p:blipFill rotWithShape="1">
          <a:blip r:embed="rId3">
            <a:alphaModFix/>
          </a:blip>
          <a:srcRect l="10727" r="391" b="8525"/>
          <a:stretch/>
        </p:blipFill>
        <p:spPr>
          <a:xfrm>
            <a:off x="292674" y="462400"/>
            <a:ext cx="1450500" cy="14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800" cy="502800"/>
          </a:xfrm>
          <a:prstGeom prst="ellipse">
            <a:avLst/>
          </a:prstGeom>
        </p:spPr>
        <p:txBody>
          <a:bodyPr wrap="square" lIns="9125" tIns="9125" rIns="9125" bIns="91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graphicFrame>
        <p:nvGraphicFramePr>
          <p:cNvPr id="167" name="Shape 167"/>
          <p:cNvGraphicFramePr/>
          <p:nvPr/>
        </p:nvGraphicFramePr>
        <p:xfrm>
          <a:off x="787550" y="572775"/>
          <a:ext cx="7568900" cy="4427430"/>
        </p:xfrm>
        <a:graphic>
          <a:graphicData uri="http://schemas.openxmlformats.org/drawingml/2006/table">
            <a:tbl>
              <a:tblPr>
                <a:noFill/>
                <a:tableStyleId>{5D1C042F-45DC-46F1-B4BF-3812F14E5613}</a:tableStyleId>
              </a:tblPr>
              <a:tblGrid>
                <a:gridCol w="2842325"/>
                <a:gridCol w="4726575"/>
              </a:tblGrid>
              <a:tr h="661775">
                <a:tc rowSpan="5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ABERTURA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Leitura do problema e identificação de termos desconhecidos.</a:t>
                      </a:r>
                    </a:p>
                  </a:txBody>
                  <a:tcPr marL="63500" marR="63500" marT="63500" marB="63500"/>
                </a:tc>
              </a:tr>
              <a:tr h="392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Definição do(s) problema(s).</a:t>
                      </a:r>
                    </a:p>
                  </a:txBody>
                  <a:tcPr marL="63500" marR="63500" marT="63500" marB="63500"/>
                </a:tc>
              </a:tr>
              <a:tr h="3927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Chuva de ideias.</a:t>
                      </a:r>
                    </a:p>
                  </a:txBody>
                  <a:tcPr marL="63500" marR="63500" marT="63500" marB="63500"/>
                </a:tc>
              </a:tr>
              <a:tr h="661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Formulação das hipóteses explicativas.</a:t>
                      </a:r>
                    </a:p>
                  </a:txBody>
                  <a:tcPr marL="63500" marR="63500" marT="63500" marB="63500"/>
                </a:tc>
              </a:tr>
              <a:tr h="6617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Formulação de objetivos de aprendizagem.</a:t>
                      </a:r>
                    </a:p>
                  </a:txBody>
                  <a:tcPr marL="63500" marR="63500" marT="63500" marB="63500"/>
                </a:tc>
              </a:tr>
              <a:tr h="392750"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FECHAMENTO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6. Estudo individual dos assuntos.</a:t>
                      </a:r>
                    </a:p>
                  </a:txBody>
                  <a:tcPr marL="63500" marR="63500" marT="63500" marB="63500"/>
                </a:tc>
              </a:tr>
              <a:tr h="11886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 Retorno ao grupo para rediscussão (apresentação da bibliografia utilizada; discussão de soluções para o problema e tomada de decisão; confrontar hipóteses).</a:t>
                      </a: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68" name="Shape 168"/>
          <p:cNvSpPr txBox="1"/>
          <p:nvPr/>
        </p:nvSpPr>
        <p:spPr>
          <a:xfrm>
            <a:off x="304950" y="106975"/>
            <a:ext cx="8096100" cy="6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>
                <a:latin typeface="Times New Roman"/>
                <a:ea typeface="Times New Roman"/>
                <a:cs typeface="Times New Roman"/>
                <a:sym typeface="Times New Roman"/>
              </a:rPr>
              <a:t>Quadro 1- Os sete passos da ABP/PBL (*):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9" name="Shape 169"/>
          <p:cNvSpPr txBox="1"/>
          <p:nvPr/>
        </p:nvSpPr>
        <p:spPr>
          <a:xfrm>
            <a:off x="5094050" y="5810750"/>
            <a:ext cx="3682200" cy="42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US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*Modificado de Berbel (1998).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Ângulos">
  <a:themeElements>
    <a:clrScheme name="Ápice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2281</Words>
  <Application>Microsoft Office PowerPoint</Application>
  <PresentationFormat>Apresentação na tela (4:3)</PresentationFormat>
  <Paragraphs>166</Paragraphs>
  <Slides>20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Arial</vt:lpstr>
      <vt:lpstr>Trebuchet MS</vt:lpstr>
      <vt:lpstr>Noto Sans Symbols</vt:lpstr>
      <vt:lpstr>Times New Roman</vt:lpstr>
      <vt:lpstr>Comic Sans MS</vt:lpstr>
      <vt:lpstr>Source Sans Pro</vt:lpstr>
      <vt:lpstr>Calibri</vt:lpstr>
      <vt:lpstr>Ângulos</vt:lpstr>
      <vt:lpstr>Apresentação do PowerPoint</vt:lpstr>
      <vt:lpstr>DISPARADOR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e discussão:  Integração docente na Instituição. Aprendizagem colaborativa. Conhecimento das principais metodologias ativas. Reflexão sobre a prática de facilitação. Desenvolvimento de habilidades de facilitação. Aprendizagem sobre trabalhos com pequenos grupos. (lidar com imprevistos, dinâmica do grupo).</vt:lpstr>
      <vt:lpstr>Apresentação do PowerPoint</vt:lpstr>
      <vt:lpstr>Sequência de desenvolvimento de pequenos grupos</vt:lpstr>
      <vt:lpstr>Dificuldades com uso das tecnologias da informação; Resistência ao uso das ferramentas e à proposta metodológica inovadora; Atividades exigidas (teóricas e práticas) demandam tempo que os mesmos não dispõem; Flexibilização do horário confundida com “menos” dedicação e exigência intelectual.  “Falta de habilidade para facilitar em ambientes virtuais.”</vt:lpstr>
      <vt:lpstr> Ausência de ajuda e resposta imediata em AV; instruções ambíguas; problemas técnicos; inadequação do modelo pedagógico ao perfil do estudante; estilo de vida.  Ganho de competências cognitivas -&gt; ritmo de aprendizagem, enfrentamento emoções negativas, gerenciar informações; uso de TICs. </vt:lpstr>
      <vt:lpstr>Agente de transformação (aprender a aprender); flexibilidade de raciocínio; contextualizar situações do cotidiano; discutir e propor soluções de forma coletiva.   </vt:lpstr>
      <vt:lpstr>Papel do facilitador na motivação? Importância do feedback?  Desenvolvimento de competências para facilitador na EAD?</vt:lpstr>
      <vt:lpstr>Considerações finais Elaboração e planejamento - Curso de capacitação multiprofissional para a equipe do NEaD/UFERSA na perspectiva de aprofundar conhecimentos integradores do uso de metodologias ativas e ensino à distância e melhorar aspectos motivacionais, além de desenvolver competências; Amadurecimento profissional. </vt:lpstr>
      <vt:lpstr>REFERÊNCIAS  MITRE, Sandra Minardi et al . Metodologias ativas de ensino-aprendizagem na formação profissional em saúde: debates atuais. Ciênc. saúde coletiva, Rio de Janeiro ,  v. 13, supl. 2, p. 2133-2144,  Dec.  2008 .  Projeto Pedagógico do Curso de Medicina. Campus Central Mossoró. Maio/2016. (disponível em: &lt;https://documentos.ufersa.edu.br/wp-content/uploads/sites/79/2016/02/Projeto_Pedagogico_Medicina.pdf&gt; Acesso em: 25 abril. 2017 ALMEIDA, Maria Tereza Carvalho; BATISTA, Nildo Alves. Ser docente em métodos ativos de ensino-aprendizagem na formação do médico. Rev. bras. educ. med., Rio de Janeiro ,  v. 35, n. 4, p. 468-476,  Dec.  2011 .   BERBEL, Neusi Aparecida Navas. A problematização e a aprendizagem baseada em problemas: diferentes termos ou diferentes caminhos? Interface (Botucatu), Botucatu ,  v. 2, n. 2, p. 139-154,  Feb.  1998 .   PLA NOTES. A brief guide to group dynamics and team building. PLA notes CD-ROM 1988-2001: participatory learning and action.The International Institute for Environment and Development (IIED). Performance and participation. PLA Notes, IIED London, v. 29, Cap. 25, pp.92–94, Jun.1997. Disponível em: http://pubs.iied.org/pdfs/G01718.pdf. PADILHA, Roberto et al. Aperfeiçoamento e especialização em metodologias ativas: caderno do curso 2016 -- São Paulo: Hospital Sírio-Libanês Ensino e Pesquisa, 2016. 46 p. (Pós-graduação) . IIDA, Itiro. Planejamento estratégico situacional. Prod., São Paulo ,  v. 3, n. 2, p. 113-125,  Dec.  1993 .  ALMEIDA, Onília Cristina de Souza de et al . Evasão em cursos a distância: fatores influenciadores. Rev. bras. orientac. prof,  São Paulo ,  v. 14, n. 1, p. 19-33, jun.  2013 .    FARIA, Jeniffer de Souza. Metodologia Ativa de Aprendizagem na Educação a Distância: notas sobre a formação do professor.Trabalho apresentado no III Simpósio Internacional de Inovação em Educação 2015. Modalidade semipresencial e a distância. Disponível em:&lt;http://www.lantec.fe.unicamp.br/inova2015/images/trabalhos/artigos2/B3.pdf&gt;Acesso em: 25 abril. 2017  MERCADO, Luis Paulo Leopoldo. Dificuldades da educação à distância online.(2007). Disponível em: &lt;http://www.abed.org.br/congresso2007/tc/55200761718PM.pdf&gt; Acesso em: 25 abril. 2017.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denizeln</dc:creator>
  <cp:lastModifiedBy>denizeln</cp:lastModifiedBy>
  <cp:revision>15</cp:revision>
  <dcterms:modified xsi:type="dcterms:W3CDTF">2017-09-21T02:22:17Z</dcterms:modified>
</cp:coreProperties>
</file>