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7" r:id="rId6"/>
    <p:sldId id="262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1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sc.br/portal/images/stories/a_unisc/estrutura_administrativa/nupes/estudo_caso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fef.org.br/extra/revistaef/show.asp?id=3984" TargetMode="External"/><Relationship Id="rId4" Type="http://schemas.openxmlformats.org/officeDocument/2006/relationships/hyperlink" Target="http://portal.mec.gov.br/seed/arquivos/pdf/referenciaisead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arina.r@Uninter.com" TargetMode="External"/><Relationship Id="rId4" Type="http://schemas.openxmlformats.org/officeDocument/2006/relationships/hyperlink" Target="mailto:Marina.p@Uninter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EDUCAÇÃO FÍSICA NA MODALIDADE A DISTÂNCIA: CONCEPÇÕES, TEORIAS E PRÁTICAS</a:t>
            </a:r>
          </a:p>
          <a:p>
            <a:pPr marL="0" indent="0" algn="ctr">
              <a:buNone/>
            </a:pPr>
            <a:endParaRPr lang="pt-BR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Marina Toscano </a:t>
            </a:r>
            <a:r>
              <a:rPr lang="pt-BR" b="1" dirty="0" err="1">
                <a:solidFill>
                  <a:srgbClr val="002060"/>
                </a:solidFill>
              </a:rPr>
              <a:t>Aggio</a:t>
            </a:r>
            <a:r>
              <a:rPr lang="pt-BR" b="1" dirty="0">
                <a:solidFill>
                  <a:srgbClr val="002060"/>
                </a:solidFill>
              </a:rPr>
              <a:t> – UNINTER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Karina Gomes Rodrigues - UNINTER</a:t>
            </a:r>
          </a:p>
          <a:p>
            <a:pPr marL="0" indent="0" algn="ctr">
              <a:buNone/>
            </a:pPr>
            <a:endParaRPr lang="pt-BR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742394"/>
            <a:ext cx="1115606" cy="111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38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11560" y="1726576"/>
            <a:ext cx="807524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Conforme o documento intitulado “Referencial de qualidade para educação superior a distância” (BRASIL, 2007, p.21):</a:t>
            </a:r>
          </a:p>
          <a:p>
            <a:r>
              <a:rPr lang="pt-BR" sz="2800" dirty="0"/>
              <a:t> </a:t>
            </a:r>
          </a:p>
          <a:p>
            <a:pPr algn="just"/>
            <a:r>
              <a:rPr lang="pt-BR" sz="1600" dirty="0"/>
              <a:t>A </a:t>
            </a:r>
            <a:r>
              <a:rPr lang="pt-BR" sz="1600" u="sng" dirty="0"/>
              <a:t>tutoria a distância</a:t>
            </a:r>
            <a:r>
              <a:rPr lang="pt-BR" sz="1600" dirty="0"/>
              <a:t> atua a partir da instituição, mediando o processo pedagógico junto a estudantes geograficamente distantes, e referenciados aos polos descentralizados de apoio presencial. Sua principal atribuição deste profissional é o esclarecimento de dúvidas através fóruns de discussão pela Internet, pelo telefone, participação em videoconferências, entre outros, de acordo com o projeto pedagógico [...]. A </a:t>
            </a:r>
            <a:r>
              <a:rPr lang="pt-BR" sz="1600" u="sng" dirty="0"/>
              <a:t>tutoria presencial</a:t>
            </a:r>
            <a:r>
              <a:rPr lang="pt-BR" sz="1600" dirty="0"/>
              <a:t> atende os estudantes nos polos, em horários pré-estabelecidos. Este profissional deve conhecer o projeto pedagógico do curso, o material didático e o conteúdo específico dos conteúdos sob sua responsabilidade, a fim de auxiliar os estudantes no desenvolvimento de suas atividades individuais e em grupo, fomentando o hábito da pesquisa, esclarecendo dúvidas em relação a conteúdo específicos, bem como ao uso das tecnologias disponíveis. Participa de momentos presenciais obrigatórios, tais como avaliações, aulas práticas em laboratórios e estágios supervisionados, quando se aplicam. O tutor presencial deve manter-se em permanente comunicação tanto com os estudantes quanto com a equipe pedagógica do curso.</a:t>
            </a:r>
          </a:p>
        </p:txBody>
      </p:sp>
    </p:spTree>
    <p:extLst>
      <p:ext uri="{BB962C8B-B14F-4D97-AF65-F5344CB8AC3E}">
        <p14:creationId xmlns:p14="http://schemas.microsoft.com/office/powerpoint/2010/main" val="353015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57200" y="1580728"/>
            <a:ext cx="8003232" cy="4577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pt-BR" sz="2200" dirty="0">
                <a:ea typeface="Calibri" panose="020F0502020204030204" pitchFamily="34" charset="0"/>
                <a:cs typeface="Times New Roman" panose="02020603050405020304" pitchFamily="18" charset="0"/>
              </a:rPr>
              <a:t>Os estudantes participantes da pesquisa, quando solicitados para a</a:t>
            </a:r>
            <a:r>
              <a:rPr lang="pt-BR" sz="2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valiar a tutoria presencia do curso quanto a formação, horário de atendimento, postura, e conhecimento técnico, relataram que:</a:t>
            </a:r>
          </a:p>
          <a:p>
            <a:pPr indent="450215" algn="just">
              <a:spcAft>
                <a:spcPts val="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E.1 Excelente, sempre atenta a nossas necessidades, atende todas as expectativas. 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E.2 Ótima! Em todos os sentidos, tira todas as dúvidas e esclarecimentos, nos auxilia e nos dá suporte quando precisamos 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E.3 Excelente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E.4 Muito prestativa e atenciosa, sua experiência profissional na área esportiva faz muita diferença ao explicar o conteúdo das aulas. O grupo criado no WhatsApp nos traz facilidade de comunicação. Sempre nos ajudando nas diversas dúvidas do grupo. Trazer a experiência prática para o curso acrescenta muito para mim.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E.5 Maravilhosa. Qualquer horário que você tenha dúvidas ela já responde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E.6 Nota mil para ela, tive a oportunidade de fazer graduação na Uninter em Pedagogia, e não recebi o mesmo tratamento que hoje estou recebendo, Parabéns pela atenção e preocupação conosco.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E.7 Excelente profissional, atenciosa e com amplo conhecimento nas áreas em que atua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E.8 Sempre atenciosa e pronta a auxiliar, descontraída e firme quando necessário até o presente momento demonstra um amplo conhecimento não só da matéria em si, mas de outras áreas também 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E.9 Muito comprometida com seu trabalho, interessada no aprendizado dos alunos.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E.10 Muito participativa, indo atrás de palestras e atividades além de a qualquer momento tirar dúvidas importantes que temos.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7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11560" y="1726576"/>
            <a:ext cx="807524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/>
              <a:t>E por fim, ao analisarmos aspectos sobre </a:t>
            </a:r>
            <a:r>
              <a:rPr lang="pt-BR" sz="2600" b="1" dirty="0"/>
              <a:t>concepções, características e orientações de ensino subjacente a modalidade do EAD</a:t>
            </a:r>
            <a:r>
              <a:rPr lang="pt-BR" sz="2600" dirty="0"/>
              <a:t>, buscamos novamente respostas no “Referencial de qualidade para educação superior a distância” (BRASIL, 2007, p.8), sustenta que:</a:t>
            </a:r>
          </a:p>
          <a:p>
            <a:pPr algn="just"/>
            <a:r>
              <a:rPr lang="pt-BR" sz="2800" dirty="0"/>
              <a:t> </a:t>
            </a:r>
          </a:p>
          <a:p>
            <a:pPr marL="1440000" algn="just"/>
            <a:r>
              <a:rPr lang="pt-BR" sz="2000" dirty="0"/>
              <a:t>O projeto político pedagógico deve apresentar claramente sua opção epistemológica de educação, de currículo, de ensino, de aprendizagem, de perfil do estudante que deseja formar; com definição, a partir dessa opção, de como se desenvolverão os processos de produção do material didático, de tutoria, de comunicação e de avaliação, delineando princípios e diretrizes que alicerçarão o desenvolvimento do processo de ensino e aprendizagem.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914400" y="2057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6709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11560" y="1726576"/>
            <a:ext cx="80752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Sendo assim, precisamos repensar a educação a distância numa dinâmica complexa e também perceber, como atuar em uma nova proposta educacional que seja capaz de promover ou incorporar estratégias didáticas criativas, inovadoras, que favoreçam a integração do conhecimento teórico, prático e contextualizado.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914400" y="2057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964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11560" y="1726576"/>
            <a:ext cx="80752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/>
              <a:t>Algumas Considerações: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 pesquisa nos permitiu compreender </a:t>
            </a:r>
            <a:r>
              <a:rPr lang="pt-BR" sz="2000"/>
              <a:t>a proposta dos </a:t>
            </a:r>
            <a:r>
              <a:rPr lang="pt-BR" sz="2000" dirty="0"/>
              <a:t>cursos de Educação física na modalidade </a:t>
            </a:r>
            <a:r>
              <a:rPr lang="pt-BR" sz="2000"/>
              <a:t>a distância </a:t>
            </a:r>
            <a:r>
              <a:rPr lang="pt-BR" sz="2000" dirty="0"/>
              <a:t>de três instituição de ensino de grande porte, na cidade de Curitiba/Paraná/Brasil. Sendo possível, analisar e comparar com as questões postas pelos conselhos estaduais e federais, quanto a incoerência de oferta de cursos de Educação Física na modalidade a distância. </a:t>
            </a:r>
          </a:p>
          <a:p>
            <a:pPr algn="just"/>
            <a:endParaRPr lang="pt-BR" sz="2000" dirty="0"/>
          </a:p>
          <a:p>
            <a:r>
              <a:rPr lang="pt-BR" sz="2000" dirty="0"/>
              <a:t>O que se faz necessário, é um controle rígido por parte dos órgãos reguladores, para validação se o que está posto nos projetos de cursos, estão sendo ofertados pelas instituições.</a:t>
            </a:r>
          </a:p>
          <a:p>
            <a:endParaRPr lang="pt-BR" sz="2000" dirty="0"/>
          </a:p>
          <a:p>
            <a:r>
              <a:rPr lang="pt-BR" sz="2000" dirty="0"/>
              <a:t>Para pesquisas futuras, indicamos acompanhamento dos egressos.</a:t>
            </a:r>
          </a:p>
          <a:p>
            <a:pPr algn="just"/>
            <a:endParaRPr lang="pt-BR" sz="20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914400" y="2057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4943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11560" y="1726576"/>
            <a:ext cx="80752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REFERÊNCIAS</a:t>
            </a:r>
            <a:endParaRPr lang="pt-BR" sz="2800" dirty="0"/>
          </a:p>
          <a:p>
            <a:endParaRPr lang="pt-BR" sz="1200" dirty="0"/>
          </a:p>
          <a:p>
            <a:r>
              <a:rPr lang="pt-BR" sz="1200" dirty="0"/>
              <a:t>ARAÚJO, C. et al. </a:t>
            </a:r>
            <a:r>
              <a:rPr lang="pt-BR" sz="1200" b="1" dirty="0"/>
              <a:t>Estudo de caso</a:t>
            </a:r>
            <a:r>
              <a:rPr lang="pt-BR" sz="1200" dirty="0"/>
              <a:t>: métodos de investigação em educação. Instituto de Educação e Psicologia, Universidade do Minho, 2008. Disponível em: &lt;</a:t>
            </a:r>
            <a:r>
              <a:rPr lang="pt-BR" sz="1200" u="sng" dirty="0">
                <a:hlinkClick r:id="rId3"/>
              </a:rPr>
              <a:t>http://www.unisc.br/portal/images/stories/a_unisc/estrutura_administrativa/nupes/estudo_caso.pdf</a:t>
            </a:r>
            <a:r>
              <a:rPr lang="pt-BR" sz="1200" dirty="0"/>
              <a:t>&gt;. Acesso em: 07 abril de 2017.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BRASIL. </a:t>
            </a:r>
            <a:r>
              <a:rPr lang="pt-BR" sz="1200" b="1" dirty="0"/>
              <a:t>Referencial de Qualidade para Educação Superior a Distância</a:t>
            </a:r>
            <a:r>
              <a:rPr lang="pt-BR" sz="1200" dirty="0"/>
              <a:t>. Brasília, 2007. Disponível em: &lt;</a:t>
            </a:r>
            <a:r>
              <a:rPr lang="pt-BR" sz="1200" u="sng" dirty="0">
                <a:hlinkClick r:id="rId4"/>
              </a:rPr>
              <a:t>http://portal.mec.gov.br/seed/arquivos/pdf/referenciaisead.pdf</a:t>
            </a:r>
            <a:r>
              <a:rPr lang="pt-BR" sz="1200" dirty="0"/>
              <a:t>&gt;. Acesso em: 01 de maio de 2017.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CASTELANI FILHO, Lino. </a:t>
            </a:r>
            <a:r>
              <a:rPr lang="pt-BR" sz="1200" b="1" dirty="0"/>
              <a:t>Educação Física no Brasil</a:t>
            </a:r>
            <a:r>
              <a:rPr lang="pt-BR" sz="1200" dirty="0"/>
              <a:t>: A História que não se conta. 6ª. Ed. Campinas/SP: Ed. Papirus, 1988.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COLETIVO DE AUTORES. </a:t>
            </a:r>
            <a:r>
              <a:rPr lang="pt-BR" sz="1200" b="1" dirty="0"/>
              <a:t>Metodologia do ensino da educação física. </a:t>
            </a:r>
            <a:r>
              <a:rPr lang="pt-BR" sz="1200" dirty="0"/>
              <a:t>São Paulo: Ed. Cortez, 1992.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CONSELHO NACIONAL DE EDUCAÇÃO FÍSICA. Revista Educação Física. no. 42. Disponível em:&lt;</a:t>
            </a:r>
            <a:r>
              <a:rPr lang="pt-BR" sz="1200" u="sng" dirty="0">
                <a:hlinkClick r:id="rId5"/>
              </a:rPr>
              <a:t>http://www.confef.org.br/extra/revistaef/show.asp?id=3984</a:t>
            </a:r>
            <a:r>
              <a:rPr lang="pt-BR" sz="1200" u="sng" dirty="0"/>
              <a:t>&gt;</a:t>
            </a:r>
            <a:r>
              <a:rPr lang="pt-BR" sz="1200" dirty="0"/>
              <a:t>. Acessado em: 01 de Abril de 2017.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GHIRALDELLI JUNIOR, P. </a:t>
            </a:r>
            <a:r>
              <a:rPr lang="pt-BR" sz="1200" b="1" dirty="0"/>
              <a:t>Educação Física Progressista: </a:t>
            </a:r>
            <a:r>
              <a:rPr lang="pt-BR" sz="1200" dirty="0"/>
              <a:t>A pedagogia Critico-Social dos conteúdos e a Educação Física Brasileira. São Paulo: Ed. Loyola, 1991.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LÜDKE, M; ANDRÉ, M. </a:t>
            </a:r>
            <a:r>
              <a:rPr lang="pt-BR" sz="1200" b="1" dirty="0"/>
              <a:t>Pesquisa em educação</a:t>
            </a:r>
            <a:r>
              <a:rPr lang="pt-BR" sz="1200" dirty="0"/>
              <a:t>: abordagens qualitativas. São Paulo: Editora Pedagógica e Universitária, 1986.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MORAES, M C; NAVAS, J. M. B. (</a:t>
            </a:r>
            <a:r>
              <a:rPr lang="pt-BR" sz="1200" dirty="0" err="1"/>
              <a:t>Colab</a:t>
            </a:r>
            <a:r>
              <a:rPr lang="pt-BR" sz="1200" dirty="0"/>
              <a:t>.). </a:t>
            </a:r>
            <a:r>
              <a:rPr lang="pt-BR" sz="1200" b="1" dirty="0"/>
              <a:t>Transdisciplinaridade, criatividade e educação</a:t>
            </a:r>
            <a:r>
              <a:rPr lang="pt-BR" sz="1200" dirty="0"/>
              <a:t>: fundamentos ontológicos e epistemológicos. Campinas, SP: Papirus, 2015.</a:t>
            </a:r>
          </a:p>
          <a:p>
            <a:pPr algn="just"/>
            <a:endParaRPr lang="pt-BR" sz="12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914400" y="2057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5844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11560" y="1726576"/>
            <a:ext cx="8075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914400" y="2057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905000"/>
            <a:ext cx="5410200" cy="304800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5940152" y="5381257"/>
            <a:ext cx="2392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/>
              <a:t>Contatos:</a:t>
            </a:r>
          </a:p>
          <a:p>
            <a:pPr algn="r"/>
            <a:r>
              <a:rPr lang="pt-BR" dirty="0">
                <a:hlinkClick r:id="rId4"/>
              </a:rPr>
              <a:t>Marina.p@Uninter.com</a:t>
            </a:r>
            <a:endParaRPr lang="pt-BR" dirty="0"/>
          </a:p>
          <a:p>
            <a:pPr algn="r"/>
            <a:r>
              <a:rPr lang="pt-BR" dirty="0">
                <a:hlinkClick r:id="rId5"/>
              </a:rPr>
              <a:t>Karina.r@Uninter.com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446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EDUCAÇÃO FÍSICA NA MODALIDADE A DISTÂNCIA: CONCEPÇÕES, TEORIAS E PRÁTICAS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reflexão sobre a oferta de cursos de Educação física na modalidade a distância surge da necessidade de se compreender as práticas adotadas pelas instituições que ofertam o curso na </a:t>
            </a:r>
            <a:r>
              <a:rPr lang="pt-BR" dirty="0" err="1"/>
              <a:t>EaD</a:t>
            </a:r>
            <a:r>
              <a:rPr lang="pt-BR" dirty="0"/>
              <a:t>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7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A oferta de cursos de educação física na modalidade a distância tem gerado incômodo aos órgãos reguladores da profissão no país, que se posicionam contra a legalidade da Educação Física nesta modalidade, discutindo se a formação dos cursos de Bacharelado e Licenciatura desenvolvem de forma integral os estudantes. CREF-DF (2012).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3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Apesar da autorização do Ministério da Educação, o CONFEF (Conselho Federal de Educação Física, 2011) reluta em aceitar esta ideia. 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3000" dirty="0"/>
              <a:t>O órgão encaminhou um oficio ao Hélio Chaves Filho - Diretor de Regulação e Supervisão da Secretaria de Educação a Distância, “solicitando que os cursos de </a:t>
            </a:r>
            <a:r>
              <a:rPr lang="pt-BR" sz="3000" b="1" dirty="0"/>
              <a:t>Educação Física </a:t>
            </a:r>
            <a:r>
              <a:rPr lang="pt-BR" sz="3000" dirty="0"/>
              <a:t>não fossem ofertados na modalidade de Ensino a Distância”.</a:t>
            </a:r>
          </a:p>
        </p:txBody>
      </p:sp>
    </p:spTree>
    <p:extLst>
      <p:ext uri="{BB962C8B-B14F-4D97-AF65-F5344CB8AC3E}">
        <p14:creationId xmlns:p14="http://schemas.microsoft.com/office/powerpoint/2010/main" val="377332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/>
              <a:t>Argumentos</a:t>
            </a:r>
            <a:r>
              <a:rPr lang="pt-BR" sz="2800" dirty="0"/>
              <a:t> (</a:t>
            </a:r>
            <a:r>
              <a:rPr lang="pt-BR" sz="2800" b="1" dirty="0"/>
              <a:t>CONFEF, 2011)</a:t>
            </a:r>
            <a:r>
              <a:rPr lang="pt-BR" sz="2800" dirty="0"/>
              <a:t>:</a:t>
            </a:r>
          </a:p>
          <a:p>
            <a:pPr marL="0" indent="0" algn="just">
              <a:buNone/>
            </a:pPr>
            <a:endParaRPr lang="pt-BR" sz="2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/>
              <a:t>A falta de </a:t>
            </a:r>
            <a:r>
              <a:rPr lang="pt-BR" sz="2800" u="sng" dirty="0"/>
              <a:t>espaço físico</a:t>
            </a:r>
            <a:r>
              <a:rPr lang="pt-BR" sz="2800" dirty="0"/>
              <a:t> para aulas práticas;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/>
              <a:t>A baixa </a:t>
            </a:r>
            <a:r>
              <a:rPr lang="pt-BR" sz="2800" u="sng" dirty="0"/>
              <a:t>carga horária</a:t>
            </a:r>
            <a:r>
              <a:rPr lang="pt-BR" sz="2800" dirty="0"/>
              <a:t> para estas atividades;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/>
              <a:t>Falta de </a:t>
            </a:r>
            <a:r>
              <a:rPr lang="pt-BR" sz="2800" u="sng" dirty="0"/>
              <a:t>formação</a:t>
            </a:r>
            <a:r>
              <a:rPr lang="pt-BR" sz="2800" dirty="0"/>
              <a:t> dos </a:t>
            </a:r>
            <a:r>
              <a:rPr lang="pt-BR" sz="2800" u="sng" dirty="0"/>
              <a:t>tutores</a:t>
            </a:r>
            <a:r>
              <a:rPr lang="pt-BR" sz="2800" dirty="0"/>
              <a:t> da educação a distância;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/>
              <a:t>Desalinhamento de formações pretendidas frente às </a:t>
            </a:r>
            <a:r>
              <a:rPr lang="pt-BR" sz="2800" u="sng" dirty="0"/>
              <a:t>concepções, características e orientações de ensino subjacente a modalidade do EAD</a:t>
            </a: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1154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Metodologia de Pesquisa</a:t>
            </a:r>
          </a:p>
          <a:p>
            <a:pPr marL="0" indent="0">
              <a:buNone/>
            </a:pPr>
            <a:endParaRPr lang="pt-BR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Qualitativa</a:t>
            </a:r>
            <a:r>
              <a:rPr lang="pt-BR" dirty="0"/>
              <a:t> </a:t>
            </a:r>
            <a:r>
              <a:rPr lang="pt-BR" sz="2000" dirty="0"/>
              <a:t>(contato direto do pesquisador)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Duração de 6 meses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Análise da matriz curricular </a:t>
            </a:r>
            <a:r>
              <a:rPr lang="pt-BR" sz="2000" dirty="0"/>
              <a:t>(CSEF Licenciatura e Bacharelado)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Três IES pesquisadas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Questionário aplicado aos estudantes de uma IES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0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70169"/>
            <a:ext cx="4464496" cy="4855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1200" dirty="0"/>
          </a:p>
          <a:p>
            <a:pPr marL="0" indent="0" algn="just">
              <a:buNone/>
            </a:pPr>
            <a:r>
              <a:rPr lang="pt-BR" sz="1200" dirty="0"/>
              <a:t> </a:t>
            </a:r>
          </a:p>
          <a:p>
            <a:pPr marL="0" indent="0" algn="just">
              <a:buNone/>
            </a:pPr>
            <a:endParaRPr lang="pt-BR" sz="1200" dirty="0"/>
          </a:p>
          <a:p>
            <a:pPr marL="0" indent="0" algn="just">
              <a:buNone/>
            </a:pPr>
            <a:r>
              <a:rPr lang="pt-BR" sz="2800" dirty="0"/>
              <a:t>As três instituições pesquisadas, para abertura dos cursos precisaram apresentar projeto de curso prevendo recursos como os locais de aula, equipamentos, espaço, profissional para acompanhamento das aulas.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b="1" dirty="0"/>
              <a:t>A falta de </a:t>
            </a:r>
            <a:r>
              <a:rPr lang="pt-BR" b="1" u="sng" dirty="0"/>
              <a:t>espaço físico</a:t>
            </a:r>
            <a:r>
              <a:rPr lang="pt-BR" b="1" dirty="0"/>
              <a:t> para aulas práticas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408" y="3068960"/>
            <a:ext cx="3744415" cy="2808312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5233865" y="5894123"/>
            <a:ext cx="36640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http://s2.glbimg.com/B60Y0eVZOdua0xyQfmVL74uGYLM=/620x465/s.glbimg.com/jo/g1/f/original/2016/09/02/materia_educacaofisica_foto1.jpg</a:t>
            </a:r>
          </a:p>
        </p:txBody>
      </p:sp>
    </p:spTree>
    <p:extLst>
      <p:ext uri="{BB962C8B-B14F-4D97-AF65-F5344CB8AC3E}">
        <p14:creationId xmlns:p14="http://schemas.microsoft.com/office/powerpoint/2010/main" val="160442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3300" dirty="0"/>
              <a:t>No que tange a </a:t>
            </a:r>
            <a:r>
              <a:rPr lang="pt-BR" sz="3300" i="1" dirty="0"/>
              <a:t>carga horária</a:t>
            </a:r>
            <a:r>
              <a:rPr lang="pt-BR" sz="3300" dirty="0"/>
              <a:t> para as </a:t>
            </a:r>
            <a:r>
              <a:rPr lang="pt-BR" sz="3300" i="1" dirty="0"/>
              <a:t>aulas práticas</a:t>
            </a:r>
            <a:r>
              <a:rPr lang="pt-BR" sz="3300" dirty="0"/>
              <a:t>, as instituições distribuem o currículo de forma a respeitar as 400 horas de estágio supervisionado, as 200 horas mínimas de atividades complementares, e com autonomia administram sua estrutura, organização, encadeamento lógico, relevância, contextualização, e a sequência de oferta das disciplinas de aulas práticas. </a:t>
            </a:r>
          </a:p>
          <a:p>
            <a:pPr marL="0" indent="0" algn="just">
              <a:buNone/>
            </a:pPr>
            <a:endParaRPr lang="pt-BR" sz="3300" dirty="0"/>
          </a:p>
          <a:p>
            <a:pPr marL="0" indent="0" algn="just">
              <a:buNone/>
            </a:pPr>
            <a:r>
              <a:rPr lang="pt-BR" sz="3300" dirty="0"/>
              <a:t>O que se pode identificar é que as instituições mesclam as ofertas das disciplinas teóricas e práticas para tornar o curso mais dinâmico e atraente para os estudantes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800" b="1" dirty="0"/>
              <a:t>A baixa </a:t>
            </a:r>
            <a:r>
              <a:rPr lang="pt-BR" sz="2800" b="1" u="sng" dirty="0"/>
              <a:t>carga horária</a:t>
            </a:r>
            <a:r>
              <a:rPr lang="pt-BR" sz="2800" b="1" dirty="0"/>
              <a:t> para estas atividades</a:t>
            </a:r>
          </a:p>
        </p:txBody>
      </p:sp>
    </p:spTree>
    <p:extLst>
      <p:ext uri="{BB962C8B-B14F-4D97-AF65-F5344CB8AC3E}">
        <p14:creationId xmlns:p14="http://schemas.microsoft.com/office/powerpoint/2010/main" val="202327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11560" y="1726576"/>
            <a:ext cx="80752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+mj-lt"/>
                <a:ea typeface="Calibri" panose="020F0502020204030204" pitchFamily="34" charset="0"/>
              </a:rPr>
              <a:t>Quando questionados sobre a </a:t>
            </a:r>
            <a:r>
              <a:rPr lang="pt-BR" sz="2800" b="1" dirty="0">
                <a:latin typeface="+mj-lt"/>
                <a:ea typeface="Calibri" panose="020F0502020204030204" pitchFamily="34" charset="0"/>
              </a:rPr>
              <a:t>função e formação dos Tutores</a:t>
            </a:r>
            <a:r>
              <a:rPr lang="pt-BR" sz="2800" dirty="0">
                <a:latin typeface="+mj-lt"/>
                <a:ea typeface="Calibri" panose="020F0502020204030204" pitchFamily="34" charset="0"/>
              </a:rPr>
              <a:t>, as três instituições informaram que por determinação do MEC os tutores possuem formação na área. </a:t>
            </a:r>
          </a:p>
          <a:p>
            <a:pPr algn="just"/>
            <a:endParaRPr lang="pt-BR" sz="2800" dirty="0"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pt-BR" sz="2800" dirty="0">
                <a:latin typeface="+mj-lt"/>
                <a:ea typeface="Calibri" panose="020F0502020204030204" pitchFamily="34" charset="0"/>
              </a:rPr>
              <a:t>O tutor deve ser compreendido como um dos sujeitos que participa ativamente da prática pedagógica. Um sistema de tutoria deve prever a atuação de profissionais que ofereçam a tutoria </a:t>
            </a:r>
            <a:r>
              <a:rPr lang="pt-BR" sz="2800" i="1" dirty="0">
                <a:latin typeface="+mj-lt"/>
                <a:ea typeface="Calibri" panose="020F0502020204030204" pitchFamily="34" charset="0"/>
              </a:rPr>
              <a:t>online</a:t>
            </a:r>
            <a:r>
              <a:rPr lang="pt-BR" sz="2800" dirty="0">
                <a:latin typeface="+mj-lt"/>
                <a:ea typeface="Calibri" panose="020F0502020204030204" pitchFamily="34" charset="0"/>
              </a:rPr>
              <a:t> e tutoria presencial.</a:t>
            </a:r>
            <a:endParaRPr lang="pt-B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3612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1095</Words>
  <Application>Microsoft Office PowerPoint</Application>
  <PresentationFormat>Apresentação na tela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KARINA RODRIGUES</cp:lastModifiedBy>
  <cp:revision>41</cp:revision>
  <dcterms:created xsi:type="dcterms:W3CDTF">2014-07-31T15:12:21Z</dcterms:created>
  <dcterms:modified xsi:type="dcterms:W3CDTF">2017-09-21T15:10:21Z</dcterms:modified>
</cp:coreProperties>
</file>