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0"/>
  </p:notesMasterIdLst>
  <p:sldIdLst>
    <p:sldId id="256" r:id="rId2"/>
    <p:sldId id="257" r:id="rId3"/>
    <p:sldId id="291" r:id="rId4"/>
    <p:sldId id="268" r:id="rId5"/>
    <p:sldId id="286" r:id="rId6"/>
    <p:sldId id="288" r:id="rId7"/>
    <p:sldId id="285" r:id="rId8"/>
    <p:sldId id="290" r:id="rId9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Nixie One" panose="020B0604020202020204" charset="0"/>
      <p:regular r:id="rId15"/>
    </p:embeddedFont>
    <p:embeddedFont>
      <p:font typeface="Muli" panose="020B0604020202020204" charset="0"/>
      <p:regular r:id="rId16"/>
      <p:bold r:id="rId17"/>
      <p:italic r:id="rId18"/>
      <p:boldItalic r:id="rId19"/>
    </p:embeddedFont>
    <p:embeddedFont>
      <p:font typeface="Helvetica Neue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AC51DA3-6776-4646-B126-EBD649CEDED2}">
  <a:tblStyle styleId="{BAC51DA3-6776-4646-B126-EBD649CEDED2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4577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4454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9404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7915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3814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3439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4935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3919993" y="3977033"/>
            <a:ext cx="1303500" cy="112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Shape 10"/>
          <p:cNvSpPr/>
          <p:nvPr/>
        </p:nvSpPr>
        <p:spPr>
          <a:xfrm rot="5400000">
            <a:off x="3809056" y="-81000"/>
            <a:ext cx="1525499" cy="1761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400175" y="1991825"/>
            <a:ext cx="63435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2809875" y="-172875"/>
            <a:ext cx="1111499" cy="9624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3602723" y="1360109"/>
            <a:ext cx="493799" cy="4274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5278914" y="855278"/>
            <a:ext cx="944700" cy="818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rot="10800000" flipH="1">
            <a:off x="5365798" y="352324"/>
            <a:ext cx="493799" cy="4271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6" name="Shape 16"/>
          <p:cNvGrpSpPr/>
          <p:nvPr/>
        </p:nvGrpSpPr>
        <p:grpSpPr>
          <a:xfrm>
            <a:off x="5549153" y="1029780"/>
            <a:ext cx="404640" cy="374058"/>
            <a:chOff x="5975075" y="2327500"/>
            <a:chExt cx="420100" cy="388350"/>
          </a:xfrm>
        </p:grpSpPr>
        <p:sp>
          <p:nvSpPr>
            <p:cNvPr id="17" name="Shape 17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9" name="Shape 19"/>
          <p:cNvSpPr/>
          <p:nvPr/>
        </p:nvSpPr>
        <p:spPr>
          <a:xfrm>
            <a:off x="3253021" y="113273"/>
            <a:ext cx="225084" cy="389963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0" name="Shape 20"/>
          <p:cNvGrpSpPr/>
          <p:nvPr/>
        </p:nvGrpSpPr>
        <p:grpSpPr>
          <a:xfrm>
            <a:off x="4380525" y="515192"/>
            <a:ext cx="382958" cy="607110"/>
            <a:chOff x="6718575" y="2318625"/>
            <a:chExt cx="256950" cy="407375"/>
          </a:xfrm>
        </p:grpSpPr>
        <p:sp>
          <p:nvSpPr>
            <p:cNvPr id="21" name="Shape 21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9" name="Shape 29"/>
          <p:cNvGrpSpPr/>
          <p:nvPr/>
        </p:nvGrpSpPr>
        <p:grpSpPr>
          <a:xfrm>
            <a:off x="3199463" y="902958"/>
            <a:ext cx="395017" cy="403296"/>
            <a:chOff x="3951850" y="2985350"/>
            <a:chExt cx="407950" cy="416500"/>
          </a:xfrm>
        </p:grpSpPr>
        <p:sp>
          <p:nvSpPr>
            <p:cNvPr id="30" name="Shape 30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/>
          <p:nvPr/>
        </p:nvSpPr>
        <p:spPr>
          <a:xfrm rot="10800000" flipH="1">
            <a:off x="5010533" y="4576647"/>
            <a:ext cx="1032900" cy="8946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5133679" y="4056450"/>
            <a:ext cx="540000" cy="4673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 flipH="1">
            <a:off x="3101709" y="3629719"/>
            <a:ext cx="1032900" cy="894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10800000" flipH="1">
            <a:off x="3530384" y="4576661"/>
            <a:ext cx="452100" cy="3912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5370704" y="4867760"/>
            <a:ext cx="312502" cy="312484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772008" y="4056440"/>
            <a:ext cx="573942" cy="550550"/>
            <a:chOff x="5241175" y="4959100"/>
            <a:chExt cx="539775" cy="517775"/>
          </a:xfrm>
        </p:grpSpPr>
        <p:sp>
          <p:nvSpPr>
            <p:cNvPr id="40" name="Shape 40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6" name="Shape 46"/>
          <p:cNvSpPr/>
          <p:nvPr/>
        </p:nvSpPr>
        <p:spPr>
          <a:xfrm>
            <a:off x="3429208" y="3904791"/>
            <a:ext cx="377838" cy="343684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 rot="5400000">
            <a:off x="499598" y="157099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1732700" y="2380900"/>
            <a:ext cx="2176800" cy="254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2"/>
          </p:nvPr>
        </p:nvSpPr>
        <p:spPr>
          <a:xfrm>
            <a:off x="4020972" y="2380900"/>
            <a:ext cx="2176800" cy="254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3"/>
          </p:nvPr>
        </p:nvSpPr>
        <p:spPr>
          <a:xfrm>
            <a:off x="6309244" y="2380900"/>
            <a:ext cx="2176800" cy="254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4" name="Shape 214"/>
          <p:cNvSpPr/>
          <p:nvPr/>
        </p:nvSpPr>
        <p:spPr>
          <a:xfrm rot="10800000" flipH="1">
            <a:off x="-123825" y="105897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/>
          <p:nvPr/>
        </p:nvSpPr>
        <p:spPr>
          <a:xfrm rot="10800000" flipH="1">
            <a:off x="638174" y="144009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/>
          <p:nvPr/>
        </p:nvSpPr>
        <p:spPr>
          <a:xfrm rot="10800000" flipH="1">
            <a:off x="1495424" y="-131649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/>
          <p:nvPr/>
        </p:nvSpPr>
        <p:spPr>
          <a:xfrm rot="10800000" flipH="1">
            <a:off x="327799" y="88924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8" name="Shape 218"/>
          <p:cNvGrpSpPr/>
          <p:nvPr/>
        </p:nvGrpSpPr>
        <p:grpSpPr>
          <a:xfrm>
            <a:off x="1729783" y="61067"/>
            <a:ext cx="351203" cy="324660"/>
            <a:chOff x="5975075" y="2327500"/>
            <a:chExt cx="420100" cy="388350"/>
          </a:xfrm>
        </p:grpSpPr>
        <p:sp>
          <p:nvSpPr>
            <p:cNvPr id="219" name="Shape 219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1" name="Shape 221"/>
          <p:cNvSpPr/>
          <p:nvPr/>
        </p:nvSpPr>
        <p:spPr>
          <a:xfrm>
            <a:off x="203100" y="1270176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22" name="Shape 222"/>
          <p:cNvGrpSpPr/>
          <p:nvPr/>
        </p:nvGrpSpPr>
        <p:grpSpPr>
          <a:xfrm>
            <a:off x="904276" y="515192"/>
            <a:ext cx="382958" cy="607110"/>
            <a:chOff x="6718575" y="2318625"/>
            <a:chExt cx="256950" cy="407375"/>
          </a:xfrm>
        </p:grpSpPr>
        <p:sp>
          <p:nvSpPr>
            <p:cNvPr id="223" name="Shape 22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31" name="Shape 231"/>
          <p:cNvGrpSpPr/>
          <p:nvPr/>
        </p:nvGrpSpPr>
        <p:grpSpPr>
          <a:xfrm>
            <a:off x="335759" y="1840530"/>
            <a:ext cx="342881" cy="350068"/>
            <a:chOff x="3951850" y="2985350"/>
            <a:chExt cx="407950" cy="416500"/>
          </a:xfrm>
        </p:grpSpPr>
        <p:sp>
          <p:nvSpPr>
            <p:cNvPr id="232" name="Shape 232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/>
        </p:nvSpPr>
        <p:spPr>
          <a:xfrm rot="10800000" flipH="1">
            <a:off x="7663675" y="3684808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8" name="Shape 238"/>
          <p:cNvSpPr/>
          <p:nvPr/>
        </p:nvSpPr>
        <p:spPr>
          <a:xfrm rot="5400000">
            <a:off x="499598" y="157099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732700" y="821200"/>
            <a:ext cx="4944300" cy="645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0" name="Shape 240"/>
          <p:cNvSpPr/>
          <p:nvPr/>
        </p:nvSpPr>
        <p:spPr>
          <a:xfrm rot="10800000" flipH="1">
            <a:off x="-123825" y="105897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/>
          <p:nvPr/>
        </p:nvSpPr>
        <p:spPr>
          <a:xfrm rot="10800000" flipH="1">
            <a:off x="638174" y="144009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/>
          <p:nvPr/>
        </p:nvSpPr>
        <p:spPr>
          <a:xfrm rot="10800000" flipH="1">
            <a:off x="1495424" y="-131649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/>
          <p:nvPr/>
        </p:nvSpPr>
        <p:spPr>
          <a:xfrm rot="10800000" flipH="1">
            <a:off x="327799" y="88924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44" name="Shape 244"/>
          <p:cNvGrpSpPr/>
          <p:nvPr/>
        </p:nvGrpSpPr>
        <p:grpSpPr>
          <a:xfrm>
            <a:off x="1729783" y="61067"/>
            <a:ext cx="351203" cy="324660"/>
            <a:chOff x="5975075" y="2327500"/>
            <a:chExt cx="420100" cy="388350"/>
          </a:xfrm>
        </p:grpSpPr>
        <p:sp>
          <p:nvSpPr>
            <p:cNvPr id="245" name="Shape 245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47" name="Shape 247"/>
          <p:cNvSpPr/>
          <p:nvPr/>
        </p:nvSpPr>
        <p:spPr>
          <a:xfrm>
            <a:off x="203100" y="1270176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48" name="Shape 248"/>
          <p:cNvGrpSpPr/>
          <p:nvPr/>
        </p:nvGrpSpPr>
        <p:grpSpPr>
          <a:xfrm>
            <a:off x="904276" y="515192"/>
            <a:ext cx="382958" cy="607110"/>
            <a:chOff x="6718575" y="2318625"/>
            <a:chExt cx="256950" cy="407375"/>
          </a:xfrm>
        </p:grpSpPr>
        <p:sp>
          <p:nvSpPr>
            <p:cNvPr id="249" name="Shape 24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57" name="Shape 257"/>
          <p:cNvGrpSpPr/>
          <p:nvPr/>
        </p:nvGrpSpPr>
        <p:grpSpPr>
          <a:xfrm>
            <a:off x="335759" y="1840530"/>
            <a:ext cx="342881" cy="350068"/>
            <a:chOff x="3951850" y="2985350"/>
            <a:chExt cx="407950" cy="416500"/>
          </a:xfrm>
        </p:grpSpPr>
        <p:sp>
          <p:nvSpPr>
            <p:cNvPr id="258" name="Shape 258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2" name="Shape 262"/>
          <p:cNvSpPr/>
          <p:nvPr/>
        </p:nvSpPr>
        <p:spPr>
          <a:xfrm rot="10800000" flipH="1">
            <a:off x="8486774" y="423077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/>
          <p:nvPr/>
        </p:nvSpPr>
        <p:spPr>
          <a:xfrm rot="10800000" flipH="1">
            <a:off x="8124824" y="461569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/>
          <p:nvPr/>
        </p:nvSpPr>
        <p:spPr>
          <a:xfrm rot="10800000" flipH="1">
            <a:off x="7821347" y="2935400"/>
            <a:ext cx="819899" cy="7097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/>
          <p:nvPr/>
        </p:nvSpPr>
        <p:spPr>
          <a:xfrm rot="10800000" flipH="1">
            <a:off x="8486775" y="3512174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8772688" y="4461807"/>
            <a:ext cx="248072" cy="248057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67" name="Shape 267"/>
          <p:cNvGrpSpPr/>
          <p:nvPr/>
        </p:nvGrpSpPr>
        <p:grpSpPr>
          <a:xfrm>
            <a:off x="7354067" y="3426714"/>
            <a:ext cx="455624" cy="437053"/>
            <a:chOff x="5241175" y="4959100"/>
            <a:chExt cx="539775" cy="517775"/>
          </a:xfrm>
        </p:grpSpPr>
        <p:sp>
          <p:nvSpPr>
            <p:cNvPr id="268" name="Shape 268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74" name="Shape 274"/>
          <p:cNvSpPr/>
          <p:nvPr/>
        </p:nvSpPr>
        <p:spPr>
          <a:xfrm>
            <a:off x="8081325" y="3153875"/>
            <a:ext cx="299951" cy="272838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/>
        </p:nvSpPr>
        <p:spPr>
          <a:xfrm rot="10800000" flipH="1">
            <a:off x="8218351" y="4121458"/>
            <a:ext cx="685200" cy="593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6" name="Shape 316"/>
          <p:cNvSpPr/>
          <p:nvPr/>
        </p:nvSpPr>
        <p:spPr>
          <a:xfrm rot="5400000">
            <a:off x="388487" y="105212"/>
            <a:ext cx="944100" cy="1090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7" name="Shape 317"/>
          <p:cNvSpPr/>
          <p:nvPr/>
        </p:nvSpPr>
        <p:spPr>
          <a:xfrm rot="10800000" flipH="1">
            <a:off x="-123825" y="847791"/>
            <a:ext cx="674400" cy="5844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/>
          <p:nvPr/>
        </p:nvSpPr>
        <p:spPr>
          <a:xfrm rot="10800000" flipH="1">
            <a:off x="503115" y="1161450"/>
            <a:ext cx="352800" cy="3054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/>
          <p:nvPr/>
        </p:nvSpPr>
        <p:spPr>
          <a:xfrm rot="10800000" flipH="1">
            <a:off x="1208423" y="-131812"/>
            <a:ext cx="674400" cy="5844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/>
          <p:nvPr/>
        </p:nvSpPr>
        <p:spPr>
          <a:xfrm rot="10800000" flipH="1">
            <a:off x="247753" y="49692"/>
            <a:ext cx="295199" cy="2555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/>
          <p:nvPr/>
        </p:nvSpPr>
        <p:spPr>
          <a:xfrm rot="10800000" flipH="1">
            <a:off x="8763567" y="4485979"/>
            <a:ext cx="542999" cy="4704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/>
          <p:nvPr/>
        </p:nvSpPr>
        <p:spPr>
          <a:xfrm rot="10800000" flipH="1">
            <a:off x="8523810" y="4741099"/>
            <a:ext cx="284100" cy="2457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/>
          <p:nvPr/>
        </p:nvSpPr>
        <p:spPr>
          <a:xfrm rot="10800000" flipH="1">
            <a:off x="8322785" y="3628022"/>
            <a:ext cx="542999" cy="470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/>
          <p:nvPr/>
        </p:nvSpPr>
        <p:spPr>
          <a:xfrm rot="10800000" flipH="1">
            <a:off x="8763568" y="4009882"/>
            <a:ext cx="237599" cy="205799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93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732700" y="2255124"/>
            <a:ext cx="4944300" cy="16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9BBD5"/>
              </a:buClr>
              <a:buFont typeface="Muli"/>
              <a:buChar char="◇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>
              <a:spcBef>
                <a:spcPts val="480"/>
              </a:spcBef>
              <a:buClr>
                <a:srgbClr val="19BBD5"/>
              </a:buClr>
              <a:buFont typeface="Muli"/>
              <a:buChar char="￭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>
              <a:spcBef>
                <a:spcPts val="480"/>
              </a:spcBef>
              <a:buClr>
                <a:srgbClr val="19BBD5"/>
              </a:buClr>
              <a:buFont typeface="Muli"/>
              <a:buChar char="￮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>
              <a:spcBef>
                <a:spcPts val="360"/>
              </a:spcBef>
              <a:buClr>
                <a:srgbClr val="19BBD5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>
              <a:spcBef>
                <a:spcPts val="360"/>
              </a:spcBef>
              <a:buClr>
                <a:srgbClr val="19BBD5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pic>
        <p:nvPicPr>
          <p:cNvPr id="1026" name="Picture 2" descr="Resultado de imagem para fgv ebape 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388" y="0"/>
            <a:ext cx="2163830" cy="79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ctrTitle"/>
          </p:nvPr>
        </p:nvSpPr>
        <p:spPr>
          <a:xfrm>
            <a:off x="282574" y="1675736"/>
            <a:ext cx="8229248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800" dirty="0"/>
              <a:t>Qualidade no </a:t>
            </a:r>
            <a:r>
              <a:rPr lang="pt-BR" sz="2800" dirty="0" err="1"/>
              <a:t>EaD</a:t>
            </a:r>
            <a:r>
              <a:rPr lang="pt-BR" sz="2800" dirty="0"/>
              <a:t> e no ENADE: o caso da área de Administração, Gestão e Negócios</a:t>
            </a:r>
            <a:endParaRPr lang="en" sz="2800" dirty="0"/>
          </a:p>
        </p:txBody>
      </p:sp>
      <p:sp>
        <p:nvSpPr>
          <p:cNvPr id="3" name="Shape 329">
            <a:extLst>
              <a:ext uri="{FF2B5EF4-FFF2-40B4-BE49-F238E27FC236}">
                <a16:creationId xmlns:a16="http://schemas.microsoft.com/office/drawing/2014/main" id="{07127576-55D6-4B2A-B809-B41D20F5A1A0}"/>
              </a:ext>
            </a:extLst>
          </p:cNvPr>
          <p:cNvSpPr txBox="1">
            <a:spLocks/>
          </p:cNvSpPr>
          <p:nvPr/>
        </p:nvSpPr>
        <p:spPr>
          <a:xfrm>
            <a:off x="491419" y="2584492"/>
            <a:ext cx="8229248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ct val="100000"/>
              <a:buFont typeface="Nixie One"/>
              <a:buNone/>
              <a:defRPr sz="4800" b="0" i="0" u="none" strike="noStrike" cap="none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8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ctr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8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ctr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8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ctr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8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ctr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8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ctr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8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ctr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8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ctr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8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r>
              <a:rPr lang="pt-BR" sz="1800" dirty="0"/>
              <a:t>Bernardo Fajardo – FGV EBAPE</a:t>
            </a:r>
            <a:endParaRPr lang="en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1743989" y="702666"/>
            <a:ext cx="5792099" cy="645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/>
              <a:t>Ponto de partida</a:t>
            </a:r>
            <a:endParaRPr lang="en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72B8594-05E4-48E4-9301-0031C4A16AB3}"/>
              </a:ext>
            </a:extLst>
          </p:cNvPr>
          <p:cNvSpPr/>
          <p:nvPr/>
        </p:nvSpPr>
        <p:spPr>
          <a:xfrm>
            <a:off x="1337732" y="1579619"/>
            <a:ext cx="7343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MT"/>
                <a:ea typeface="Calibri" panose="020F0502020204030204" pitchFamily="34" charset="0"/>
                <a:cs typeface="Times New Roman" panose="02020603050405020304" pitchFamily="18" charset="0"/>
              </a:rPr>
              <a:t>A qualidade do aprendizado do aluno na </a:t>
            </a:r>
            <a:r>
              <a:rPr lang="pt-BR" sz="1600" dirty="0" err="1">
                <a:solidFill>
                  <a:schemeClr val="bg1"/>
                </a:solidFill>
                <a:latin typeface="ArialMT"/>
                <a:ea typeface="Calibri" panose="020F0502020204030204" pitchFamily="34" charset="0"/>
                <a:cs typeface="Times New Roman" panose="02020603050405020304" pitchFamily="18" charset="0"/>
              </a:rPr>
              <a:t>EaD</a:t>
            </a:r>
            <a:r>
              <a:rPr lang="pt-BR" sz="1600" dirty="0">
                <a:solidFill>
                  <a:schemeClr val="bg1"/>
                </a:solidFill>
                <a:latin typeface="ArialMT"/>
                <a:ea typeface="Calibri" panose="020F0502020204030204" pitchFamily="34" charset="0"/>
                <a:cs typeface="Times New Roman" panose="02020603050405020304" pitchFamily="18" charset="0"/>
              </a:rPr>
              <a:t> é alvo de grandes discussões: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ArialMT"/>
                <a:ea typeface="Calibri" panose="020F0502020204030204" pitchFamily="34" charset="0"/>
                <a:cs typeface="Times New Roman" panose="02020603050405020304" pitchFamily="18" charset="0"/>
              </a:rPr>
              <a:t>Comparações entre ensino presencial e a distância;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ArialMT"/>
                <a:ea typeface="Calibri" panose="020F0502020204030204" pitchFamily="34" charset="0"/>
                <a:cs typeface="Times New Roman" panose="02020603050405020304" pitchFamily="18" charset="0"/>
              </a:rPr>
              <a:t>Fatores estruturais (IES), metodológicos (gestores e docentes) e culturais (inclusive discentes)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1C96C7F-01FC-4995-B4C9-C4889823669E}"/>
              </a:ext>
            </a:extLst>
          </p:cNvPr>
          <p:cNvSpPr/>
          <p:nvPr/>
        </p:nvSpPr>
        <p:spPr>
          <a:xfrm>
            <a:off x="1185332" y="3380932"/>
            <a:ext cx="7343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MT"/>
                <a:ea typeface="Calibri" panose="020F0502020204030204" pitchFamily="34" charset="0"/>
                <a:cs typeface="Times New Roman" panose="02020603050405020304" pitchFamily="18" charset="0"/>
              </a:rPr>
              <a:t>Importância do ENADE</a:t>
            </a:r>
            <a:endParaRPr lang="pt-BR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1743989" y="702666"/>
            <a:ext cx="5792099" cy="645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/>
              <a:t>Metodologia</a:t>
            </a:r>
            <a:endParaRPr lang="en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AC60E39-6B92-484D-9CA2-F327F2D24590}"/>
              </a:ext>
            </a:extLst>
          </p:cNvPr>
          <p:cNvSpPr/>
          <p:nvPr/>
        </p:nvSpPr>
        <p:spPr>
          <a:xfrm>
            <a:off x="1405467" y="1762152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Foram selecionadas as áreas educacionais que apresentam cursos superiores em ambas as modalidades (presencial e a distância).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06DE782-4675-4D53-A7F7-67617BCC36FF}"/>
              </a:ext>
            </a:extLst>
          </p:cNvPr>
          <p:cNvSpPr/>
          <p:nvPr/>
        </p:nvSpPr>
        <p:spPr>
          <a:xfrm>
            <a:off x="1405467" y="2443416"/>
            <a:ext cx="7467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Para conferir robustez à análise: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retirados da base os cursos que estão na condição de extinção e que apresentavam menos de 30 alunos matriculados quando da realização da prova;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Mantidas apenas as áreas que apresentam mais de 10 cursos na modalidade a distância.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3B60F26-4EA2-4FA5-BABE-8A59F7513176}"/>
              </a:ext>
            </a:extLst>
          </p:cNvPr>
          <p:cNvSpPr/>
          <p:nvPr/>
        </p:nvSpPr>
        <p:spPr>
          <a:xfrm>
            <a:off x="1405467" y="3771534"/>
            <a:ext cx="677897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Estatística multivariada: teste de análise de variância (ANOVA) das notas obtidas pelos cursos das IES, nas duas modalidades, para comparação de médias. </a:t>
            </a:r>
            <a:endParaRPr lang="pt-BR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2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title"/>
          </p:nvPr>
        </p:nvSpPr>
        <p:spPr>
          <a:xfrm>
            <a:off x="2421323" y="45077"/>
            <a:ext cx="4944300" cy="64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000" dirty="0"/>
              <a:t>Resultados ANOVA</a:t>
            </a:r>
            <a:endParaRPr lang="en" sz="2000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E6143525-C01B-4DE3-92DD-583FC6380EB1}"/>
              </a:ext>
            </a:extLst>
          </p:cNvPr>
          <p:cNvGrpSpPr/>
          <p:nvPr/>
        </p:nvGrpSpPr>
        <p:grpSpPr>
          <a:xfrm>
            <a:off x="1873956" y="560500"/>
            <a:ext cx="5238045" cy="4515555"/>
            <a:chOff x="1885244" y="203201"/>
            <a:chExt cx="5238045" cy="4515555"/>
          </a:xfrm>
        </p:grpSpPr>
        <p:sp>
          <p:nvSpPr>
            <p:cNvPr id="6" name="Shape 533">
              <a:extLst>
                <a:ext uri="{FF2B5EF4-FFF2-40B4-BE49-F238E27FC236}">
                  <a16:creationId xmlns:a16="http://schemas.microsoft.com/office/drawing/2014/main" id="{F3FEBB45-5DCC-4735-A7D5-B1FE26C3F404}"/>
                </a:ext>
              </a:extLst>
            </p:cNvPr>
            <p:cNvSpPr/>
            <p:nvPr/>
          </p:nvSpPr>
          <p:spPr>
            <a:xfrm>
              <a:off x="1885244" y="203201"/>
              <a:ext cx="5238045" cy="4515555"/>
            </a:xfrm>
            <a:custGeom>
              <a:avLst/>
              <a:gdLst/>
              <a:ahLst/>
              <a:cxnLst/>
              <a:rect l="0" t="0" r="0" b="0"/>
              <a:pathLst>
                <a:path w="143434" h="111665" extrusionOk="0">
                  <a:moveTo>
                    <a:pt x="71751" y="2308"/>
                  </a:moveTo>
                  <a:lnTo>
                    <a:pt x="71887" y="2376"/>
                  </a:lnTo>
                  <a:lnTo>
                    <a:pt x="72091" y="2444"/>
                  </a:lnTo>
                  <a:lnTo>
                    <a:pt x="72159" y="2647"/>
                  </a:lnTo>
                  <a:lnTo>
                    <a:pt x="72226" y="2783"/>
                  </a:lnTo>
                  <a:lnTo>
                    <a:pt x="72159" y="2987"/>
                  </a:lnTo>
                  <a:lnTo>
                    <a:pt x="72091" y="3190"/>
                  </a:lnTo>
                  <a:lnTo>
                    <a:pt x="71887" y="3258"/>
                  </a:lnTo>
                  <a:lnTo>
                    <a:pt x="71751" y="3326"/>
                  </a:lnTo>
                  <a:lnTo>
                    <a:pt x="71548" y="3258"/>
                  </a:lnTo>
                  <a:lnTo>
                    <a:pt x="71344" y="3190"/>
                  </a:lnTo>
                  <a:lnTo>
                    <a:pt x="71276" y="2987"/>
                  </a:lnTo>
                  <a:lnTo>
                    <a:pt x="71208" y="2783"/>
                  </a:lnTo>
                  <a:lnTo>
                    <a:pt x="71276" y="2647"/>
                  </a:lnTo>
                  <a:lnTo>
                    <a:pt x="71344" y="2444"/>
                  </a:lnTo>
                  <a:lnTo>
                    <a:pt x="71548" y="2376"/>
                  </a:lnTo>
                  <a:lnTo>
                    <a:pt x="71751" y="2308"/>
                  </a:lnTo>
                  <a:close/>
                  <a:moveTo>
                    <a:pt x="137528" y="5906"/>
                  </a:moveTo>
                  <a:lnTo>
                    <a:pt x="137596" y="5974"/>
                  </a:lnTo>
                  <a:lnTo>
                    <a:pt x="137596" y="89604"/>
                  </a:lnTo>
                  <a:lnTo>
                    <a:pt x="5906" y="89604"/>
                  </a:lnTo>
                  <a:lnTo>
                    <a:pt x="5906" y="5974"/>
                  </a:lnTo>
                  <a:lnTo>
                    <a:pt x="5906" y="5906"/>
                  </a:lnTo>
                  <a:close/>
                  <a:moveTo>
                    <a:pt x="3530" y="0"/>
                  </a:moveTo>
                  <a:lnTo>
                    <a:pt x="3191" y="68"/>
                  </a:lnTo>
                  <a:lnTo>
                    <a:pt x="2444" y="339"/>
                  </a:lnTo>
                  <a:lnTo>
                    <a:pt x="1766" y="679"/>
                  </a:lnTo>
                  <a:lnTo>
                    <a:pt x="1155" y="1154"/>
                  </a:lnTo>
                  <a:lnTo>
                    <a:pt x="679" y="1765"/>
                  </a:lnTo>
                  <a:lnTo>
                    <a:pt x="272" y="2444"/>
                  </a:lnTo>
                  <a:lnTo>
                    <a:pt x="69" y="3190"/>
                  </a:lnTo>
                  <a:lnTo>
                    <a:pt x="1" y="3598"/>
                  </a:lnTo>
                  <a:lnTo>
                    <a:pt x="1" y="4005"/>
                  </a:lnTo>
                  <a:lnTo>
                    <a:pt x="1" y="91572"/>
                  </a:lnTo>
                  <a:lnTo>
                    <a:pt x="1" y="91979"/>
                  </a:lnTo>
                  <a:lnTo>
                    <a:pt x="69" y="92319"/>
                  </a:lnTo>
                  <a:lnTo>
                    <a:pt x="272" y="93065"/>
                  </a:lnTo>
                  <a:lnTo>
                    <a:pt x="679" y="93744"/>
                  </a:lnTo>
                  <a:lnTo>
                    <a:pt x="1155" y="94355"/>
                  </a:lnTo>
                  <a:lnTo>
                    <a:pt x="1766" y="94830"/>
                  </a:lnTo>
                  <a:lnTo>
                    <a:pt x="2444" y="95238"/>
                  </a:lnTo>
                  <a:lnTo>
                    <a:pt x="3191" y="95441"/>
                  </a:lnTo>
                  <a:lnTo>
                    <a:pt x="3530" y="95509"/>
                  </a:lnTo>
                  <a:lnTo>
                    <a:pt x="139904" y="95509"/>
                  </a:lnTo>
                  <a:lnTo>
                    <a:pt x="140311" y="95441"/>
                  </a:lnTo>
                  <a:lnTo>
                    <a:pt x="141058" y="95238"/>
                  </a:lnTo>
                  <a:lnTo>
                    <a:pt x="141737" y="94830"/>
                  </a:lnTo>
                  <a:lnTo>
                    <a:pt x="142280" y="94355"/>
                  </a:lnTo>
                  <a:lnTo>
                    <a:pt x="142755" y="93744"/>
                  </a:lnTo>
                  <a:lnTo>
                    <a:pt x="143162" y="93065"/>
                  </a:lnTo>
                  <a:lnTo>
                    <a:pt x="143366" y="92319"/>
                  </a:lnTo>
                  <a:lnTo>
                    <a:pt x="143434" y="91979"/>
                  </a:lnTo>
                  <a:lnTo>
                    <a:pt x="143434" y="91572"/>
                  </a:lnTo>
                  <a:lnTo>
                    <a:pt x="143434" y="4005"/>
                  </a:lnTo>
                  <a:lnTo>
                    <a:pt x="143434" y="3598"/>
                  </a:lnTo>
                  <a:lnTo>
                    <a:pt x="143366" y="3190"/>
                  </a:lnTo>
                  <a:lnTo>
                    <a:pt x="143162" y="2444"/>
                  </a:lnTo>
                  <a:lnTo>
                    <a:pt x="142755" y="1765"/>
                  </a:lnTo>
                  <a:lnTo>
                    <a:pt x="142280" y="1154"/>
                  </a:lnTo>
                  <a:lnTo>
                    <a:pt x="141737" y="679"/>
                  </a:lnTo>
                  <a:lnTo>
                    <a:pt x="141058" y="339"/>
                  </a:lnTo>
                  <a:lnTo>
                    <a:pt x="140311" y="68"/>
                  </a:lnTo>
                  <a:lnTo>
                    <a:pt x="139904" y="0"/>
                  </a:lnTo>
                  <a:close/>
                  <a:moveTo>
                    <a:pt x="55324" y="95713"/>
                  </a:moveTo>
                  <a:lnTo>
                    <a:pt x="55052" y="98971"/>
                  </a:lnTo>
                  <a:lnTo>
                    <a:pt x="54713" y="102297"/>
                  </a:lnTo>
                  <a:lnTo>
                    <a:pt x="54374" y="105284"/>
                  </a:lnTo>
                  <a:lnTo>
                    <a:pt x="53966" y="107388"/>
                  </a:lnTo>
                  <a:lnTo>
                    <a:pt x="53763" y="108203"/>
                  </a:lnTo>
                  <a:lnTo>
                    <a:pt x="53627" y="108746"/>
                  </a:lnTo>
                  <a:lnTo>
                    <a:pt x="53423" y="109153"/>
                  </a:lnTo>
                  <a:lnTo>
                    <a:pt x="53220" y="109357"/>
                  </a:lnTo>
                  <a:lnTo>
                    <a:pt x="52677" y="109493"/>
                  </a:lnTo>
                  <a:lnTo>
                    <a:pt x="51794" y="109696"/>
                  </a:lnTo>
                  <a:lnTo>
                    <a:pt x="49690" y="110036"/>
                  </a:lnTo>
                  <a:lnTo>
                    <a:pt x="48061" y="110307"/>
                  </a:lnTo>
                  <a:lnTo>
                    <a:pt x="47450" y="110443"/>
                  </a:lnTo>
                  <a:lnTo>
                    <a:pt x="47110" y="110511"/>
                  </a:lnTo>
                  <a:lnTo>
                    <a:pt x="47042" y="110579"/>
                  </a:lnTo>
                  <a:lnTo>
                    <a:pt x="47042" y="110783"/>
                  </a:lnTo>
                  <a:lnTo>
                    <a:pt x="47110" y="110850"/>
                  </a:lnTo>
                  <a:lnTo>
                    <a:pt x="47585" y="110918"/>
                  </a:lnTo>
                  <a:lnTo>
                    <a:pt x="48400" y="110986"/>
                  </a:lnTo>
                  <a:lnTo>
                    <a:pt x="51387" y="111054"/>
                  </a:lnTo>
                  <a:lnTo>
                    <a:pt x="56071" y="111122"/>
                  </a:lnTo>
                  <a:lnTo>
                    <a:pt x="87092" y="111122"/>
                  </a:lnTo>
                  <a:lnTo>
                    <a:pt x="91708" y="111054"/>
                  </a:lnTo>
                  <a:lnTo>
                    <a:pt x="94695" y="110986"/>
                  </a:lnTo>
                  <a:lnTo>
                    <a:pt x="95578" y="110918"/>
                  </a:lnTo>
                  <a:lnTo>
                    <a:pt x="96053" y="110850"/>
                  </a:lnTo>
                  <a:lnTo>
                    <a:pt x="96121" y="110783"/>
                  </a:lnTo>
                  <a:lnTo>
                    <a:pt x="96121" y="110579"/>
                  </a:lnTo>
                  <a:lnTo>
                    <a:pt x="96053" y="110511"/>
                  </a:lnTo>
                  <a:lnTo>
                    <a:pt x="95713" y="110443"/>
                  </a:lnTo>
                  <a:lnTo>
                    <a:pt x="95102" y="110307"/>
                  </a:lnTo>
                  <a:lnTo>
                    <a:pt x="93473" y="110036"/>
                  </a:lnTo>
                  <a:lnTo>
                    <a:pt x="91369" y="109696"/>
                  </a:lnTo>
                  <a:lnTo>
                    <a:pt x="90487" y="109493"/>
                  </a:lnTo>
                  <a:lnTo>
                    <a:pt x="89943" y="109357"/>
                  </a:lnTo>
                  <a:lnTo>
                    <a:pt x="89740" y="109153"/>
                  </a:lnTo>
                  <a:lnTo>
                    <a:pt x="89536" y="108746"/>
                  </a:lnTo>
                  <a:lnTo>
                    <a:pt x="89333" y="108203"/>
                  </a:lnTo>
                  <a:lnTo>
                    <a:pt x="89197" y="107388"/>
                  </a:lnTo>
                  <a:lnTo>
                    <a:pt x="88789" y="105284"/>
                  </a:lnTo>
                  <a:lnTo>
                    <a:pt x="88382" y="102297"/>
                  </a:lnTo>
                  <a:lnTo>
                    <a:pt x="88043" y="98971"/>
                  </a:lnTo>
                  <a:lnTo>
                    <a:pt x="87839" y="95713"/>
                  </a:lnTo>
                  <a:close/>
                  <a:moveTo>
                    <a:pt x="47450" y="111054"/>
                  </a:moveTo>
                  <a:lnTo>
                    <a:pt x="47450" y="111122"/>
                  </a:lnTo>
                  <a:lnTo>
                    <a:pt x="47450" y="111393"/>
                  </a:lnTo>
                  <a:lnTo>
                    <a:pt x="47518" y="111461"/>
                  </a:lnTo>
                  <a:lnTo>
                    <a:pt x="48807" y="111529"/>
                  </a:lnTo>
                  <a:lnTo>
                    <a:pt x="52473" y="111597"/>
                  </a:lnTo>
                  <a:lnTo>
                    <a:pt x="62384" y="111665"/>
                  </a:lnTo>
                  <a:lnTo>
                    <a:pt x="80779" y="111665"/>
                  </a:lnTo>
                  <a:lnTo>
                    <a:pt x="90622" y="111597"/>
                  </a:lnTo>
                  <a:lnTo>
                    <a:pt x="94356" y="111529"/>
                  </a:lnTo>
                  <a:lnTo>
                    <a:pt x="95646" y="111461"/>
                  </a:lnTo>
                  <a:lnTo>
                    <a:pt x="95713" y="111393"/>
                  </a:lnTo>
                  <a:lnTo>
                    <a:pt x="95713" y="111122"/>
                  </a:lnTo>
                  <a:lnTo>
                    <a:pt x="95646" y="111054"/>
                  </a:lnTo>
                  <a:lnTo>
                    <a:pt x="94084" y="111122"/>
                  </a:lnTo>
                  <a:lnTo>
                    <a:pt x="91233" y="111190"/>
                  </a:lnTo>
                  <a:lnTo>
                    <a:pt x="80847" y="111258"/>
                  </a:lnTo>
                  <a:lnTo>
                    <a:pt x="62316" y="111258"/>
                  </a:lnTo>
                  <a:lnTo>
                    <a:pt x="51930" y="111190"/>
                  </a:lnTo>
                  <a:lnTo>
                    <a:pt x="49079" y="111122"/>
                  </a:lnTo>
                  <a:lnTo>
                    <a:pt x="47518" y="111054"/>
                  </a:lnTo>
                  <a:close/>
                </a:path>
              </a:pathLst>
            </a:custGeom>
            <a:solidFill>
              <a:srgbClr val="184769"/>
            </a:solidFill>
            <a:ln w="19050" cap="flat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aphicFrame>
          <p:nvGraphicFramePr>
            <p:cNvPr id="7" name="Objeto 6">
              <a:extLst>
                <a:ext uri="{FF2B5EF4-FFF2-40B4-BE49-F238E27FC236}">
                  <a16:creationId xmlns:a16="http://schemas.microsoft.com/office/drawing/2014/main" id="{7AF5636F-2AA0-4196-B868-BDFF3E9F55D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3559792"/>
                </p:ext>
              </p:extLst>
            </p:nvPr>
          </p:nvGraphicFramePr>
          <p:xfrm>
            <a:off x="2129363" y="462955"/>
            <a:ext cx="4745570" cy="3311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Worksheet" r:id="rId4" imgW="5419673" imgH="4562335" progId="Excel.Sheet.12">
                    <p:embed/>
                  </p:oleObj>
                </mc:Choice>
                <mc:Fallback>
                  <p:oleObj name="Worksheet" r:id="rId4" imgW="5419673" imgH="4562335" progId="Excel.Sheet.12">
                    <p:embed/>
                    <p:pic>
                      <p:nvPicPr>
                        <p:cNvPr id="10" name="Objeto 9">
                          <a:extLst>
                            <a:ext uri="{FF2B5EF4-FFF2-40B4-BE49-F238E27FC236}">
                              <a16:creationId xmlns:a16="http://schemas.microsoft.com/office/drawing/2014/main" id="{A81B9F34-82F2-4C08-9809-37B1AC33008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129363" y="462955"/>
                          <a:ext cx="4745570" cy="33112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1721411" y="713956"/>
            <a:ext cx="5792099" cy="645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dirty="0"/>
              <a:t>Perspectivas...</a:t>
            </a:r>
            <a:endParaRPr lang="en" dirty="0"/>
          </a:p>
        </p:txBody>
      </p:sp>
      <p:sp>
        <p:nvSpPr>
          <p:cNvPr id="336" name="Shape 336"/>
          <p:cNvSpPr txBox="1"/>
          <p:nvPr/>
        </p:nvSpPr>
        <p:spPr>
          <a:xfrm>
            <a:off x="5541021" y="1660460"/>
            <a:ext cx="3191399" cy="22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pt-BR" sz="1600" b="1" dirty="0">
                <a:solidFill>
                  <a:srgbClr val="00E1C6"/>
                </a:solidFill>
                <a:latin typeface="Muli"/>
                <a:ea typeface="Muli"/>
                <a:cs typeface="Muli"/>
                <a:sym typeface="Muli"/>
              </a:rPr>
              <a:t>Novo “marco regulatório” </a:t>
            </a:r>
            <a:r>
              <a:rPr lang="pt-BR" sz="1600" b="1" dirty="0" err="1">
                <a:solidFill>
                  <a:srgbClr val="00E1C6"/>
                </a:solidFill>
                <a:latin typeface="Muli"/>
                <a:ea typeface="Muli"/>
                <a:cs typeface="Muli"/>
                <a:sym typeface="Muli"/>
              </a:rPr>
              <a:t>EaD</a:t>
            </a:r>
            <a:endParaRPr lang="pt-BR" sz="1600" b="1" dirty="0">
              <a:solidFill>
                <a:srgbClr val="00E1C6"/>
              </a:solidFill>
              <a:latin typeface="Muli"/>
              <a:ea typeface="Muli"/>
              <a:cs typeface="Muli"/>
              <a:sym typeface="Muli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pt-BR" sz="1600" dirty="0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Expectativas quanto à mudança dos instrumentos de avaliação/ critérios de qualidade para </a:t>
            </a:r>
            <a:r>
              <a:rPr lang="pt-BR" sz="1600" dirty="0" err="1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EaD</a:t>
            </a:r>
            <a:endParaRPr lang="en" sz="1600" dirty="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" name="Shape 336">
            <a:extLst>
              <a:ext uri="{FF2B5EF4-FFF2-40B4-BE49-F238E27FC236}">
                <a16:creationId xmlns:a16="http://schemas.microsoft.com/office/drawing/2014/main" id="{7847EEDC-DD29-46A6-8005-B368AE03722F}"/>
              </a:ext>
            </a:extLst>
          </p:cNvPr>
          <p:cNvSpPr txBox="1"/>
          <p:nvPr/>
        </p:nvSpPr>
        <p:spPr>
          <a:xfrm>
            <a:off x="1059333" y="1660460"/>
            <a:ext cx="4004054" cy="22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pt-BR" sz="1600" b="1" dirty="0">
                <a:solidFill>
                  <a:srgbClr val="00E1C6"/>
                </a:solidFill>
                <a:latin typeface="Muli"/>
                <a:ea typeface="Muli"/>
                <a:cs typeface="Muli"/>
                <a:sym typeface="Muli"/>
              </a:rPr>
              <a:t>Decreto 9.057/2017 e Portaria 11/2017</a:t>
            </a:r>
            <a:endParaRPr lang="en" sz="1600" b="1" dirty="0">
              <a:solidFill>
                <a:srgbClr val="00E1C6"/>
              </a:solidFill>
              <a:latin typeface="Muli"/>
              <a:ea typeface="Muli"/>
              <a:cs typeface="Muli"/>
              <a:sym typeface="Muli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pt-BR" sz="1600" dirty="0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Facilita o credenciamento das IES para oferta de cursos </a:t>
            </a:r>
            <a:r>
              <a:rPr lang="pt-BR" sz="1600" dirty="0" err="1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EaD</a:t>
            </a:r>
            <a:r>
              <a:rPr lang="pt-BR" sz="1600" dirty="0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 e flexibiliza a regulamentação quanto ao projeto pedagógico</a:t>
            </a:r>
            <a:endParaRPr lang="en" sz="1600" dirty="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" name="Shape 336">
            <a:extLst>
              <a:ext uri="{FF2B5EF4-FFF2-40B4-BE49-F238E27FC236}">
                <a16:creationId xmlns:a16="http://schemas.microsoft.com/office/drawing/2014/main" id="{E1F3FCEC-926B-41ED-89EB-26993F7DE488}"/>
              </a:ext>
            </a:extLst>
          </p:cNvPr>
          <p:cNvSpPr txBox="1"/>
          <p:nvPr/>
        </p:nvSpPr>
        <p:spPr>
          <a:xfrm>
            <a:off x="2972799" y="3472387"/>
            <a:ext cx="3608623" cy="22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pt-BR" sz="1600" b="1" dirty="0">
                <a:solidFill>
                  <a:srgbClr val="00E1C6"/>
                </a:solidFill>
                <a:latin typeface="Muli"/>
                <a:ea typeface="Muli"/>
                <a:cs typeface="Muli"/>
                <a:sym typeface="Muli"/>
              </a:rPr>
              <a:t>Métodos ativos de aprendizagem</a:t>
            </a:r>
          </a:p>
          <a:p>
            <a:pPr lvl="0">
              <a:spcBef>
                <a:spcPts val="600"/>
              </a:spcBef>
            </a:pPr>
            <a:r>
              <a:rPr lang="pt-BR" sz="1600" dirty="0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Facilidade de adaptação metodológica para métodos ativos de aprendizagem em </a:t>
            </a:r>
            <a:r>
              <a:rPr lang="pt-BR" sz="1600" dirty="0" err="1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EaD</a:t>
            </a:r>
            <a:endParaRPr lang="en" sz="1600" dirty="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379103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30D46E7-7719-49FD-89E4-0143AA04C3A0}"/>
              </a:ext>
            </a:extLst>
          </p:cNvPr>
          <p:cNvSpPr/>
          <p:nvPr/>
        </p:nvSpPr>
        <p:spPr>
          <a:xfrm>
            <a:off x="1676400" y="1422656"/>
            <a:ext cx="4572000" cy="7838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pt-BR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H1. Os cursos das IES públicas apresentam desempenho médio no Exame melhor do que as IES privadas</a:t>
            </a:r>
            <a:endParaRPr lang="pt-BR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85C18C-0173-4566-AE1B-5C1D1B973BB0}"/>
              </a:ext>
            </a:extLst>
          </p:cNvPr>
          <p:cNvSpPr/>
          <p:nvPr/>
        </p:nvSpPr>
        <p:spPr>
          <a:xfrm>
            <a:off x="2184401" y="2550134"/>
            <a:ext cx="45720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pt-BR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H2. Quanto maior a proporção de doutores no corpo docente da IES, melhor é o desempenho no Exame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F508C45-D0D1-4CF5-A374-47E684C5A553}"/>
              </a:ext>
            </a:extLst>
          </p:cNvPr>
          <p:cNvSpPr/>
          <p:nvPr/>
        </p:nvSpPr>
        <p:spPr>
          <a:xfrm>
            <a:off x="3234267" y="3680330"/>
            <a:ext cx="4572000" cy="5533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pt-BR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H3. Cursos presenciais apresentam resultados similares do que cursos a distância</a:t>
            </a:r>
          </a:p>
        </p:txBody>
      </p:sp>
      <p:sp>
        <p:nvSpPr>
          <p:cNvPr id="6" name="Shape 421">
            <a:extLst>
              <a:ext uri="{FF2B5EF4-FFF2-40B4-BE49-F238E27FC236}">
                <a16:creationId xmlns:a16="http://schemas.microsoft.com/office/drawing/2014/main" id="{00205185-BF02-4103-A8D7-1794B771E8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55189" y="87422"/>
            <a:ext cx="4944300" cy="64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800" dirty="0"/>
              <a:t>Novos estudos...</a:t>
            </a:r>
            <a:endParaRPr lang="en" sz="2800" dirty="0"/>
          </a:p>
        </p:txBody>
      </p:sp>
    </p:spTree>
    <p:extLst>
      <p:ext uri="{BB962C8B-B14F-4D97-AF65-F5344CB8AC3E}">
        <p14:creationId xmlns:p14="http://schemas.microsoft.com/office/powerpoint/2010/main" val="365897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21">
            <a:extLst>
              <a:ext uri="{FF2B5EF4-FFF2-40B4-BE49-F238E27FC236}">
                <a16:creationId xmlns:a16="http://schemas.microsoft.com/office/drawing/2014/main" id="{879C2070-9B09-4DCE-9B52-6A7FB262FE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69492" y="1054037"/>
            <a:ext cx="2652552" cy="5120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800" dirty="0"/>
              <a:t>Novos estudos...</a:t>
            </a:r>
            <a:endParaRPr lang="en" sz="28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60D562A-CC17-4648-B68F-63E6EE8F30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71729" y="-1"/>
            <a:ext cx="6322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E95D7798-4278-40D0-9965-C8B5896C94BA}"/>
              </a:ext>
            </a:extLst>
          </p:cNvPr>
          <p:cNvGrpSpPr/>
          <p:nvPr/>
        </p:nvGrpSpPr>
        <p:grpSpPr>
          <a:xfrm>
            <a:off x="3405281" y="251481"/>
            <a:ext cx="3874137" cy="4607956"/>
            <a:chOff x="3793067" y="0"/>
            <a:chExt cx="3874137" cy="4607956"/>
          </a:xfrm>
        </p:grpSpPr>
        <p:sp>
          <p:nvSpPr>
            <p:cNvPr id="14" name="Shape 525">
              <a:extLst>
                <a:ext uri="{FF2B5EF4-FFF2-40B4-BE49-F238E27FC236}">
                  <a16:creationId xmlns:a16="http://schemas.microsoft.com/office/drawing/2014/main" id="{EF717171-A091-4584-8BD9-DFAB3732BCD2}"/>
                </a:ext>
              </a:extLst>
            </p:cNvPr>
            <p:cNvSpPr/>
            <p:nvPr/>
          </p:nvSpPr>
          <p:spPr>
            <a:xfrm>
              <a:off x="3793067" y="0"/>
              <a:ext cx="3874137" cy="4607956"/>
            </a:xfrm>
            <a:custGeom>
              <a:avLst/>
              <a:gdLst/>
              <a:ahLst/>
              <a:cxnLst/>
              <a:rect l="0" t="0" r="0" b="0"/>
              <a:pathLst>
                <a:path w="60958" h="86210" extrusionOk="0">
                  <a:moveTo>
                    <a:pt x="28985" y="3938"/>
                  </a:moveTo>
                  <a:lnTo>
                    <a:pt x="29189" y="4006"/>
                  </a:lnTo>
                  <a:lnTo>
                    <a:pt x="29189" y="4141"/>
                  </a:lnTo>
                  <a:lnTo>
                    <a:pt x="29189" y="4277"/>
                  </a:lnTo>
                  <a:lnTo>
                    <a:pt x="28985" y="4345"/>
                  </a:lnTo>
                  <a:lnTo>
                    <a:pt x="28850" y="4277"/>
                  </a:lnTo>
                  <a:lnTo>
                    <a:pt x="28782" y="4141"/>
                  </a:lnTo>
                  <a:lnTo>
                    <a:pt x="28850" y="4006"/>
                  </a:lnTo>
                  <a:lnTo>
                    <a:pt x="28985" y="3938"/>
                  </a:lnTo>
                  <a:close/>
                  <a:moveTo>
                    <a:pt x="30479" y="3734"/>
                  </a:moveTo>
                  <a:lnTo>
                    <a:pt x="30615" y="3802"/>
                  </a:lnTo>
                  <a:lnTo>
                    <a:pt x="30750" y="3870"/>
                  </a:lnTo>
                  <a:lnTo>
                    <a:pt x="30818" y="4006"/>
                  </a:lnTo>
                  <a:lnTo>
                    <a:pt x="30818" y="4141"/>
                  </a:lnTo>
                  <a:lnTo>
                    <a:pt x="30818" y="4277"/>
                  </a:lnTo>
                  <a:lnTo>
                    <a:pt x="30750" y="4345"/>
                  </a:lnTo>
                  <a:lnTo>
                    <a:pt x="30615" y="4481"/>
                  </a:lnTo>
                  <a:lnTo>
                    <a:pt x="30343" y="4481"/>
                  </a:lnTo>
                  <a:lnTo>
                    <a:pt x="30207" y="4345"/>
                  </a:lnTo>
                  <a:lnTo>
                    <a:pt x="30139" y="4277"/>
                  </a:lnTo>
                  <a:lnTo>
                    <a:pt x="30139" y="4141"/>
                  </a:lnTo>
                  <a:lnTo>
                    <a:pt x="30139" y="4006"/>
                  </a:lnTo>
                  <a:lnTo>
                    <a:pt x="30207" y="3870"/>
                  </a:lnTo>
                  <a:lnTo>
                    <a:pt x="30343" y="3802"/>
                  </a:lnTo>
                  <a:lnTo>
                    <a:pt x="30479" y="3734"/>
                  </a:lnTo>
                  <a:close/>
                  <a:moveTo>
                    <a:pt x="56885" y="7943"/>
                  </a:moveTo>
                  <a:lnTo>
                    <a:pt x="56885" y="78132"/>
                  </a:lnTo>
                  <a:lnTo>
                    <a:pt x="56817" y="78200"/>
                  </a:lnTo>
                  <a:lnTo>
                    <a:pt x="4209" y="78200"/>
                  </a:lnTo>
                  <a:lnTo>
                    <a:pt x="4141" y="78132"/>
                  </a:lnTo>
                  <a:lnTo>
                    <a:pt x="4141" y="7943"/>
                  </a:lnTo>
                  <a:close/>
                  <a:moveTo>
                    <a:pt x="30479" y="80440"/>
                  </a:moveTo>
                  <a:lnTo>
                    <a:pt x="30071" y="80508"/>
                  </a:lnTo>
                  <a:lnTo>
                    <a:pt x="29732" y="80576"/>
                  </a:lnTo>
                  <a:lnTo>
                    <a:pt x="29461" y="80779"/>
                  </a:lnTo>
                  <a:lnTo>
                    <a:pt x="29189" y="80983"/>
                  </a:lnTo>
                  <a:lnTo>
                    <a:pt x="28917" y="81255"/>
                  </a:lnTo>
                  <a:lnTo>
                    <a:pt x="28782" y="81594"/>
                  </a:lnTo>
                  <a:lnTo>
                    <a:pt x="28646" y="81933"/>
                  </a:lnTo>
                  <a:lnTo>
                    <a:pt x="28646" y="82273"/>
                  </a:lnTo>
                  <a:lnTo>
                    <a:pt x="28646" y="82341"/>
                  </a:lnTo>
                  <a:lnTo>
                    <a:pt x="28646" y="82680"/>
                  </a:lnTo>
                  <a:lnTo>
                    <a:pt x="28782" y="83020"/>
                  </a:lnTo>
                  <a:lnTo>
                    <a:pt x="28985" y="83291"/>
                  </a:lnTo>
                  <a:lnTo>
                    <a:pt x="29189" y="83563"/>
                  </a:lnTo>
                  <a:lnTo>
                    <a:pt x="29461" y="83834"/>
                  </a:lnTo>
                  <a:lnTo>
                    <a:pt x="29800" y="83970"/>
                  </a:lnTo>
                  <a:lnTo>
                    <a:pt x="30139" y="84106"/>
                  </a:lnTo>
                  <a:lnTo>
                    <a:pt x="30818" y="84106"/>
                  </a:lnTo>
                  <a:lnTo>
                    <a:pt x="31158" y="83970"/>
                  </a:lnTo>
                  <a:lnTo>
                    <a:pt x="31497" y="83766"/>
                  </a:lnTo>
                  <a:lnTo>
                    <a:pt x="31768" y="83563"/>
                  </a:lnTo>
                  <a:lnTo>
                    <a:pt x="31972" y="83291"/>
                  </a:lnTo>
                  <a:lnTo>
                    <a:pt x="32176" y="83020"/>
                  </a:lnTo>
                  <a:lnTo>
                    <a:pt x="32244" y="82612"/>
                  </a:lnTo>
                  <a:lnTo>
                    <a:pt x="32312" y="82273"/>
                  </a:lnTo>
                  <a:lnTo>
                    <a:pt x="32244" y="81933"/>
                  </a:lnTo>
                  <a:lnTo>
                    <a:pt x="32176" y="81594"/>
                  </a:lnTo>
                  <a:lnTo>
                    <a:pt x="31972" y="81255"/>
                  </a:lnTo>
                  <a:lnTo>
                    <a:pt x="31768" y="80983"/>
                  </a:lnTo>
                  <a:lnTo>
                    <a:pt x="31497" y="80779"/>
                  </a:lnTo>
                  <a:lnTo>
                    <a:pt x="31158" y="80576"/>
                  </a:lnTo>
                  <a:lnTo>
                    <a:pt x="30818" y="80508"/>
                  </a:lnTo>
                  <a:lnTo>
                    <a:pt x="30479" y="80440"/>
                  </a:lnTo>
                  <a:close/>
                  <a:moveTo>
                    <a:pt x="30886" y="80304"/>
                  </a:moveTo>
                  <a:lnTo>
                    <a:pt x="31225" y="80440"/>
                  </a:lnTo>
                  <a:lnTo>
                    <a:pt x="31565" y="80644"/>
                  </a:lnTo>
                  <a:lnTo>
                    <a:pt x="31904" y="80847"/>
                  </a:lnTo>
                  <a:lnTo>
                    <a:pt x="32108" y="81187"/>
                  </a:lnTo>
                  <a:lnTo>
                    <a:pt x="32312" y="81526"/>
                  </a:lnTo>
                  <a:lnTo>
                    <a:pt x="32447" y="81866"/>
                  </a:lnTo>
                  <a:lnTo>
                    <a:pt x="32447" y="82273"/>
                  </a:lnTo>
                  <a:lnTo>
                    <a:pt x="32447" y="82680"/>
                  </a:lnTo>
                  <a:lnTo>
                    <a:pt x="32312" y="83020"/>
                  </a:lnTo>
                  <a:lnTo>
                    <a:pt x="32108" y="83359"/>
                  </a:lnTo>
                  <a:lnTo>
                    <a:pt x="31904" y="83698"/>
                  </a:lnTo>
                  <a:lnTo>
                    <a:pt x="31565" y="83902"/>
                  </a:lnTo>
                  <a:lnTo>
                    <a:pt x="31225" y="84106"/>
                  </a:lnTo>
                  <a:lnTo>
                    <a:pt x="30886" y="84241"/>
                  </a:lnTo>
                  <a:lnTo>
                    <a:pt x="30479" y="84309"/>
                  </a:lnTo>
                  <a:lnTo>
                    <a:pt x="30071" y="84241"/>
                  </a:lnTo>
                  <a:lnTo>
                    <a:pt x="29732" y="84106"/>
                  </a:lnTo>
                  <a:lnTo>
                    <a:pt x="29393" y="83970"/>
                  </a:lnTo>
                  <a:lnTo>
                    <a:pt x="29053" y="83698"/>
                  </a:lnTo>
                  <a:lnTo>
                    <a:pt x="28850" y="83427"/>
                  </a:lnTo>
                  <a:lnTo>
                    <a:pt x="28646" y="83087"/>
                  </a:lnTo>
                  <a:lnTo>
                    <a:pt x="28510" y="82748"/>
                  </a:lnTo>
                  <a:lnTo>
                    <a:pt x="28442" y="82341"/>
                  </a:lnTo>
                  <a:lnTo>
                    <a:pt x="28442" y="82273"/>
                  </a:lnTo>
                  <a:lnTo>
                    <a:pt x="28510" y="81866"/>
                  </a:lnTo>
                  <a:lnTo>
                    <a:pt x="28646" y="81526"/>
                  </a:lnTo>
                  <a:lnTo>
                    <a:pt x="28782" y="81187"/>
                  </a:lnTo>
                  <a:lnTo>
                    <a:pt x="29053" y="80847"/>
                  </a:lnTo>
                  <a:lnTo>
                    <a:pt x="29325" y="80644"/>
                  </a:lnTo>
                  <a:lnTo>
                    <a:pt x="29664" y="80440"/>
                  </a:lnTo>
                  <a:lnTo>
                    <a:pt x="30071" y="80304"/>
                  </a:lnTo>
                  <a:close/>
                  <a:moveTo>
                    <a:pt x="3530" y="815"/>
                  </a:moveTo>
                  <a:lnTo>
                    <a:pt x="2987" y="883"/>
                  </a:lnTo>
                  <a:lnTo>
                    <a:pt x="2512" y="1019"/>
                  </a:lnTo>
                  <a:lnTo>
                    <a:pt x="2036" y="1290"/>
                  </a:lnTo>
                  <a:lnTo>
                    <a:pt x="1629" y="1630"/>
                  </a:lnTo>
                  <a:lnTo>
                    <a:pt x="1290" y="2037"/>
                  </a:lnTo>
                  <a:lnTo>
                    <a:pt x="1086" y="2512"/>
                  </a:lnTo>
                  <a:lnTo>
                    <a:pt x="950" y="2987"/>
                  </a:lnTo>
                  <a:lnTo>
                    <a:pt x="882" y="3530"/>
                  </a:lnTo>
                  <a:lnTo>
                    <a:pt x="882" y="82612"/>
                  </a:lnTo>
                  <a:lnTo>
                    <a:pt x="950" y="83155"/>
                  </a:lnTo>
                  <a:lnTo>
                    <a:pt x="1086" y="83698"/>
                  </a:lnTo>
                  <a:lnTo>
                    <a:pt x="1358" y="84174"/>
                  </a:lnTo>
                  <a:lnTo>
                    <a:pt x="1765" y="84581"/>
                  </a:lnTo>
                  <a:lnTo>
                    <a:pt x="2172" y="84852"/>
                  </a:lnTo>
                  <a:lnTo>
                    <a:pt x="2715" y="85124"/>
                  </a:lnTo>
                  <a:lnTo>
                    <a:pt x="3258" y="85260"/>
                  </a:lnTo>
                  <a:lnTo>
                    <a:pt x="3869" y="85328"/>
                  </a:lnTo>
                  <a:lnTo>
                    <a:pt x="57156" y="85328"/>
                  </a:lnTo>
                  <a:lnTo>
                    <a:pt x="57767" y="85260"/>
                  </a:lnTo>
                  <a:lnTo>
                    <a:pt x="58310" y="85124"/>
                  </a:lnTo>
                  <a:lnTo>
                    <a:pt x="58785" y="84852"/>
                  </a:lnTo>
                  <a:lnTo>
                    <a:pt x="59260" y="84513"/>
                  </a:lnTo>
                  <a:lnTo>
                    <a:pt x="59600" y="84106"/>
                  </a:lnTo>
                  <a:lnTo>
                    <a:pt x="59871" y="83631"/>
                  </a:lnTo>
                  <a:lnTo>
                    <a:pt x="60075" y="83087"/>
                  </a:lnTo>
                  <a:lnTo>
                    <a:pt x="60143" y="82477"/>
                  </a:lnTo>
                  <a:lnTo>
                    <a:pt x="60143" y="3530"/>
                  </a:lnTo>
                  <a:lnTo>
                    <a:pt x="60075" y="2987"/>
                  </a:lnTo>
                  <a:lnTo>
                    <a:pt x="59939" y="2512"/>
                  </a:lnTo>
                  <a:lnTo>
                    <a:pt x="59668" y="2037"/>
                  </a:lnTo>
                  <a:lnTo>
                    <a:pt x="59328" y="1630"/>
                  </a:lnTo>
                  <a:lnTo>
                    <a:pt x="58921" y="1290"/>
                  </a:lnTo>
                  <a:lnTo>
                    <a:pt x="58446" y="1019"/>
                  </a:lnTo>
                  <a:lnTo>
                    <a:pt x="57903" y="883"/>
                  </a:lnTo>
                  <a:lnTo>
                    <a:pt x="57360" y="815"/>
                  </a:lnTo>
                  <a:close/>
                  <a:moveTo>
                    <a:pt x="57971" y="679"/>
                  </a:moveTo>
                  <a:lnTo>
                    <a:pt x="58514" y="883"/>
                  </a:lnTo>
                  <a:lnTo>
                    <a:pt x="58989" y="1155"/>
                  </a:lnTo>
                  <a:lnTo>
                    <a:pt x="59464" y="1494"/>
                  </a:lnTo>
                  <a:lnTo>
                    <a:pt x="59804" y="1901"/>
                  </a:lnTo>
                  <a:lnTo>
                    <a:pt x="60075" y="2444"/>
                  </a:lnTo>
                  <a:lnTo>
                    <a:pt x="60211" y="2987"/>
                  </a:lnTo>
                  <a:lnTo>
                    <a:pt x="60279" y="3530"/>
                  </a:lnTo>
                  <a:lnTo>
                    <a:pt x="60279" y="82477"/>
                  </a:lnTo>
                  <a:lnTo>
                    <a:pt x="60211" y="83087"/>
                  </a:lnTo>
                  <a:lnTo>
                    <a:pt x="60075" y="83698"/>
                  </a:lnTo>
                  <a:lnTo>
                    <a:pt x="59736" y="84174"/>
                  </a:lnTo>
                  <a:lnTo>
                    <a:pt x="59396" y="84649"/>
                  </a:lnTo>
                  <a:lnTo>
                    <a:pt x="58921" y="84988"/>
                  </a:lnTo>
                  <a:lnTo>
                    <a:pt x="58378" y="85260"/>
                  </a:lnTo>
                  <a:lnTo>
                    <a:pt x="57767" y="85463"/>
                  </a:lnTo>
                  <a:lnTo>
                    <a:pt x="57156" y="85531"/>
                  </a:lnTo>
                  <a:lnTo>
                    <a:pt x="3869" y="85531"/>
                  </a:lnTo>
                  <a:lnTo>
                    <a:pt x="3190" y="85463"/>
                  </a:lnTo>
                  <a:lnTo>
                    <a:pt x="2647" y="85260"/>
                  </a:lnTo>
                  <a:lnTo>
                    <a:pt x="2104" y="84988"/>
                  </a:lnTo>
                  <a:lnTo>
                    <a:pt x="1629" y="84649"/>
                  </a:lnTo>
                  <a:lnTo>
                    <a:pt x="1222" y="84241"/>
                  </a:lnTo>
                  <a:lnTo>
                    <a:pt x="950" y="83766"/>
                  </a:lnTo>
                  <a:lnTo>
                    <a:pt x="747" y="83223"/>
                  </a:lnTo>
                  <a:lnTo>
                    <a:pt x="679" y="82612"/>
                  </a:lnTo>
                  <a:lnTo>
                    <a:pt x="679" y="3530"/>
                  </a:lnTo>
                  <a:lnTo>
                    <a:pt x="747" y="2987"/>
                  </a:lnTo>
                  <a:lnTo>
                    <a:pt x="950" y="2444"/>
                  </a:lnTo>
                  <a:lnTo>
                    <a:pt x="1154" y="1901"/>
                  </a:lnTo>
                  <a:lnTo>
                    <a:pt x="1561" y="1494"/>
                  </a:lnTo>
                  <a:lnTo>
                    <a:pt x="1969" y="1155"/>
                  </a:lnTo>
                  <a:lnTo>
                    <a:pt x="2444" y="883"/>
                  </a:lnTo>
                  <a:lnTo>
                    <a:pt x="2987" y="679"/>
                  </a:lnTo>
                  <a:close/>
                  <a:moveTo>
                    <a:pt x="3530" y="1"/>
                  </a:moveTo>
                  <a:lnTo>
                    <a:pt x="2851" y="68"/>
                  </a:lnTo>
                  <a:lnTo>
                    <a:pt x="2172" y="204"/>
                  </a:lnTo>
                  <a:lnTo>
                    <a:pt x="1561" y="544"/>
                  </a:lnTo>
                  <a:lnTo>
                    <a:pt x="1018" y="1019"/>
                  </a:lnTo>
                  <a:lnTo>
                    <a:pt x="611" y="1562"/>
                  </a:lnTo>
                  <a:lnTo>
                    <a:pt x="272" y="2173"/>
                  </a:lnTo>
                  <a:lnTo>
                    <a:pt x="68" y="2852"/>
                  </a:lnTo>
                  <a:lnTo>
                    <a:pt x="0" y="3530"/>
                  </a:lnTo>
                  <a:lnTo>
                    <a:pt x="0" y="82612"/>
                  </a:lnTo>
                  <a:lnTo>
                    <a:pt x="68" y="83359"/>
                  </a:lnTo>
                  <a:lnTo>
                    <a:pt x="339" y="84038"/>
                  </a:lnTo>
                  <a:lnTo>
                    <a:pt x="679" y="84649"/>
                  </a:lnTo>
                  <a:lnTo>
                    <a:pt x="1154" y="85124"/>
                  </a:lnTo>
                  <a:lnTo>
                    <a:pt x="1697" y="85599"/>
                  </a:lnTo>
                  <a:lnTo>
                    <a:pt x="2376" y="85938"/>
                  </a:lnTo>
                  <a:lnTo>
                    <a:pt x="3055" y="86142"/>
                  </a:lnTo>
                  <a:lnTo>
                    <a:pt x="3869" y="86210"/>
                  </a:lnTo>
                  <a:lnTo>
                    <a:pt x="57156" y="86210"/>
                  </a:lnTo>
                  <a:lnTo>
                    <a:pt x="57903" y="86142"/>
                  </a:lnTo>
                  <a:lnTo>
                    <a:pt x="58582" y="85938"/>
                  </a:lnTo>
                  <a:lnTo>
                    <a:pt x="59260" y="85599"/>
                  </a:lnTo>
                  <a:lnTo>
                    <a:pt x="59804" y="85124"/>
                  </a:lnTo>
                  <a:lnTo>
                    <a:pt x="60347" y="84581"/>
                  </a:lnTo>
                  <a:lnTo>
                    <a:pt x="60686" y="83970"/>
                  </a:lnTo>
                  <a:lnTo>
                    <a:pt x="60890" y="83223"/>
                  </a:lnTo>
                  <a:lnTo>
                    <a:pt x="60957" y="82477"/>
                  </a:lnTo>
                  <a:lnTo>
                    <a:pt x="60957" y="3530"/>
                  </a:lnTo>
                  <a:lnTo>
                    <a:pt x="60890" y="2852"/>
                  </a:lnTo>
                  <a:lnTo>
                    <a:pt x="60686" y="2173"/>
                  </a:lnTo>
                  <a:lnTo>
                    <a:pt x="60347" y="1562"/>
                  </a:lnTo>
                  <a:lnTo>
                    <a:pt x="59939" y="1019"/>
                  </a:lnTo>
                  <a:lnTo>
                    <a:pt x="59396" y="544"/>
                  </a:lnTo>
                  <a:lnTo>
                    <a:pt x="58785" y="204"/>
                  </a:lnTo>
                  <a:lnTo>
                    <a:pt x="58106" y="68"/>
                  </a:lnTo>
                  <a:lnTo>
                    <a:pt x="57360" y="1"/>
                  </a:lnTo>
                  <a:close/>
                </a:path>
              </a:pathLst>
            </a:custGeom>
            <a:solidFill>
              <a:srgbClr val="184769"/>
            </a:solidFill>
            <a:ln w="19050" cap="flat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21557D73-6685-4C35-A8AB-6F202CED88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00110" y="463889"/>
              <a:ext cx="3269947" cy="36801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8597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/>
          <p:nvPr/>
        </p:nvSpPr>
        <p:spPr>
          <a:xfrm rot="-5400000">
            <a:off x="1053600" y="533300"/>
            <a:ext cx="1855800" cy="2142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4" name="Shape 544"/>
          <p:cNvSpPr txBox="1">
            <a:spLocks noGrp="1"/>
          </p:cNvSpPr>
          <p:nvPr>
            <p:ph type="ctrTitle" idx="4294967295"/>
          </p:nvPr>
        </p:nvSpPr>
        <p:spPr>
          <a:xfrm>
            <a:off x="3233304" y="1099569"/>
            <a:ext cx="45620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6600" dirty="0"/>
              <a:t>Obrigado</a:t>
            </a:r>
            <a:r>
              <a:rPr lang="en" sz="6600" dirty="0"/>
              <a:t>!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body" idx="4294967295"/>
          </p:nvPr>
        </p:nvSpPr>
        <p:spPr>
          <a:xfrm>
            <a:off x="3233304" y="2793655"/>
            <a:ext cx="4562099" cy="174644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400" b="1" dirty="0"/>
              <a:t>Bernardo Fajardo </a:t>
            </a:r>
            <a:r>
              <a:rPr lang="pt-BR" b="1" dirty="0"/>
              <a:t>(FGV EBAPE)</a:t>
            </a:r>
            <a:endParaRPr lang="en" sz="2400" b="1" dirty="0"/>
          </a:p>
          <a:p>
            <a:pPr marL="228600" lvl="0" rtl="0">
              <a:spcBef>
                <a:spcPts val="0"/>
              </a:spcBef>
              <a:buNone/>
            </a:pPr>
            <a:endParaRPr lang="pt-BR" sz="2000" dirty="0"/>
          </a:p>
          <a:p>
            <a:pPr marL="228600" lvl="0" rtl="0">
              <a:spcBef>
                <a:spcPts val="0"/>
              </a:spcBef>
              <a:buNone/>
            </a:pPr>
            <a:r>
              <a:rPr lang="pt-BR" sz="2000" dirty="0" err="1"/>
              <a:t>bernardo.fajardo</a:t>
            </a:r>
            <a:r>
              <a:rPr lang="en" sz="2000" dirty="0"/>
              <a:t>@</a:t>
            </a:r>
            <a:r>
              <a:rPr lang="pt-BR" sz="2000" dirty="0"/>
              <a:t>fgv.br</a:t>
            </a:r>
            <a:endParaRPr lang="en" sz="2000" dirty="0"/>
          </a:p>
        </p:txBody>
      </p:sp>
      <p:sp>
        <p:nvSpPr>
          <p:cNvPr id="546" name="Shape 546"/>
          <p:cNvSpPr/>
          <p:nvPr/>
        </p:nvSpPr>
        <p:spPr>
          <a:xfrm>
            <a:off x="1591718" y="1212579"/>
            <a:ext cx="779560" cy="779560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8464830"/>
      </p:ext>
    </p:extLst>
  </p:cSld>
  <p:clrMapOvr>
    <a:masterClrMapping/>
  </p:clrMapOvr>
</p:sld>
</file>

<file path=ppt/theme/theme1.xml><?xml version="1.0" encoding="utf-8"?>
<a:theme xmlns:a="http://schemas.openxmlformats.org/drawingml/2006/main" name="Imoge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294</Words>
  <Application>Microsoft Office PowerPoint</Application>
  <PresentationFormat>Apresentação na tela (16:9)</PresentationFormat>
  <Paragraphs>32</Paragraphs>
  <Slides>8</Slides>
  <Notes>6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7" baseType="lpstr">
      <vt:lpstr>ArialMT</vt:lpstr>
      <vt:lpstr>Calibri</vt:lpstr>
      <vt:lpstr>Nixie One</vt:lpstr>
      <vt:lpstr>Arial</vt:lpstr>
      <vt:lpstr>Muli</vt:lpstr>
      <vt:lpstr>Times New Roman</vt:lpstr>
      <vt:lpstr>Helvetica Neue</vt:lpstr>
      <vt:lpstr>Imogen template</vt:lpstr>
      <vt:lpstr>Worksheet</vt:lpstr>
      <vt:lpstr>Qualidade no EaD e no ENADE: o caso da área de Administração, Gestão e Negócios</vt:lpstr>
      <vt:lpstr>Ponto de partida</vt:lpstr>
      <vt:lpstr>Metodologia</vt:lpstr>
      <vt:lpstr>Resultados ANOVA</vt:lpstr>
      <vt:lpstr>Perspectivas...</vt:lpstr>
      <vt:lpstr>Novos estudos...</vt:lpstr>
      <vt:lpstr>Novos estudos...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Rachel Monteiro</dc:creator>
  <cp:lastModifiedBy>Bernardo Guelber</cp:lastModifiedBy>
  <cp:revision>12</cp:revision>
  <dcterms:modified xsi:type="dcterms:W3CDTF">2017-09-20T15:55:28Z</dcterms:modified>
</cp:coreProperties>
</file>