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66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F148C-0538-4759-8ADB-850BC6A6C03A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81F5-E8EF-47A6-A4F4-2EA00E3AD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24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742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988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16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148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1462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83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821A9-1C31-4760-BDBC-9A0BA471B1B7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181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38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7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13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uxograma: Dados armazenados 7"/>
          <p:cNvSpPr/>
          <p:nvPr/>
        </p:nvSpPr>
        <p:spPr>
          <a:xfrm>
            <a:off x="416401" y="1681551"/>
            <a:ext cx="6912768" cy="2467533"/>
          </a:xfrm>
          <a:prstGeom prst="flowChartOnlineStorag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9" name="Picture 4" descr="C:\Users\daniel.hey\Desktop\selo gastronom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49" y="1780326"/>
            <a:ext cx="2707201" cy="22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daniel.hey\Desktop\unicesumar_logo-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6453336"/>
            <a:ext cx="1376389" cy="2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/>
          <p:nvPr/>
        </p:nvCxnSpPr>
        <p:spPr>
          <a:xfrm flipH="1">
            <a:off x="135779" y="5082194"/>
            <a:ext cx="7596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 userDrawn="1">
            <p:ph type="ctrTitle" hasCustomPrompt="1"/>
          </p:nvPr>
        </p:nvSpPr>
        <p:spPr>
          <a:xfrm>
            <a:off x="757810" y="2503778"/>
            <a:ext cx="5470376" cy="8532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 userDrawn="1">
            <p:ph type="sldNum" sz="quarter" idx="12"/>
          </p:nvPr>
        </p:nvSpPr>
        <p:spPr>
          <a:xfrm>
            <a:off x="1" y="6453336"/>
            <a:ext cx="539552" cy="404664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80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 userDrawn="1"/>
        </p:nvGrpSpPr>
        <p:grpSpPr>
          <a:xfrm>
            <a:off x="1" y="58316"/>
            <a:ext cx="9076364" cy="6683052"/>
            <a:chOff x="0" y="58316"/>
            <a:chExt cx="9076364" cy="6683052"/>
          </a:xfrm>
        </p:grpSpPr>
        <p:sp>
          <p:nvSpPr>
            <p:cNvPr id="9" name="Fluxograma: Dados armazenados 8"/>
            <p:cNvSpPr/>
            <p:nvPr/>
          </p:nvSpPr>
          <p:spPr>
            <a:xfrm>
              <a:off x="0" y="58316"/>
              <a:ext cx="523711" cy="381653"/>
            </a:xfrm>
            <a:prstGeom prst="flowChartOnlineStorag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pic>
          <p:nvPicPr>
            <p:cNvPr id="10" name="Picture 4" descr="C:\Users\daniel.hey\Desktop\selo gastronomi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7354" y="5926933"/>
              <a:ext cx="979010" cy="814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daniel.hey\Desktop\modelo portfolio\loginh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39627"/>
              <a:ext cx="266734" cy="219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Conector reto 11"/>
            <p:cNvCxnSpPr/>
            <p:nvPr/>
          </p:nvCxnSpPr>
          <p:spPr>
            <a:xfrm>
              <a:off x="523711" y="439969"/>
              <a:ext cx="8368769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ixaDeTexto 13"/>
          <p:cNvSpPr txBox="1"/>
          <p:nvPr userDrawn="1"/>
        </p:nvSpPr>
        <p:spPr>
          <a:xfrm>
            <a:off x="5928984" y="649431"/>
            <a:ext cx="314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Comentários do Aluno</a:t>
            </a:r>
          </a:p>
        </p:txBody>
      </p:sp>
      <p:cxnSp>
        <p:nvCxnSpPr>
          <p:cNvPr id="19" name="Conector reto 18"/>
          <p:cNvCxnSpPr/>
          <p:nvPr userDrawn="1"/>
        </p:nvCxnSpPr>
        <p:spPr>
          <a:xfrm>
            <a:off x="6008433" y="1052736"/>
            <a:ext cx="288404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C:\Users\daniel.hey\Desktop\modelo portfolio\efeito-cinza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6" y="2132860"/>
            <a:ext cx="5068888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ítulo 1"/>
          <p:cNvSpPr>
            <a:spLocks noGrp="1"/>
          </p:cNvSpPr>
          <p:nvPr>
            <p:ph type="title" hasCustomPrompt="1"/>
          </p:nvPr>
        </p:nvSpPr>
        <p:spPr>
          <a:xfrm>
            <a:off x="539553" y="4109"/>
            <a:ext cx="4032448" cy="4900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pt-BR" dirty="0"/>
              <a:t>Nome da Receita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987126" y="1124749"/>
            <a:ext cx="3008312" cy="152735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inserir comentários sobre a receita</a:t>
            </a:r>
          </a:p>
          <a:p>
            <a:pPr lvl="0"/>
            <a:endParaRPr lang="pt-BR" dirty="0"/>
          </a:p>
          <a:p>
            <a:pPr lvl="0"/>
            <a:endParaRPr lang="pt-BR" dirty="0"/>
          </a:p>
        </p:txBody>
      </p:sp>
      <p:sp>
        <p:nvSpPr>
          <p:cNvPr id="30" name="Espaço Reservado para Número de Slide 5"/>
          <p:cNvSpPr txBox="1">
            <a:spLocks/>
          </p:cNvSpPr>
          <p:nvPr userDrawn="1"/>
        </p:nvSpPr>
        <p:spPr>
          <a:xfrm>
            <a:off x="1" y="6453336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535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-36510" y="4"/>
            <a:ext cx="576063" cy="6857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25" name="Picture 2" descr="C:\Users\daniel.hey\Desktop\modelo portfolio\efeito-cinz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3151" y="1079376"/>
            <a:ext cx="5068888" cy="472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39553" y="4109"/>
            <a:ext cx="4032448" cy="4900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pt-BR" dirty="0"/>
              <a:t>Nome da Receita</a:t>
            </a:r>
          </a:p>
        </p:txBody>
      </p:sp>
      <p:sp>
        <p:nvSpPr>
          <p:cNvPr id="7" name="Fluxograma: Dados armazenados 6"/>
          <p:cNvSpPr/>
          <p:nvPr userDrawn="1"/>
        </p:nvSpPr>
        <p:spPr>
          <a:xfrm>
            <a:off x="3" y="58320"/>
            <a:ext cx="523710" cy="381653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8" name="Picture 4" descr="C:\Users\daniel.hey\Desktop\selo gastronomi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56" y="5926936"/>
            <a:ext cx="979009" cy="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aniel.hey\Desktop\modelo portfolio\loginh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9629"/>
            <a:ext cx="266735" cy="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 userDrawn="1"/>
        </p:nvCxnSpPr>
        <p:spPr>
          <a:xfrm>
            <a:off x="523713" y="439969"/>
            <a:ext cx="836877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5"/>
          <p:cNvSpPr txBox="1">
            <a:spLocks/>
          </p:cNvSpPr>
          <p:nvPr userDrawn="1"/>
        </p:nvSpPr>
        <p:spPr>
          <a:xfrm>
            <a:off x="1" y="6453336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0" name="CaixaDeTexto 19"/>
          <p:cNvSpPr txBox="1"/>
          <p:nvPr userDrawn="1"/>
        </p:nvSpPr>
        <p:spPr>
          <a:xfrm>
            <a:off x="4067944" y="4293096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Comentários do Aluno</a:t>
            </a:r>
          </a:p>
        </p:txBody>
      </p:sp>
      <p:cxnSp>
        <p:nvCxnSpPr>
          <p:cNvPr id="24" name="Conector reto 23"/>
          <p:cNvCxnSpPr/>
          <p:nvPr userDrawn="1"/>
        </p:nvCxnSpPr>
        <p:spPr>
          <a:xfrm>
            <a:off x="4247619" y="4679142"/>
            <a:ext cx="288404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3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bg>
      <p:bgPr>
        <a:solidFill>
          <a:schemeClr val="bg1">
            <a:lumMod val="75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aniel.hey\Desktop\modelo portfolio\efeito-cinz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6" y="2132860"/>
            <a:ext cx="5068888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uxograma: Dados armazenados 6"/>
          <p:cNvSpPr/>
          <p:nvPr userDrawn="1"/>
        </p:nvSpPr>
        <p:spPr>
          <a:xfrm>
            <a:off x="3" y="58320"/>
            <a:ext cx="523710" cy="381653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8" name="Picture 4" descr="C:\Users\daniel.hey\Desktop\selo gastronomi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56" y="5926936"/>
            <a:ext cx="979009" cy="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aniel.hey\Desktop\modelo portfolio\loginh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9629"/>
            <a:ext cx="266735" cy="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 userDrawn="1"/>
        </p:nvCxnSpPr>
        <p:spPr>
          <a:xfrm>
            <a:off x="523713" y="439969"/>
            <a:ext cx="836877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Número de Slide 5"/>
          <p:cNvSpPr txBox="1">
            <a:spLocks/>
          </p:cNvSpPr>
          <p:nvPr userDrawn="1"/>
        </p:nvSpPr>
        <p:spPr>
          <a:xfrm>
            <a:off x="1" y="6453336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1" name="CaixaDeTexto 20"/>
          <p:cNvSpPr txBox="1"/>
          <p:nvPr userDrawn="1"/>
        </p:nvSpPr>
        <p:spPr>
          <a:xfrm>
            <a:off x="4972286" y="4233282"/>
            <a:ext cx="314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Comentários do Aluno</a:t>
            </a:r>
          </a:p>
          <a:p>
            <a:pPr algn="ctr"/>
            <a:endParaRPr lang="pt-PT" sz="2000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5076058" y="4593322"/>
            <a:ext cx="31758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ítulo 1"/>
          <p:cNvSpPr>
            <a:spLocks noGrp="1"/>
          </p:cNvSpPr>
          <p:nvPr>
            <p:ph type="title" hasCustomPrompt="1"/>
          </p:nvPr>
        </p:nvSpPr>
        <p:spPr>
          <a:xfrm>
            <a:off x="539553" y="4109"/>
            <a:ext cx="4032448" cy="4900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pt-BR" dirty="0"/>
              <a:t>Nome da Receita</a:t>
            </a:r>
          </a:p>
        </p:txBody>
      </p:sp>
    </p:spTree>
    <p:extLst>
      <p:ext uri="{BB962C8B-B14F-4D97-AF65-F5344CB8AC3E}">
        <p14:creationId xmlns:p14="http://schemas.microsoft.com/office/powerpoint/2010/main" val="367262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4169" y="68759"/>
            <a:ext cx="169582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ço Reservado para Texto 21"/>
          <p:cNvSpPr>
            <a:spLocks noGrp="1"/>
          </p:cNvSpPr>
          <p:nvPr>
            <p:ph type="body" sz="quarter" idx="10"/>
          </p:nvPr>
        </p:nvSpPr>
        <p:spPr>
          <a:xfrm>
            <a:off x="3419872" y="1268760"/>
            <a:ext cx="3981746" cy="518455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3398595" y="529216"/>
            <a:ext cx="314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Comentários do Aluno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1"/>
          </p:nvPr>
        </p:nvSpPr>
        <p:spPr>
          <a:xfrm>
            <a:off x="179388" y="333375"/>
            <a:ext cx="3024187" cy="60483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34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aniel.hey\Desktop\modelo portfolio\bkg-coisa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3069578"/>
            <a:ext cx="1564895" cy="352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aniel.hey\Desktop\modelo portfolio\bkg-coisa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144020"/>
            <a:ext cx="1564895" cy="27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uxograma: Dados armazenados 7"/>
          <p:cNvSpPr/>
          <p:nvPr userDrawn="1"/>
        </p:nvSpPr>
        <p:spPr>
          <a:xfrm>
            <a:off x="1656187" y="58320"/>
            <a:ext cx="523710" cy="381653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9" name="Picture 5" descr="C:\Users\daniel.hey\Desktop\modelo portfolio\loginh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39629"/>
            <a:ext cx="266735" cy="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/>
          <p:cNvCxnSpPr/>
          <p:nvPr userDrawn="1"/>
        </p:nvCxnSpPr>
        <p:spPr>
          <a:xfrm>
            <a:off x="2179897" y="439969"/>
            <a:ext cx="656856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 userDrawn="1"/>
        </p:nvSpPr>
        <p:spPr>
          <a:xfrm>
            <a:off x="2251906" y="44624"/>
            <a:ext cx="3472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Plano de Ataque</a:t>
            </a:r>
          </a:p>
        </p:txBody>
      </p:sp>
      <p:sp>
        <p:nvSpPr>
          <p:cNvPr id="15" name="Espaço Reservado para Número de Slide 5"/>
          <p:cNvSpPr txBox="1">
            <a:spLocks/>
          </p:cNvSpPr>
          <p:nvPr userDrawn="1"/>
        </p:nvSpPr>
        <p:spPr>
          <a:xfrm>
            <a:off x="1" y="6552728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6" name="Picture 4" descr="C:\Users\daniel.hey\Desktop\selo gastronomia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56" y="5926936"/>
            <a:ext cx="979009" cy="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ço Reservado para Texto 21"/>
          <p:cNvSpPr>
            <a:spLocks noGrp="1"/>
          </p:cNvSpPr>
          <p:nvPr>
            <p:ph type="body" sz="quarter" idx="10"/>
          </p:nvPr>
        </p:nvSpPr>
        <p:spPr>
          <a:xfrm>
            <a:off x="2030414" y="620713"/>
            <a:ext cx="6718300" cy="35290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pt-BR" dirty="0"/>
              <a:t>Clique para editar o texto</a:t>
            </a:r>
          </a:p>
        </p:txBody>
      </p:sp>
    </p:spTree>
    <p:extLst>
      <p:ext uri="{BB962C8B-B14F-4D97-AF65-F5344CB8AC3E}">
        <p14:creationId xmlns:p14="http://schemas.microsoft.com/office/powerpoint/2010/main" val="4176473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82497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daniel.hey\Desktop\modelo portfolio\efeito-cinz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6" y="2132860"/>
            <a:ext cx="5068888" cy="47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uxograma: Dados armazenados 8"/>
          <p:cNvSpPr/>
          <p:nvPr userDrawn="1"/>
        </p:nvSpPr>
        <p:spPr>
          <a:xfrm>
            <a:off x="3" y="58320"/>
            <a:ext cx="523710" cy="381653"/>
          </a:xfrm>
          <a:prstGeom prst="flowChartOnlineStorag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pic>
        <p:nvPicPr>
          <p:cNvPr id="10" name="Picture 4" descr="C:\Users\daniel.hey\Desktop\selo gastronomi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56" y="5926936"/>
            <a:ext cx="979009" cy="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aniel.hey\Desktop\modelo portfolio\loginh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9629"/>
            <a:ext cx="266735" cy="2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to 11"/>
          <p:cNvCxnSpPr/>
          <p:nvPr userDrawn="1"/>
        </p:nvCxnSpPr>
        <p:spPr>
          <a:xfrm>
            <a:off x="523713" y="439969"/>
            <a:ext cx="836877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 userDrawn="1"/>
        </p:nvSpPr>
        <p:spPr>
          <a:xfrm>
            <a:off x="4972286" y="4350583"/>
            <a:ext cx="314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/>
              <a:t>Comentários do Aluno</a:t>
            </a:r>
          </a:p>
          <a:p>
            <a:pPr algn="ctr"/>
            <a:endParaRPr lang="pt-PT" sz="2000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5076058" y="4710623"/>
            <a:ext cx="31758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5071482" y="4806795"/>
            <a:ext cx="3008312" cy="19345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inserir comentários sobre a receita</a:t>
            </a:r>
          </a:p>
          <a:p>
            <a:pPr lvl="0"/>
            <a:endParaRPr lang="pt-BR" dirty="0"/>
          </a:p>
          <a:p>
            <a:pPr lvl="0"/>
            <a:endParaRPr lang="pt-BR" dirty="0"/>
          </a:p>
        </p:txBody>
      </p:sp>
      <p:sp>
        <p:nvSpPr>
          <p:cNvPr id="32" name="Espaço Reservado para Número de Slide 5"/>
          <p:cNvSpPr txBox="1">
            <a:spLocks/>
          </p:cNvSpPr>
          <p:nvPr userDrawn="1"/>
        </p:nvSpPr>
        <p:spPr>
          <a:xfrm>
            <a:off x="1" y="6453336"/>
            <a:ext cx="539552" cy="404664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E326C-F617-4AF2-B0F3-D3A3BD00424C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4" name="Título 1"/>
          <p:cNvSpPr>
            <a:spLocks noGrp="1"/>
          </p:cNvSpPr>
          <p:nvPr>
            <p:ph type="title" hasCustomPrompt="1"/>
          </p:nvPr>
        </p:nvSpPr>
        <p:spPr>
          <a:xfrm>
            <a:off x="539553" y="4109"/>
            <a:ext cx="4032448" cy="49006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/>
            </a:lvl1pPr>
          </a:lstStyle>
          <a:p>
            <a:r>
              <a:rPr lang="pt-BR" dirty="0"/>
              <a:t>Nome da Receita</a:t>
            </a:r>
          </a:p>
        </p:txBody>
      </p:sp>
    </p:spTree>
    <p:extLst>
      <p:ext uri="{BB962C8B-B14F-4D97-AF65-F5344CB8AC3E}">
        <p14:creationId xmlns:p14="http://schemas.microsoft.com/office/powerpoint/2010/main" val="279269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6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80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11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76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43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86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73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2163-D964-4533-A077-82F3DBEC00A3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195DE-68E4-4D32-A621-71D7671D7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28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9552" y="141625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GASTRONOMIA: PRÁTICAS DE METODOLOGIA ATIVA NA MODALIDADE A DISTÂNCIA</a:t>
            </a:r>
            <a:endParaRPr lang="pt-BR" sz="2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2402299"/>
            <a:ext cx="712879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Alexandre Gimenes da Cruz </a:t>
            </a:r>
          </a:p>
          <a:p>
            <a:r>
              <a:rPr lang="pt-BR" sz="1600" dirty="0"/>
              <a:t>alexandre.cruz@unicesumar.edu.br - Centro Universitário </a:t>
            </a:r>
            <a:r>
              <a:rPr lang="pt-BR" sz="1600" dirty="0" err="1"/>
              <a:t>Cesumar</a:t>
            </a:r>
            <a:r>
              <a:rPr lang="pt-BR" sz="1600" dirty="0"/>
              <a:t>  </a:t>
            </a:r>
          </a:p>
          <a:p>
            <a:br>
              <a:rPr lang="pt-BR" sz="1600" dirty="0"/>
            </a:br>
            <a:r>
              <a:rPr lang="pt-BR" sz="1600" b="1" dirty="0"/>
              <a:t>Deivison Augusto dos Santos Domingues</a:t>
            </a:r>
          </a:p>
          <a:p>
            <a:r>
              <a:rPr lang="pt-BR" sz="1600" b="1" dirty="0"/>
              <a:t> </a:t>
            </a:r>
            <a:r>
              <a:rPr lang="pt-BR" sz="1600" dirty="0"/>
              <a:t>deivison.domingues@unicesumar.edu.br - Centro Universitário </a:t>
            </a:r>
            <a:r>
              <a:rPr lang="pt-BR" sz="1600" dirty="0" err="1"/>
              <a:t>Cesumar</a:t>
            </a:r>
            <a:r>
              <a:rPr lang="pt-BR" sz="1600" dirty="0"/>
              <a:t> </a:t>
            </a:r>
          </a:p>
          <a:p>
            <a:endParaRPr lang="pt-BR" sz="1600" b="1" dirty="0"/>
          </a:p>
          <a:p>
            <a:r>
              <a:rPr lang="pt-BR" sz="1600" b="1" dirty="0"/>
              <a:t>Eliane Zanoni </a:t>
            </a:r>
          </a:p>
          <a:p>
            <a:r>
              <a:rPr lang="pt-BR" sz="1600" dirty="0"/>
              <a:t>eliane.zanoni@unicesumar.edu.br - Centro Universitário </a:t>
            </a:r>
            <a:r>
              <a:rPr lang="pt-BR" sz="1600" dirty="0" err="1"/>
              <a:t>Cesumar</a:t>
            </a:r>
            <a:r>
              <a:rPr lang="pt-BR" sz="1600" dirty="0"/>
              <a:t> </a:t>
            </a:r>
          </a:p>
          <a:p>
            <a:br>
              <a:rPr lang="pt-BR" sz="1600" dirty="0"/>
            </a:br>
            <a:r>
              <a:rPr lang="pt-BR" sz="1600" b="1" dirty="0"/>
              <a:t>Jaqueline Andrea Custódio Trevizan  </a:t>
            </a:r>
          </a:p>
          <a:p>
            <a:r>
              <a:rPr lang="pt-BR" sz="1600" dirty="0"/>
              <a:t>jaqueline.trevizan@unicesumar.edu.br - Centro Universitário </a:t>
            </a:r>
            <a:r>
              <a:rPr lang="pt-BR" sz="1600" dirty="0" err="1"/>
              <a:t>Cesumar</a:t>
            </a:r>
            <a:endParaRPr lang="pt-BR" sz="1600" dirty="0"/>
          </a:p>
          <a:p>
            <a:endParaRPr lang="pt-BR" sz="1600" dirty="0"/>
          </a:p>
          <a:p>
            <a:r>
              <a:rPr lang="pt-BR" sz="1600" b="1" dirty="0"/>
              <a:t>Terciliana Francielle França de Carvalho</a:t>
            </a:r>
          </a:p>
          <a:p>
            <a:r>
              <a:rPr lang="pt-BR" sz="1600" dirty="0"/>
              <a:t>terciliana.carvalho@unicesumar.edu.br - Centro Universitário </a:t>
            </a:r>
            <a:r>
              <a:rPr lang="pt-BR" sz="1600" dirty="0" err="1"/>
              <a:t>Cesumar</a:t>
            </a:r>
            <a:endParaRPr lang="pt-BR" sz="1600" dirty="0"/>
          </a:p>
          <a:p>
            <a:br>
              <a:rPr lang="pt-BR" sz="1600" dirty="0"/>
            </a:br>
            <a:r>
              <a:rPr lang="pt-BR" sz="1600" b="1" dirty="0"/>
              <a:t>Wainer Cristiano Cancian </a:t>
            </a:r>
          </a:p>
          <a:p>
            <a:r>
              <a:rPr lang="pt-BR" sz="1600" dirty="0"/>
              <a:t>wainer.cancian@unicesumar.edu.br - Centro Universitário </a:t>
            </a:r>
            <a:r>
              <a:rPr lang="pt-BR" sz="1600" dirty="0" err="1"/>
              <a:t>Cesumar</a:t>
            </a:r>
            <a:r>
              <a:rPr lang="pt-BR" sz="1600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1621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31115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ESTRUTURA DA ATIVIDADE MAPA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2768" y="1843945"/>
            <a:ext cx="842493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700" dirty="0"/>
              <a:t>A atividade MAPA possui uma estruturação específica, sendo esta, alinhada aos critérios avaliativos, que devem ser realizadas pelos alunos. Toda a estruturação, deve ser registrada por fotografias, do início ao fim:</a:t>
            </a:r>
          </a:p>
          <a:p>
            <a:pPr algn="just"/>
            <a:endParaRPr lang="pt-BR" sz="1700" dirty="0">
              <a:effectLst/>
            </a:endParaRPr>
          </a:p>
          <a:p>
            <a:pPr marL="457200" indent="-457200" algn="just">
              <a:buAutoNum type="alphaLcParenR"/>
            </a:pPr>
            <a:r>
              <a:rPr lang="pt-BR" sz="1700" dirty="0"/>
              <a:t>Verificação dos ingredientes necessários;</a:t>
            </a:r>
          </a:p>
          <a:p>
            <a:pPr marL="457200" indent="-457200" algn="just">
              <a:buAutoNum type="alphaLcParenR"/>
            </a:pPr>
            <a:endParaRPr lang="pt-BR" sz="1700" dirty="0"/>
          </a:p>
          <a:p>
            <a:pPr marL="457200" indent="-457200" algn="just">
              <a:buAutoNum type="alphaLcParenR"/>
            </a:pPr>
            <a:r>
              <a:rPr lang="pt-BR" sz="1700" dirty="0"/>
              <a:t>Realizar a seleção e o </a:t>
            </a:r>
            <a:r>
              <a:rPr lang="pt-BR" sz="1700" dirty="0" err="1"/>
              <a:t>porcionamento</a:t>
            </a:r>
            <a:r>
              <a:rPr lang="pt-BR" sz="1700" dirty="0"/>
              <a:t> dos utensílios e dos ingredientes, preparando assim, a </a:t>
            </a:r>
            <a:r>
              <a:rPr lang="pt-BR" sz="1700" i="1" dirty="0" err="1"/>
              <a:t>mise</a:t>
            </a:r>
            <a:r>
              <a:rPr lang="pt-BR" sz="1700" i="1" dirty="0"/>
              <a:t> </a:t>
            </a:r>
            <a:r>
              <a:rPr lang="pt-BR" sz="1700" i="1" dirty="0" err="1"/>
              <a:t>en</a:t>
            </a:r>
            <a:r>
              <a:rPr lang="pt-BR" sz="1700" i="1" dirty="0"/>
              <a:t> </a:t>
            </a:r>
            <a:r>
              <a:rPr lang="pt-BR" sz="1700" i="1" dirty="0" err="1"/>
              <a:t>place</a:t>
            </a:r>
            <a:r>
              <a:rPr lang="pt-BR" sz="1700" dirty="0"/>
              <a:t> destes;</a:t>
            </a:r>
          </a:p>
          <a:p>
            <a:pPr marL="457200" indent="-457200" algn="just">
              <a:buAutoNum type="alphaLcParenR"/>
            </a:pPr>
            <a:endParaRPr lang="pt-BR" sz="1700" dirty="0"/>
          </a:p>
          <a:p>
            <a:pPr marL="457200" indent="-457200" algn="just">
              <a:buAutoNum type="alphaLcParenR"/>
            </a:pPr>
            <a:r>
              <a:rPr lang="pt-BR" sz="1700" dirty="0">
                <a:effectLst/>
              </a:rPr>
              <a:t>O acadêmico deverá iniciar o preparo da receita (utilizando as técnicas aprendidas em aulas);</a:t>
            </a:r>
          </a:p>
          <a:p>
            <a:pPr marL="457200" indent="-457200" algn="just">
              <a:buAutoNum type="alphaLcParenR"/>
            </a:pPr>
            <a:endParaRPr lang="pt-BR" sz="1700" dirty="0">
              <a:effectLst/>
            </a:endParaRPr>
          </a:p>
          <a:p>
            <a:pPr marL="457200" indent="-457200" algn="just">
              <a:buFontTx/>
              <a:buAutoNum type="alphaLcParenR"/>
            </a:pPr>
            <a:r>
              <a:rPr lang="pt-BR" sz="1700" dirty="0"/>
              <a:t>O acadêmico deve apresentar uma foto, comprovando o uso do uniforme, obrigatório, durante o preparo de sua receita (apresentando ainda os tópicos: Plano de Ataque e Análise Sensorial);</a:t>
            </a:r>
          </a:p>
          <a:p>
            <a:pPr marL="457200" indent="-457200" algn="just">
              <a:buFontTx/>
              <a:buAutoNum type="alphaLcParenR"/>
            </a:pPr>
            <a:endParaRPr lang="pt-BR" sz="1700" dirty="0"/>
          </a:p>
          <a:p>
            <a:pPr marL="457200" indent="-457200" algn="just">
              <a:buFontTx/>
              <a:buAutoNum type="alphaLcParenR"/>
            </a:pPr>
            <a:r>
              <a:rPr lang="pt-BR" sz="1700" dirty="0"/>
              <a:t>As características finais do preparo devem ser semelhantes às apresentadas em aula pelo professor.</a:t>
            </a:r>
          </a:p>
          <a:p>
            <a:pPr marL="457200" indent="-457200" algn="just">
              <a:buFontTx/>
              <a:buAutoNum type="alphaLcParenR"/>
            </a:pPr>
            <a:endParaRPr lang="pt-BR" sz="2000" dirty="0"/>
          </a:p>
          <a:p>
            <a:pPr marL="457200" indent="-457200" algn="just">
              <a:buAutoNum type="alphaLcParenR"/>
            </a:pPr>
            <a:endParaRPr lang="pt-BR" sz="1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383159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CONSIDERAÇÕES FINAIS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2768" y="1843945"/>
            <a:ext cx="8424936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Diante da proposta de analisar as possibilidades que são ofertadas de maneira a unir teoria e prática por meio da atividade MAPA para o curso de gastronomia </a:t>
            </a:r>
            <a:r>
              <a:rPr lang="pt-BR" sz="2000" dirty="0" err="1"/>
              <a:t>EaD</a:t>
            </a:r>
            <a:r>
              <a:rPr lang="pt-BR" sz="2000" dirty="0"/>
              <a:t>, o objetivo foi atingido. Pode-se notar que é possível que o aluno desenvolva criticidade mediante o preparo das receitas, utilizando diversas técnicas apresentadas em aulas e também teorias, que exigem alguns critérios estabelecidos e que são padronizados, para que a qualidade seja assegurada também na prática.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Esta reflexão nos permite afirmar que a prática que essa atividade proporciona, é considerada como metodologia ativa, pois se baseia na aprendizagem individual, em que o aluno se percebe como agente ativo e interativo neste processo.</a:t>
            </a:r>
          </a:p>
          <a:p>
            <a:pPr algn="just"/>
            <a:endParaRPr lang="pt-BR" sz="1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27584" y="2204864"/>
            <a:ext cx="51125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/>
              <a:t>Moquém moderno</a:t>
            </a:r>
          </a:p>
          <a:p>
            <a:pPr algn="ctr"/>
            <a:r>
              <a:rPr lang="pt-PT" dirty="0"/>
              <a:t>Picanha defumada a frio em crosta de carvão de cogumelos e flor de sal, mil folhas de mandioca, glace de beterraba e salsinha crespa</a:t>
            </a:r>
            <a:endParaRPr lang="pt-BR" sz="16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979714" y="463955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Ellen Quintela Duarte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945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3"/>
          <a:stretch/>
        </p:blipFill>
        <p:spPr>
          <a:xfrm>
            <a:off x="1619672" y="-27384"/>
            <a:ext cx="756084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588224" y="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>
                    <a:lumMod val="75000"/>
                  </a:schemeClr>
                </a:solidFill>
                <a:latin typeface="Brush Script MT" panose="03060802040406070304" pitchFamily="66" charset="0"/>
              </a:rPr>
              <a:t>Moquém moderno</a:t>
            </a:r>
          </a:p>
        </p:txBody>
      </p:sp>
    </p:spTree>
    <p:extLst>
      <p:ext uri="{BB962C8B-B14F-4D97-AF65-F5344CB8AC3E}">
        <p14:creationId xmlns:p14="http://schemas.microsoft.com/office/powerpoint/2010/main" val="267957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5580620" cy="490066"/>
          </a:xfrm>
        </p:spPr>
        <p:txBody>
          <a:bodyPr/>
          <a:lstStyle/>
          <a:p>
            <a:r>
              <a:rPr lang="pt-BR" dirty="0"/>
              <a:t>Moquém moderno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83968" y="472514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Achei muito interessante o uso de fumaça líquida na marinada da picanha. Particularmente não conhecia este ingrediente.</a:t>
            </a:r>
          </a:p>
        </p:txBody>
      </p:sp>
      <p:pic>
        <p:nvPicPr>
          <p:cNvPr id="13" name="Espaço Reservado para Imagem 12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 b="2456"/>
          <a:stretch>
            <a:fillRect/>
          </a:stretch>
        </p:blipFill>
        <p:spPr>
          <a:xfrm>
            <a:off x="4027488" y="649288"/>
            <a:ext cx="5008562" cy="3571875"/>
          </a:xfrm>
        </p:spPr>
      </p:pic>
      <p:pic>
        <p:nvPicPr>
          <p:cNvPr id="14" name="Espaço Reservado para Imagem 13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9292"/>
          <a:stretch>
            <a:fillRect/>
          </a:stretch>
        </p:blipFill>
        <p:spPr>
          <a:xfrm>
            <a:off x="684213" y="620713"/>
            <a:ext cx="3228975" cy="1971675"/>
          </a:xfr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" b="13709"/>
          <a:stretch/>
        </p:blipFill>
        <p:spPr>
          <a:xfrm rot="10800000">
            <a:off x="684213" y="2718926"/>
            <a:ext cx="3235113" cy="201622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2" b="11230"/>
          <a:stretch/>
        </p:blipFill>
        <p:spPr>
          <a:xfrm>
            <a:off x="684212" y="4860112"/>
            <a:ext cx="3228976" cy="184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76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5580620" cy="490066"/>
          </a:xfrm>
        </p:spPr>
        <p:txBody>
          <a:bodyPr/>
          <a:lstStyle/>
          <a:p>
            <a:r>
              <a:rPr lang="pt-BR" dirty="0"/>
              <a:t>Moquém moderno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83968" y="4725147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Preparo simplíssimo. Resultado surpreendente. O aroma e o sabor são muito interessantes. É a simulação do suposto carvão.</a:t>
            </a:r>
          </a:p>
        </p:txBody>
      </p:sp>
      <p:pic>
        <p:nvPicPr>
          <p:cNvPr id="12" name="Espaço Reservado para Imagem 11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 b="2456"/>
          <a:stretch>
            <a:fillRect/>
          </a:stretch>
        </p:blipFill>
        <p:spPr>
          <a:xfrm>
            <a:off x="4027488" y="649288"/>
            <a:ext cx="5008562" cy="3571875"/>
          </a:xfr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9292"/>
          <a:stretch>
            <a:fillRect/>
          </a:stretch>
        </p:blipFill>
        <p:spPr>
          <a:xfrm>
            <a:off x="684213" y="1602011"/>
            <a:ext cx="3228975" cy="1971675"/>
          </a:xfrm>
        </p:spPr>
      </p:pic>
      <p:pic>
        <p:nvPicPr>
          <p:cNvPr id="14" name="Espaço Reservado para Imagem 1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9312"/>
          <a:stretch>
            <a:fillRect/>
          </a:stretch>
        </p:blipFill>
        <p:spPr>
          <a:xfrm>
            <a:off x="693738" y="3689573"/>
            <a:ext cx="3230562" cy="1971675"/>
          </a:xfrm>
        </p:spPr>
      </p:pic>
    </p:spTree>
    <p:extLst>
      <p:ext uri="{BB962C8B-B14F-4D97-AF65-F5344CB8AC3E}">
        <p14:creationId xmlns:p14="http://schemas.microsoft.com/office/powerpoint/2010/main" val="306176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Mise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place</a:t>
            </a:r>
            <a:r>
              <a:rPr lang="pt-BR" dirty="0"/>
              <a:t> feita, o mil folhas de abóbora começou a ser montado com as lâminas de mandioca, a manteiga clarificada e o queijo.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3" y="4112"/>
            <a:ext cx="7272808" cy="472563"/>
          </a:xfrm>
        </p:spPr>
        <p:txBody>
          <a:bodyPr/>
          <a:lstStyle/>
          <a:p>
            <a:r>
              <a:rPr lang="pt-BR" dirty="0"/>
              <a:t>Moquém moderno</a:t>
            </a:r>
          </a:p>
        </p:txBody>
      </p:sp>
      <p:pic>
        <p:nvPicPr>
          <p:cNvPr id="12" name="Espaço Reservado para Imagem 11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966"/>
          <a:stretch>
            <a:fillRect/>
          </a:stretch>
        </p:blipFill>
        <p:spPr>
          <a:xfrm rot="5400000">
            <a:off x="36513" y="765175"/>
            <a:ext cx="2663825" cy="2376488"/>
          </a:xfrm>
        </p:spPr>
      </p:pic>
      <p:pic>
        <p:nvPicPr>
          <p:cNvPr id="17" name="Espaço Reservado para Imagem 16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r="17551"/>
          <a:stretch>
            <a:fillRect/>
          </a:stretch>
        </p:blipFill>
        <p:spPr>
          <a:xfrm>
            <a:off x="2627313" y="620713"/>
            <a:ext cx="2305050" cy="2663825"/>
          </a:xfrm>
        </p:spPr>
      </p:pic>
      <p:pic>
        <p:nvPicPr>
          <p:cNvPr id="18" name="Espaço Reservado para Imagem 17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8074"/>
          <a:stretch>
            <a:fillRect/>
          </a:stretch>
        </p:blipFill>
        <p:spPr>
          <a:xfrm rot="16200000">
            <a:off x="34925" y="3644900"/>
            <a:ext cx="2736850" cy="2447925"/>
          </a:xfrm>
        </p:spPr>
      </p:pic>
      <p:pic>
        <p:nvPicPr>
          <p:cNvPr id="19" name="Espaço Reservado para Imagem 18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9417"/>
          <a:stretch>
            <a:fillRect/>
          </a:stretch>
        </p:blipFill>
        <p:spPr>
          <a:xfrm>
            <a:off x="2700338" y="3500438"/>
            <a:ext cx="2232025" cy="2736850"/>
          </a:xfrm>
        </p:spPr>
      </p:pic>
      <p:pic>
        <p:nvPicPr>
          <p:cNvPr id="15" name="Espaço Reservado para Imagem 14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>
          <a:xfrm>
            <a:off x="5143500" y="620713"/>
            <a:ext cx="4000500" cy="3538537"/>
          </a:xfrm>
        </p:spPr>
      </p:pic>
    </p:spTree>
    <p:extLst>
      <p:ext uri="{BB962C8B-B14F-4D97-AF65-F5344CB8AC3E}">
        <p14:creationId xmlns:p14="http://schemas.microsoft.com/office/powerpoint/2010/main" val="1784228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Moquém moderno</a:t>
            </a:r>
          </a:p>
        </p:txBody>
      </p:sp>
      <p:sp>
        <p:nvSpPr>
          <p:cNvPr id="43" name="Espaço Reservado para Texto 42"/>
          <p:cNvSpPr>
            <a:spLocks noGrp="1"/>
          </p:cNvSpPr>
          <p:nvPr>
            <p:ph type="body" sz="half" idx="2"/>
          </p:nvPr>
        </p:nvSpPr>
        <p:spPr>
          <a:xfrm>
            <a:off x="5987126" y="1124749"/>
            <a:ext cx="3008312" cy="1800195"/>
          </a:xfrm>
        </p:spPr>
        <p:txBody>
          <a:bodyPr/>
          <a:lstStyle/>
          <a:p>
            <a:r>
              <a:rPr lang="pt-BR" dirty="0"/>
              <a:t>Várias preparos foram inovadores para mim nesta receita. A glace de beterraba foi mais um. A cor é linda, a textura é linda, o sabor agrega.</a:t>
            </a:r>
          </a:p>
        </p:txBody>
      </p:sp>
      <p:pic>
        <p:nvPicPr>
          <p:cNvPr id="10" name="Espaço Reservado para Imagem 9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9312"/>
          <a:stretch>
            <a:fillRect/>
          </a:stretch>
        </p:blipFill>
        <p:spPr>
          <a:xfrm>
            <a:off x="117475" y="685800"/>
            <a:ext cx="3230563" cy="1971675"/>
          </a:xfr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6369"/>
          <a:stretch>
            <a:fillRect/>
          </a:stretch>
        </p:blipFill>
        <p:spPr>
          <a:xfrm>
            <a:off x="119063" y="2781300"/>
            <a:ext cx="3228975" cy="3600450"/>
          </a:xfrm>
        </p:spPr>
      </p:pic>
      <p:pic>
        <p:nvPicPr>
          <p:cNvPr id="12" name="Espaço Reservado para Imagem 11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r="17679"/>
          <a:stretch>
            <a:fillRect/>
          </a:stretch>
        </p:blipFill>
        <p:spPr>
          <a:xfrm rot="5400000">
            <a:off x="3665538" y="511175"/>
            <a:ext cx="1971675" cy="2287588"/>
          </a:xfrm>
        </p:spPr>
      </p:pic>
      <p:pic>
        <p:nvPicPr>
          <p:cNvPr id="14" name="Espaço Reservado para Imagem 13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6369"/>
          <a:stretch>
            <a:fillRect/>
          </a:stretch>
        </p:blipFill>
        <p:spPr>
          <a:xfrm rot="5400000">
            <a:off x="3678238" y="2957513"/>
            <a:ext cx="3228975" cy="3600450"/>
          </a:xfrm>
        </p:spPr>
      </p:pic>
    </p:spTree>
    <p:extLst>
      <p:ext uri="{BB962C8B-B14F-4D97-AF65-F5344CB8AC3E}">
        <p14:creationId xmlns:p14="http://schemas.microsoft.com/office/powerpoint/2010/main" val="292973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Moquém moderno</a:t>
            </a:r>
          </a:p>
        </p:txBody>
      </p:sp>
      <p:sp>
        <p:nvSpPr>
          <p:cNvPr id="43" name="Espaço Reservado para Texto 42"/>
          <p:cNvSpPr>
            <a:spLocks noGrp="1"/>
          </p:cNvSpPr>
          <p:nvPr>
            <p:ph type="body" sz="half" idx="2"/>
          </p:nvPr>
        </p:nvSpPr>
        <p:spPr>
          <a:xfrm>
            <a:off x="5987126" y="1124749"/>
            <a:ext cx="3008312" cy="1800195"/>
          </a:xfrm>
        </p:spPr>
        <p:txBody>
          <a:bodyPr/>
          <a:lstStyle/>
          <a:p>
            <a:r>
              <a:rPr lang="pt-BR" dirty="0"/>
              <a:t>Como diz o chef Guga Rocha, a glace é quem vai dar a impressão visual do “sangue” da picanha.</a:t>
            </a:r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9312"/>
          <a:stretch>
            <a:fillRect/>
          </a:stretch>
        </p:blipFill>
        <p:spPr>
          <a:xfrm>
            <a:off x="117475" y="685800"/>
            <a:ext cx="3230563" cy="1971675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6369"/>
          <a:stretch>
            <a:fillRect/>
          </a:stretch>
        </p:blipFill>
        <p:spPr>
          <a:xfrm>
            <a:off x="119063" y="2781300"/>
            <a:ext cx="3228975" cy="3600450"/>
          </a:xfrm>
        </p:spPr>
      </p:pic>
      <p:pic>
        <p:nvPicPr>
          <p:cNvPr id="7" name="Espaço Reservado para Imagem 6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r="17679"/>
          <a:stretch>
            <a:fillRect/>
          </a:stretch>
        </p:blipFill>
        <p:spPr>
          <a:xfrm rot="5400000">
            <a:off x="3665538" y="511175"/>
            <a:ext cx="1971675" cy="2287588"/>
          </a:xfrm>
        </p:spPr>
      </p:pic>
      <p:pic>
        <p:nvPicPr>
          <p:cNvPr id="9" name="Espaço Reservado para Imagem 8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r="8206"/>
          <a:stretch>
            <a:fillRect/>
          </a:stretch>
        </p:blipFill>
        <p:spPr>
          <a:xfrm>
            <a:off x="3492500" y="3141663"/>
            <a:ext cx="3600450" cy="3230562"/>
          </a:xfrm>
        </p:spPr>
      </p:pic>
    </p:spTree>
    <p:extLst>
      <p:ext uri="{BB962C8B-B14F-4D97-AF65-F5344CB8AC3E}">
        <p14:creationId xmlns:p14="http://schemas.microsoft.com/office/powerpoint/2010/main" val="31769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half" idx="4294967295"/>
          </p:nvPr>
        </p:nvSpPr>
        <p:spPr>
          <a:xfrm>
            <a:off x="5071482" y="4700315"/>
            <a:ext cx="3008312" cy="2041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Como não possuo o </a:t>
            </a:r>
            <a:r>
              <a:rPr lang="pt-BR" sz="2000" dirty="0" err="1"/>
              <a:t>termocirculador</a:t>
            </a:r>
            <a:r>
              <a:rPr lang="pt-BR" sz="2000" dirty="0"/>
              <a:t>, a picanha foi selada na </a:t>
            </a:r>
            <a:r>
              <a:rPr lang="pt-BR" sz="2000" dirty="0" err="1"/>
              <a:t>saltese</a:t>
            </a:r>
            <a:r>
              <a:rPr lang="pt-BR" sz="2000" dirty="0"/>
              <a:t> e finalizada no forno. 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Moquém moderno</a:t>
            </a: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5" b="17405"/>
          <a:stretch>
            <a:fillRect/>
          </a:stretch>
        </p:blipFill>
        <p:spPr>
          <a:xfrm>
            <a:off x="250825" y="549275"/>
            <a:ext cx="4656138" cy="2276475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8176"/>
          <a:stretch>
            <a:fillRect/>
          </a:stretch>
        </p:blipFill>
        <p:spPr>
          <a:xfrm>
            <a:off x="306388" y="2997200"/>
            <a:ext cx="2260600" cy="2663825"/>
          </a:xfrm>
        </p:spPr>
      </p:pic>
      <p:pic>
        <p:nvPicPr>
          <p:cNvPr id="10" name="Espaço Reservado para Imagem 9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8176"/>
          <a:stretch>
            <a:fillRect/>
          </a:stretch>
        </p:blipFill>
        <p:spPr>
          <a:xfrm>
            <a:off x="2700338" y="2997200"/>
            <a:ext cx="2260600" cy="2663825"/>
          </a:xfrm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>
          <a:xfrm>
            <a:off x="5108575" y="538163"/>
            <a:ext cx="4000500" cy="3538537"/>
          </a:xfrm>
        </p:spPr>
      </p:pic>
    </p:spTree>
    <p:extLst>
      <p:ext uri="{BB962C8B-B14F-4D97-AF65-F5344CB8AC3E}">
        <p14:creationId xmlns:p14="http://schemas.microsoft.com/office/powerpoint/2010/main" val="176267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520" y="155679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INTRODUÇÃO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2420888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indent="442913">
              <a:buFont typeface="Wingdings" pitchFamily="2" charset="2"/>
              <a:buChar char="v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Popularização e expansão da EAD;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indent="-457200">
              <a:buFont typeface="Wingdings" pitchFamily="2" charset="2"/>
              <a:buChar char="v"/>
            </a:pPr>
            <a:r>
              <a:rPr lang="pt-BR" sz="2400" dirty="0"/>
              <a:t>Oferta da graduação em Gastronomia na modalidade a distância;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449263">
              <a:buFont typeface="Wingdings" pitchFamily="2" charset="2"/>
              <a:buChar char="v"/>
            </a:pPr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MAPA – Material de Avaliação Prática da Aprendizagem.</a:t>
            </a: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46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half" idx="4294967295"/>
          </p:nvPr>
        </p:nvSpPr>
        <p:spPr>
          <a:xfrm>
            <a:off x="5071482" y="4700315"/>
            <a:ext cx="3008312" cy="2041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A esquerda, o mil folhas de mandioca já assado e cortado, e acima o início da montagem do prato com a glace de beterraba.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Moquém moderno</a:t>
            </a: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5" b="17405"/>
          <a:stretch>
            <a:fillRect/>
          </a:stretch>
        </p:blipFill>
        <p:spPr>
          <a:xfrm>
            <a:off x="250825" y="549275"/>
            <a:ext cx="4656138" cy="2276475"/>
          </a:xfrm>
        </p:spPr>
      </p:pic>
      <p:pic>
        <p:nvPicPr>
          <p:cNvPr id="12" name="Espaço Reservado para Imagem 11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8176"/>
          <a:stretch>
            <a:fillRect/>
          </a:stretch>
        </p:blipFill>
        <p:spPr>
          <a:xfrm>
            <a:off x="306388" y="2997200"/>
            <a:ext cx="2260600" cy="2663825"/>
          </a:xfr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r="18176"/>
          <a:stretch>
            <a:fillRect/>
          </a:stretch>
        </p:blipFill>
        <p:spPr>
          <a:xfrm>
            <a:off x="2700338" y="2997200"/>
            <a:ext cx="2260600" cy="2663825"/>
          </a:xfrm>
        </p:spPr>
      </p:pic>
      <p:pic>
        <p:nvPicPr>
          <p:cNvPr id="14" name="Espaço Reservado para Imagem 13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>
          <a:xfrm>
            <a:off x="5108575" y="538163"/>
            <a:ext cx="4000500" cy="3538537"/>
          </a:xfrm>
        </p:spPr>
      </p:pic>
    </p:spTree>
    <p:extLst>
      <p:ext uri="{BB962C8B-B14F-4D97-AF65-F5344CB8AC3E}">
        <p14:creationId xmlns:p14="http://schemas.microsoft.com/office/powerpoint/2010/main" val="2581700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half" idx="4294967295"/>
          </p:nvPr>
        </p:nvSpPr>
        <p:spPr>
          <a:xfrm>
            <a:off x="5071482" y="4700315"/>
            <a:ext cx="3008312" cy="2041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Insira seus comentário neste espaço. 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Moquém moderno</a:t>
            </a:r>
          </a:p>
        </p:txBody>
      </p:sp>
      <p:pic>
        <p:nvPicPr>
          <p:cNvPr id="5" name="Espaço Reservado para Imagem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>
          <a:xfrm>
            <a:off x="3203848" y="494175"/>
            <a:ext cx="5698615" cy="5040560"/>
          </a:xfrm>
          <a:effectLst>
            <a:softEdge rad="3175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3212976"/>
            <a:ext cx="4283968" cy="321297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1869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563888" y="90872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Simplesmente incrível esta receita. Rica em técnicas e dicas. Harmonização perfeita dos ingredientes.</a:t>
            </a: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0" b="21970"/>
          <a:stretch>
            <a:fillRect/>
          </a:stretch>
        </p:blipFill>
        <p:spPr>
          <a:xfrm rot="5400000">
            <a:off x="-1366838" y="2024063"/>
            <a:ext cx="6335713" cy="2663825"/>
          </a:xfrm>
        </p:spPr>
      </p:pic>
    </p:spTree>
    <p:extLst>
      <p:ext uri="{BB962C8B-B14F-4D97-AF65-F5344CB8AC3E}">
        <p14:creationId xmlns:p14="http://schemas.microsoft.com/office/powerpoint/2010/main" val="2419588609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620688"/>
            <a:ext cx="69127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Plano de Ataque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Preparo da </a:t>
            </a:r>
            <a:r>
              <a:rPr lang="pt-BR" dirty="0" err="1"/>
              <a:t>mise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place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primeiro preparo é a </a:t>
            </a:r>
            <a:r>
              <a:rPr lang="pt-BR" dirty="0" err="1"/>
              <a:t>picnha</a:t>
            </a:r>
            <a:r>
              <a:rPr lang="pt-BR" dirty="0"/>
              <a:t> defumada a frio, temperando com a fumaça líquida, o sal e a pimenta. Foi colocada em saco plástico e levada à geladeira.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Na sequência, preparou-se a </a:t>
            </a:r>
            <a:r>
              <a:rPr lang="pt-BR" dirty="0" err="1"/>
              <a:t>mise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place</a:t>
            </a:r>
            <a:r>
              <a:rPr lang="pt-BR" dirty="0"/>
              <a:t> do carvão de cogumelo. Não houve necessidade de torrar o cogumelo, pois usei o funghi e ele e ele estava bem seco. Este, juntamente com o gergelim preto foram processados no liquidificador até ficar bem triturado. Ficou reservado no </a:t>
            </a:r>
            <a:r>
              <a:rPr lang="pt-BR" dirty="0" err="1"/>
              <a:t>bowl</a:t>
            </a:r>
            <a:r>
              <a:rPr lang="pt-BR" dirty="0"/>
              <a:t> para o uso posterior.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seguida foi feito o preparo da </a:t>
            </a:r>
            <a:r>
              <a:rPr lang="pt-BR" dirty="0" err="1"/>
              <a:t>mise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place</a:t>
            </a:r>
            <a:r>
              <a:rPr lang="pt-BR" dirty="0"/>
              <a:t> do mil folhas de mandioca.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mandioca foi fatiada no comprimento da mandioca, com o auxílio do </a:t>
            </a:r>
            <a:r>
              <a:rPr lang="pt-BR" dirty="0" err="1"/>
              <a:t>mandolim</a:t>
            </a:r>
            <a:r>
              <a:rPr lang="pt-B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assadeira foi untada com a manteiga clarificada, montou-se uma camada de </a:t>
            </a:r>
            <a:r>
              <a:rPr lang="pt-BR" dirty="0" err="1"/>
              <a:t>mandica</a:t>
            </a:r>
            <a:r>
              <a:rPr lang="pt-BR" dirty="0"/>
              <a:t>, arranjando as fatias lado a lado, uma camada com o queijo ralado, e um pouco da manteiga clarificada. A montagem foi pressionada para compactar. Esse processo foi repetido até preencher a assadeira.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Foi levado ao forno, com papel alumínio, por 1 hora a 200°C.</a:t>
            </a:r>
          </a:p>
        </p:txBody>
      </p:sp>
    </p:spTree>
    <p:extLst>
      <p:ext uri="{BB962C8B-B14F-4D97-AF65-F5344CB8AC3E}">
        <p14:creationId xmlns:p14="http://schemas.microsoft.com/office/powerpoint/2010/main" val="973437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620688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Plano de Ataque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Após assado, foi retirado o excesso de manteiga clarificada, foi colocada uma forma com peso sobre o mil folhas e o mesmo foi para a geladeira.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seguida foi feito o preparo da </a:t>
            </a:r>
            <a:r>
              <a:rPr lang="pt-BR" dirty="0" err="1"/>
              <a:t>mise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place</a:t>
            </a:r>
            <a:r>
              <a:rPr lang="pt-BR" dirty="0"/>
              <a:t> do glace de beterraba.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beterraba foi cortada em cubos. Foi feito um caldo com o vinho, água e suco de limão. Assim que levantou fervura, a beterraba foi acrescentada para cocção por aproximadamente 15 minutos.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Imediatamente foi levado ao liquidificador. Essa beterraba processada foi passada por um pano limpo para extrair seu suco.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Esse suco foi levado ao fogo, acrescentou-se o </a:t>
            </a:r>
            <a:r>
              <a:rPr lang="pt-BR" dirty="0" err="1"/>
              <a:t>slurry</a:t>
            </a:r>
            <a:r>
              <a:rPr lang="pt-BR" dirty="0"/>
              <a:t>, mexendo sempre, e por fim, a manteiga clarificada incorporando bem.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Finalizado o glace, a carne foi retirada da geladeira, fatiada, e levada à </a:t>
            </a:r>
            <a:r>
              <a:rPr lang="pt-BR" dirty="0" err="1"/>
              <a:t>saltese</a:t>
            </a:r>
            <a:r>
              <a:rPr lang="pt-BR" dirty="0"/>
              <a:t> para selar. Foi finalizada no forno.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Nesse ínterim, o mil folhas foi cortado em pedaços uniformes e levado a forno para dourar.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montagem foi feita em prato raso branco. O glace foi espirrado no prato com a ajuda de uma colher. Dois pedaços de picanha foram acomodados, juntamente com três pedaços de mil folhas de mandioca. Por fim, colocou-se o carvão de cogumelos sobre as picanhas e pitadas de flor de sal, e uma ramo de salsinha crespa.</a:t>
            </a:r>
          </a:p>
        </p:txBody>
      </p:sp>
    </p:spTree>
    <p:extLst>
      <p:ext uri="{BB962C8B-B14F-4D97-AF65-F5344CB8AC3E}">
        <p14:creationId xmlns:p14="http://schemas.microsoft.com/office/powerpoint/2010/main" val="2002224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 txBox="1">
            <a:spLocks noGrp="1"/>
          </p:cNvSpPr>
          <p:nvPr>
            <p:ph type="body" sz="quarter" idx="10"/>
          </p:nvPr>
        </p:nvSpPr>
        <p:spPr>
          <a:xfrm>
            <a:off x="1691680" y="620714"/>
            <a:ext cx="72728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Análise de Degustação (técnica e sensorial)</a:t>
            </a:r>
          </a:p>
          <a:p>
            <a:r>
              <a:rPr lang="pt-BR" dirty="0"/>
              <a:t>Deliciosa e apaixonante esta receita. Muito conceitual.</a:t>
            </a:r>
          </a:p>
          <a:p>
            <a:r>
              <a:rPr lang="pt-BR" dirty="0"/>
              <a:t>Não conhecia a fumaça líquida, achei muito interessante seu uso na picanha, fazendo um defumado a frio, que ficou marinando por três horas aproximadamente. O preparo da carne com o defumado remete ao moquém, que é genuinamente brasileiro, a cocção de carnes feita pelos índios. </a:t>
            </a:r>
          </a:p>
          <a:p>
            <a:r>
              <a:rPr lang="pt-BR" dirty="0"/>
              <a:t>O carvão de cogumelo remete à lenha/carvão usado no moquém.</a:t>
            </a:r>
          </a:p>
          <a:p>
            <a:r>
              <a:rPr lang="pt-BR" dirty="0"/>
              <a:t>A técnica do mil folhas com o laminado de mandioca, ficou com textura e sabor muito agradáveis e uma coloração completamente convidativa. Evoca a mandioca, como produto genuinamente brasileiro, e remete a tradicional mandioca cozida que se faz junto com o churrasco.</a:t>
            </a:r>
          </a:p>
          <a:p>
            <a:r>
              <a:rPr lang="pt-BR" dirty="0"/>
              <a:t>O glace de beterraba me surpreendeu pelo sabor e pelo visual lindo! Remete ao sangue, ao suco da carne que escorre no prato. A salsinha agrega cor.</a:t>
            </a:r>
          </a:p>
          <a:p>
            <a:r>
              <a:rPr lang="pt-BR" dirty="0"/>
              <a:t>Tudo se harmoniza de uma forma surpreendente: texturas, cores, sabores, originalidade.</a:t>
            </a:r>
          </a:p>
        </p:txBody>
      </p:sp>
    </p:spTree>
    <p:extLst>
      <p:ext uri="{BB962C8B-B14F-4D97-AF65-F5344CB8AC3E}">
        <p14:creationId xmlns:p14="http://schemas.microsoft.com/office/powerpoint/2010/main" val="2290347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63881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200" dirty="0"/>
              <a:t>PÃO CASEIRO</a:t>
            </a:r>
            <a:endParaRPr lang="pt-BR" sz="32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979714" y="463955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Fábio Soares de Oliveira – Pólo Belo Horizonte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9117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6480719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</a:t>
            </a:r>
            <a:r>
              <a:rPr lang="pt-BR" i="1" dirty="0" err="1"/>
              <a:t>mise</a:t>
            </a:r>
            <a:r>
              <a:rPr lang="pt-BR" i="1" dirty="0"/>
              <a:t> </a:t>
            </a:r>
            <a:r>
              <a:rPr lang="pt-BR" i="1" dirty="0" err="1"/>
              <a:t>en</a:t>
            </a:r>
            <a:r>
              <a:rPr lang="pt-BR" i="1" dirty="0"/>
              <a:t> </a:t>
            </a:r>
            <a:r>
              <a:rPr lang="pt-BR" i="1" dirty="0" err="1"/>
              <a:t>place</a:t>
            </a:r>
            <a:r>
              <a:rPr lang="pt-BR" i="1" dirty="0"/>
              <a:t> </a:t>
            </a:r>
            <a:r>
              <a:rPr lang="pt-BR" dirty="0"/>
              <a:t>de utensílios 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half" idx="2"/>
          </p:nvPr>
        </p:nvSpPr>
        <p:spPr>
          <a:xfrm>
            <a:off x="5987126" y="1124748"/>
            <a:ext cx="3156874" cy="504055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Os utensílios foram organizados para atender às seguintes atividades:</a:t>
            </a:r>
          </a:p>
          <a:p>
            <a:pPr marL="285750" indent="-285750">
              <a:buFontTx/>
              <a:buChar char="-"/>
            </a:pPr>
            <a:r>
              <a:rPr lang="pt-BR" dirty="0"/>
              <a:t>Pesagem dos ingredientes </a:t>
            </a:r>
          </a:p>
          <a:p>
            <a:pPr marL="285750" indent="-285750">
              <a:buFontTx/>
              <a:buChar char="-"/>
            </a:pPr>
            <a:r>
              <a:rPr lang="pt-BR" dirty="0"/>
              <a:t>Armazenamento dos ingredientes </a:t>
            </a:r>
          </a:p>
          <a:p>
            <a:pPr marL="285750" indent="-285750">
              <a:buFontTx/>
              <a:buChar char="-"/>
            </a:pPr>
            <a:r>
              <a:rPr lang="pt-BR" dirty="0"/>
              <a:t>Limpeza da bancada</a:t>
            </a:r>
          </a:p>
          <a:p>
            <a:pPr marL="285750" indent="-285750">
              <a:buFontTx/>
              <a:buChar char="-"/>
            </a:pPr>
            <a:r>
              <a:rPr lang="pt-BR" dirty="0"/>
              <a:t>Proteção da massa nas etapas de fermentação</a:t>
            </a:r>
          </a:p>
          <a:p>
            <a:pPr marL="285750" indent="-285750">
              <a:buFontTx/>
              <a:buChar char="-"/>
            </a:pPr>
            <a:r>
              <a:rPr lang="pt-BR" dirty="0"/>
              <a:t>Acomodação da massa para molde tipo “pão de forma” e cocção (forno)</a:t>
            </a:r>
          </a:p>
          <a:p>
            <a:pPr marL="285750" indent="-285750">
              <a:buFontTx/>
              <a:buChar char="-"/>
            </a:pPr>
            <a:r>
              <a:rPr lang="pt-BR" dirty="0"/>
              <a:t>Conferência dos ingredientes, medidas e etapas de preparo.</a:t>
            </a:r>
          </a:p>
          <a:p>
            <a:r>
              <a:rPr lang="pt-BR" dirty="0"/>
              <a:t>De maneira geral, os utensílios utilizados atenderam satisfatoriamente à execução da receita. São apresentadas as seguintes ressalvas:</a:t>
            </a:r>
          </a:p>
          <a:p>
            <a:pPr marL="285750" indent="-285750">
              <a:buFontTx/>
              <a:buChar char="-"/>
            </a:pPr>
            <a:r>
              <a:rPr lang="pt-BR" dirty="0"/>
              <a:t>A receita no fichário parecer conter um erro na medida de fermento. Ao invés de 0,20 g (como escrito), a quantidade correta parece ser de 20 g. </a:t>
            </a:r>
          </a:p>
          <a:p>
            <a:pPr marL="285750" indent="-285750">
              <a:buFontTx/>
              <a:buChar char="-"/>
            </a:pPr>
            <a:r>
              <a:rPr lang="pt-BR" dirty="0"/>
              <a:t>O uso de uma balança analógica (e não digital) trouxe dificuldade à pesagem dos ingredientes, considerando que as medidas são pequenas ou fracionadas. A aquisição de uma balança de precisão já foi providenciada. </a:t>
            </a:r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107505" y="548680"/>
            <a:ext cx="5735543" cy="4248472"/>
            <a:chOff x="107505" y="548680"/>
            <a:chExt cx="5735543" cy="4248472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5" y="548680"/>
              <a:ext cx="5735543" cy="4248472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1403648" y="82742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2771800" y="54868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364088" y="68340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364088" y="220486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51520" y="162880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653124" y="2238648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6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187624" y="227687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7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979712" y="2060848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831177" y="2354817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9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3707904" y="2372630"/>
              <a:ext cx="49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10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838287" y="4221088"/>
              <a:ext cx="49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11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581740" y="4214450"/>
              <a:ext cx="498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323528" y="4797152"/>
            <a:ext cx="3240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LEGENDA DE UTENSÍLIOS</a:t>
            </a:r>
          </a:p>
          <a:p>
            <a:r>
              <a:rPr lang="pt-BR" sz="1600" dirty="0"/>
              <a:t>1 – Bowl pequeno</a:t>
            </a:r>
          </a:p>
          <a:p>
            <a:r>
              <a:rPr lang="pt-BR" sz="1600" dirty="0"/>
              <a:t>2 – Bowl médio</a:t>
            </a:r>
          </a:p>
          <a:p>
            <a:r>
              <a:rPr lang="pt-BR" sz="1600" dirty="0"/>
              <a:t>3 – Bowl grande</a:t>
            </a:r>
          </a:p>
          <a:p>
            <a:r>
              <a:rPr lang="pt-BR" sz="1600" dirty="0"/>
              <a:t>4 – Fôrma de pão retangular</a:t>
            </a:r>
          </a:p>
          <a:p>
            <a:r>
              <a:rPr lang="pt-BR" sz="1600" dirty="0"/>
              <a:t>5 – Cilindro manual (rolo)</a:t>
            </a:r>
          </a:p>
          <a:p>
            <a:r>
              <a:rPr lang="pt-BR" sz="1600" dirty="0"/>
              <a:t>6 – Plástico filme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915817" y="4797152"/>
            <a:ext cx="3240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/>
          </a:p>
          <a:p>
            <a:r>
              <a:rPr lang="pt-BR" sz="1600" dirty="0"/>
              <a:t>7 – Porta ingredientes</a:t>
            </a:r>
          </a:p>
          <a:p>
            <a:r>
              <a:rPr lang="pt-BR" sz="1600" dirty="0"/>
              <a:t>8 – Balança</a:t>
            </a:r>
          </a:p>
          <a:p>
            <a:r>
              <a:rPr lang="pt-BR" sz="1600" dirty="0"/>
              <a:t>9 – </a:t>
            </a:r>
            <a:r>
              <a:rPr lang="pt-BR" sz="1600" dirty="0" err="1"/>
              <a:t>Ramequin</a:t>
            </a:r>
            <a:r>
              <a:rPr lang="pt-BR" sz="1600" dirty="0"/>
              <a:t> pequeno</a:t>
            </a:r>
          </a:p>
          <a:p>
            <a:r>
              <a:rPr lang="pt-BR" sz="1600" dirty="0"/>
              <a:t>10 – Receita Fichário </a:t>
            </a:r>
            <a:r>
              <a:rPr lang="pt-BR" sz="1600" dirty="0" err="1"/>
              <a:t>Unicesumar</a:t>
            </a:r>
            <a:endParaRPr lang="pt-BR" sz="1600" dirty="0"/>
          </a:p>
          <a:p>
            <a:r>
              <a:rPr lang="pt-BR" sz="1600" dirty="0"/>
              <a:t>11 – Raspador de plástico</a:t>
            </a:r>
          </a:p>
          <a:p>
            <a:r>
              <a:rPr lang="pt-BR" sz="1600" dirty="0"/>
              <a:t>12 – Raspador de aço inox</a:t>
            </a:r>
          </a:p>
        </p:txBody>
      </p:sp>
    </p:spTree>
    <p:extLst>
      <p:ext uri="{BB962C8B-B14F-4D97-AF65-F5344CB8AC3E}">
        <p14:creationId xmlns:p14="http://schemas.microsoft.com/office/powerpoint/2010/main" val="39748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6912768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</a:t>
            </a:r>
            <a:r>
              <a:rPr lang="pt-BR" i="1" dirty="0" err="1"/>
              <a:t>mise</a:t>
            </a:r>
            <a:r>
              <a:rPr lang="pt-BR" i="1" dirty="0"/>
              <a:t> </a:t>
            </a:r>
            <a:r>
              <a:rPr lang="pt-BR" i="1" dirty="0" err="1"/>
              <a:t>en</a:t>
            </a:r>
            <a:r>
              <a:rPr lang="pt-BR" i="1" dirty="0"/>
              <a:t> </a:t>
            </a:r>
            <a:r>
              <a:rPr lang="pt-BR" i="1" dirty="0" err="1"/>
              <a:t>place</a:t>
            </a:r>
            <a:r>
              <a:rPr lang="pt-BR" i="1" dirty="0"/>
              <a:t> </a:t>
            </a:r>
            <a:r>
              <a:rPr lang="pt-BR" dirty="0"/>
              <a:t>de ingredientes (insumos) 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half" idx="2"/>
          </p:nvPr>
        </p:nvSpPr>
        <p:spPr>
          <a:xfrm>
            <a:off x="5987126" y="1124749"/>
            <a:ext cx="3008312" cy="4232785"/>
          </a:xfrm>
        </p:spPr>
        <p:txBody>
          <a:bodyPr>
            <a:normAutofit/>
          </a:bodyPr>
          <a:lstStyle/>
          <a:p>
            <a:r>
              <a:rPr lang="pt-BR" sz="1800" dirty="0"/>
              <a:t>Os ingredientes utilizados estavam, majoritariamente, em temperatura ambiente (aproximadamente 27 </a:t>
            </a:r>
            <a:r>
              <a:rPr lang="pt-BR" sz="1800" baseline="30000" dirty="0"/>
              <a:t>0</a:t>
            </a:r>
            <a:r>
              <a:rPr lang="pt-BR" sz="1800" dirty="0"/>
              <a:t>C). </a:t>
            </a:r>
          </a:p>
          <a:p>
            <a:endParaRPr lang="pt-BR" sz="1800" dirty="0"/>
          </a:p>
          <a:p>
            <a:r>
              <a:rPr lang="pt-BR" sz="1800" dirty="0"/>
              <a:t>Não foi possível utilizar a farinha tipo 00. Embora a mesma houvesse sido encomendada, a entrega não foi feita em tempo hábil. Foi utilizada a farinha tipo 1 com enriquecimento em ferro e ácido fólico.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95536" y="5357534"/>
            <a:ext cx="3240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LEGENDA DE INGREDIENTES</a:t>
            </a:r>
          </a:p>
          <a:p>
            <a:r>
              <a:rPr lang="pt-BR" sz="1600" dirty="0"/>
              <a:t>1 – Sal (10 g)</a:t>
            </a:r>
          </a:p>
          <a:p>
            <a:r>
              <a:rPr lang="pt-BR" sz="1600" dirty="0"/>
              <a:t>2 – Manteiga sem sal (50 g)</a:t>
            </a:r>
          </a:p>
          <a:p>
            <a:r>
              <a:rPr lang="pt-BR" sz="1600" dirty="0"/>
              <a:t>3 – Fermento biológico fresco </a:t>
            </a:r>
          </a:p>
          <a:p>
            <a:r>
              <a:rPr lang="pt-BR" sz="1600" dirty="0"/>
              <a:t>      (20 g)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87825" y="5357534"/>
            <a:ext cx="3240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dirty="0"/>
          </a:p>
          <a:p>
            <a:r>
              <a:rPr lang="pt-BR" sz="1600" dirty="0"/>
              <a:t>4 – Açúcar (10 g)</a:t>
            </a:r>
          </a:p>
          <a:p>
            <a:r>
              <a:rPr lang="pt-BR" sz="1600" dirty="0"/>
              <a:t>5 – Água mineral (300 g)</a:t>
            </a:r>
          </a:p>
          <a:p>
            <a:r>
              <a:rPr lang="pt-BR" sz="1600" dirty="0"/>
              <a:t>6 – Farinha de trigo (500 g)</a:t>
            </a:r>
          </a:p>
          <a:p>
            <a:endParaRPr lang="pt-BR" sz="1600" dirty="0"/>
          </a:p>
        </p:txBody>
      </p:sp>
      <p:grpSp>
        <p:nvGrpSpPr>
          <p:cNvPr id="4" name="Grupo 3"/>
          <p:cNvGrpSpPr/>
          <p:nvPr/>
        </p:nvGrpSpPr>
        <p:grpSpPr>
          <a:xfrm>
            <a:off x="142278" y="548680"/>
            <a:ext cx="5700769" cy="4800758"/>
            <a:chOff x="142278" y="548680"/>
            <a:chExt cx="5700769" cy="480075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78" y="548680"/>
              <a:ext cx="5700769" cy="4800758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395536" y="1917462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1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95536" y="313167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2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95536" y="428380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3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267744" y="154813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4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851920" y="1548130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5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444391" y="4725144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4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15257"/>
            <a:ext cx="3744415" cy="35592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15258"/>
            <a:ext cx="3681535" cy="3559252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9553" y="4109"/>
            <a:ext cx="7713982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</a:t>
            </a:r>
            <a:r>
              <a:rPr lang="pt-BR" i="1" dirty="0" err="1"/>
              <a:t>poolish</a:t>
            </a:r>
            <a:r>
              <a:rPr lang="pt-BR" i="1" dirty="0"/>
              <a:t> </a:t>
            </a:r>
            <a:r>
              <a:rPr lang="pt-BR" dirty="0"/>
              <a:t>(</a:t>
            </a:r>
            <a:r>
              <a:rPr lang="pt-BR" dirty="0" err="1"/>
              <a:t>pré</a:t>
            </a:r>
            <a:r>
              <a:rPr lang="pt-BR" dirty="0"/>
              <a:t>-fermentação)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9592" y="38517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860032" y="38517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9" name="Espaço Reservado para Texto 15"/>
          <p:cNvSpPr txBox="1">
            <a:spLocks/>
          </p:cNvSpPr>
          <p:nvPr/>
        </p:nvSpPr>
        <p:spPr>
          <a:xfrm>
            <a:off x="4139952" y="4725144"/>
            <a:ext cx="4464496" cy="192775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1750" dirty="0"/>
          </a:p>
          <a:p>
            <a:endParaRPr lang="pt-BR" sz="1750" dirty="0"/>
          </a:p>
          <a:p>
            <a:pPr marL="0" indent="0">
              <a:buNone/>
            </a:pPr>
            <a:endParaRPr lang="pt-BR" sz="1750" dirty="0"/>
          </a:p>
          <a:p>
            <a:endParaRPr lang="pt-BR" sz="1750" dirty="0"/>
          </a:p>
          <a:p>
            <a:endParaRPr lang="pt-BR" sz="1750" dirty="0"/>
          </a:p>
          <a:p>
            <a:endParaRPr lang="pt-BR" sz="1750" dirty="0"/>
          </a:p>
          <a:p>
            <a:endParaRPr lang="pt-BR" sz="1750" dirty="0"/>
          </a:p>
          <a:p>
            <a:endParaRPr lang="pt-BR" sz="175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27584" y="4221088"/>
            <a:ext cx="324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PREPARAÇÃO DO POOLISH</a:t>
            </a:r>
          </a:p>
          <a:p>
            <a:r>
              <a:rPr lang="pt-BR" sz="1600" dirty="0"/>
              <a:t>1 – Mistura composta por 20 g de fermento + 20 g de água mineral + 1 colher de sopa de farinha de trigo + 10 g de açúcar </a:t>
            </a:r>
          </a:p>
          <a:p>
            <a:r>
              <a:rPr lang="pt-BR" sz="1600" dirty="0"/>
              <a:t>2 – Mistura após 20 minutos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139952" y="4740458"/>
            <a:ext cx="453650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/>
              <a:t>A mistura utilizada  (ingredientes descritos em 1) foi </a:t>
            </a:r>
            <a:r>
              <a:rPr lang="pt-BR" sz="1650" dirty="0" err="1"/>
              <a:t>pré</a:t>
            </a:r>
            <a:r>
              <a:rPr lang="pt-BR" sz="1650" dirty="0"/>
              <a:t>-fermentada em ambientes escuro e com temperatura em torno de 28 </a:t>
            </a:r>
            <a:r>
              <a:rPr lang="pt-BR" sz="1650" baseline="30000" dirty="0"/>
              <a:t>0</a:t>
            </a:r>
            <a:r>
              <a:rPr lang="pt-BR" sz="1650" dirty="0"/>
              <a:t>C.</a:t>
            </a:r>
          </a:p>
          <a:p>
            <a:endParaRPr lang="pt-BR" sz="1650" dirty="0"/>
          </a:p>
          <a:p>
            <a:r>
              <a:rPr lang="pt-BR" sz="1650" dirty="0"/>
              <a:t>Após 15 minutos de fermentação, o </a:t>
            </a:r>
          </a:p>
          <a:p>
            <a:r>
              <a:rPr lang="pt-BR" sz="1650" dirty="0" err="1"/>
              <a:t>poolish</a:t>
            </a:r>
            <a:r>
              <a:rPr lang="pt-BR" sz="1650" dirty="0"/>
              <a:t> já havia dobrado de volume, liberando</a:t>
            </a:r>
          </a:p>
          <a:p>
            <a:r>
              <a:rPr lang="pt-BR" sz="1650" dirty="0"/>
              <a:t>um odor ácido, levemente alcóolico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66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412776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EDUCAÇÃO A DISTÂNCIA, O ENSINO DA GASTRONOMIA E AS METODOLOGIAS ATIVAS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2348880"/>
            <a:ext cx="806489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O curso de Gastronomia ainda é uma área pouco explorada pelas Instituições de Ensino Superior (IES), na modalidade a distância. No ano de 2017, constam ativos no portal do Ministério da Educação (e-MEC¹) 09 (nove) cursos presenciais de bacharelados, 221 (duzentos e vinte e um) de tecnólogos e somente 02 (dois) sequenciais. Deste total estão ativos 09 (nove) cursos na modalidade a distância, sendo todos eles tecnólogos.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O processo de metodologias ativas, para o presente trabalho, está diretamente inserido no MAPA (Material de Avaliação Prática da Aprendizagem), em que o aluno desenvolve receitas, com base nos conteúdos e técnicas que foram aprendidas nas aulas.</a:t>
            </a:r>
          </a:p>
          <a:p>
            <a:pPr algn="just"/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_______________</a:t>
            </a:r>
          </a:p>
          <a:p>
            <a:pPr algn="just"/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¹ </a:t>
            </a:r>
            <a:r>
              <a:rPr lang="pt-BR" sz="1400" dirty="0"/>
              <a:t>Disponível em: &lt;http://emec.mec.gov.br/&gt;. Acesso em: Setembro de 2017.</a:t>
            </a: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8604448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mistura dos ingredientes , rasgagem e sova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7675"/>
          <a:stretch/>
        </p:blipFill>
        <p:spPr>
          <a:xfrm>
            <a:off x="35496" y="476672"/>
            <a:ext cx="4752528" cy="425272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12110" r="15184" b="4764"/>
          <a:stretch/>
        </p:blipFill>
        <p:spPr>
          <a:xfrm>
            <a:off x="4854465" y="476672"/>
            <a:ext cx="2040340" cy="18142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5749" r="4185" b="5013"/>
          <a:stretch/>
        </p:blipFill>
        <p:spPr>
          <a:xfrm>
            <a:off x="7018594" y="476673"/>
            <a:ext cx="2051720" cy="18142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6530" r="7191" b="5892"/>
          <a:stretch/>
        </p:blipFill>
        <p:spPr>
          <a:xfrm>
            <a:off x="4858354" y="2348880"/>
            <a:ext cx="2044229" cy="193245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6951" r="18059" b="9254"/>
          <a:stretch/>
        </p:blipFill>
        <p:spPr>
          <a:xfrm>
            <a:off x="7012672" y="2367067"/>
            <a:ext cx="2057642" cy="191426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-36512" y="435581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788024" y="197954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986975" y="196516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788024" y="399577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986975" y="398139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-36512" y="4739660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PREPARAÇÃO DA MASSA</a:t>
            </a:r>
          </a:p>
          <a:p>
            <a:r>
              <a:rPr lang="pt-BR" sz="1600" dirty="0"/>
              <a:t>1 – Poolish adicionado à “coroa” de farinha de trigo </a:t>
            </a:r>
          </a:p>
          <a:p>
            <a:r>
              <a:rPr lang="pt-BR" sz="1600" dirty="0"/>
              <a:t>2 – Massa obtida após mistura da farinha, </a:t>
            </a:r>
            <a:r>
              <a:rPr lang="pt-BR" sz="1600" dirty="0" err="1"/>
              <a:t>poolish</a:t>
            </a:r>
            <a:r>
              <a:rPr lang="pt-BR" sz="1600" dirty="0"/>
              <a:t> e água</a:t>
            </a:r>
          </a:p>
          <a:p>
            <a:r>
              <a:rPr lang="pt-BR" sz="1600" dirty="0"/>
              <a:t>3 – Massa obtida após adição da manteiga e do sal</a:t>
            </a:r>
          </a:p>
          <a:p>
            <a:r>
              <a:rPr lang="pt-BR" sz="1600" dirty="0"/>
              <a:t>4 – Massa após 10 minutos de “rasgagem”</a:t>
            </a:r>
          </a:p>
          <a:p>
            <a:r>
              <a:rPr lang="pt-BR" sz="1600" dirty="0"/>
              <a:t>5 – Massa após 30 minutos de sova manual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004048" y="4654584"/>
            <a:ext cx="4536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50" dirty="0"/>
              <a:t>Os ingredientes foram adicionados na ordem: farinha  + </a:t>
            </a:r>
            <a:r>
              <a:rPr lang="pt-BR" sz="1650" dirty="0" err="1"/>
              <a:t>poolish</a:t>
            </a:r>
            <a:r>
              <a:rPr lang="pt-BR" sz="1650" dirty="0"/>
              <a:t> + água + sal + manteiga</a:t>
            </a:r>
          </a:p>
          <a:p>
            <a:endParaRPr lang="pt-BR" sz="1650" dirty="0"/>
          </a:p>
          <a:p>
            <a:r>
              <a:rPr lang="pt-BR" sz="1650" dirty="0"/>
              <a:t>Não foi necessário utilizar os 300 g de água. Restaram aproximadamente 20 g</a:t>
            </a:r>
          </a:p>
          <a:p>
            <a:endParaRPr lang="pt-BR" sz="1650" dirty="0"/>
          </a:p>
          <a:p>
            <a:r>
              <a:rPr lang="pt-BR" sz="1650" dirty="0"/>
              <a:t>Após a sova, a massa ficou mais </a:t>
            </a:r>
          </a:p>
          <a:p>
            <a:r>
              <a:rPr lang="pt-BR" sz="1650" dirty="0"/>
              <a:t>leve e esbranquiçada.</a:t>
            </a:r>
          </a:p>
        </p:txBody>
      </p:sp>
    </p:spTree>
    <p:extLst>
      <p:ext uri="{BB962C8B-B14F-4D97-AF65-F5344CB8AC3E}">
        <p14:creationId xmlns:p14="http://schemas.microsoft.com/office/powerpoint/2010/main" val="34864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8604448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“</a:t>
            </a:r>
            <a:r>
              <a:rPr lang="pt-BR" dirty="0" err="1"/>
              <a:t>cilidragem</a:t>
            </a:r>
            <a:r>
              <a:rPr lang="pt-BR" dirty="0"/>
              <a:t>”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83840"/>
            <a:ext cx="3600400" cy="36004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9535" r="8578" b="3948"/>
          <a:stretch/>
        </p:blipFill>
        <p:spPr>
          <a:xfrm rot="5400000">
            <a:off x="-406546" y="1097890"/>
            <a:ext cx="5780625" cy="475252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6115" y="599513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8064" y="381490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1520" y="630932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PREPARAÇÃO DA MASSA</a:t>
            </a:r>
          </a:p>
          <a:p>
            <a:r>
              <a:rPr lang="pt-BR" sz="1600" dirty="0"/>
              <a:t>Passagem do cilindro na massa. Perspectiva em planta (1) e em perfil (2)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04048" y="4581128"/>
            <a:ext cx="4139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 massa não apresentou resistência à rolagem do cilindro, sendo obtido com facilidade o ponto de véu.</a:t>
            </a:r>
          </a:p>
          <a:p>
            <a:endParaRPr lang="pt-BR" sz="1600" dirty="0"/>
          </a:p>
          <a:p>
            <a:r>
              <a:rPr lang="pt-BR" sz="1600" dirty="0"/>
              <a:t>A integração das dobras na massa acontecia após a passagem do cilindro por aproximadamente 8 repetições. </a:t>
            </a:r>
          </a:p>
        </p:txBody>
      </p:sp>
    </p:spTree>
    <p:extLst>
      <p:ext uri="{BB962C8B-B14F-4D97-AF65-F5344CB8AC3E}">
        <p14:creationId xmlns:p14="http://schemas.microsoft.com/office/powerpoint/2010/main" val="38329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9553" y="4109"/>
            <a:ext cx="7713982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fermentação primária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13088"/>
            <a:ext cx="3744415" cy="360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5" y="584746"/>
            <a:ext cx="3747085" cy="36363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592" y="38089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03549" y="380590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7584" y="4277414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FERMENTAÇÃO – ETAPA 1</a:t>
            </a:r>
          </a:p>
          <a:p>
            <a:r>
              <a:rPr lang="pt-BR" sz="1600" dirty="0"/>
              <a:t>1 – volume de massa original , antes</a:t>
            </a:r>
          </a:p>
          <a:p>
            <a:r>
              <a:rPr lang="pt-BR" sz="1600" dirty="0"/>
              <a:t>da fermentação</a:t>
            </a:r>
          </a:p>
          <a:p>
            <a:r>
              <a:rPr lang="pt-BR" sz="1600" dirty="0"/>
              <a:t>2 – volume de massa após 60</a:t>
            </a:r>
          </a:p>
          <a:p>
            <a:r>
              <a:rPr lang="pt-BR" sz="1600" dirty="0"/>
              <a:t>minutos de fermentação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104456" y="4658360"/>
            <a:ext cx="4788024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fermentação primária foi feita no mesmo ambiente da </a:t>
            </a:r>
            <a:r>
              <a:rPr lang="pt-BR" dirty="0" err="1"/>
              <a:t>pré</a:t>
            </a:r>
            <a:r>
              <a:rPr lang="pt-BR" dirty="0"/>
              <a:t>-fermentação (escuro e com temperatura de aproximadamente 28 </a:t>
            </a:r>
            <a:r>
              <a:rPr lang="pt-BR" baseline="30000" dirty="0"/>
              <a:t>0</a:t>
            </a:r>
            <a:r>
              <a:rPr lang="pt-BR" dirty="0"/>
              <a:t>C).</a:t>
            </a:r>
          </a:p>
          <a:p>
            <a:endParaRPr lang="pt-BR" sz="1100" dirty="0"/>
          </a:p>
          <a:p>
            <a:r>
              <a:rPr lang="pt-BR" dirty="0"/>
              <a:t>Após fermentada, a massa teve seu volume dobrado, mas não apresentou uma </a:t>
            </a:r>
          </a:p>
          <a:p>
            <a:r>
              <a:rPr lang="pt-BR" dirty="0"/>
              <a:t>superfície lisa, contendo alguns alvéolos </a:t>
            </a:r>
          </a:p>
          <a:p>
            <a:r>
              <a:rPr lang="pt-BR" dirty="0"/>
              <a:t>e rompimentos. </a:t>
            </a:r>
          </a:p>
        </p:txBody>
      </p:sp>
    </p:spTree>
    <p:extLst>
      <p:ext uri="{BB962C8B-B14F-4D97-AF65-F5344CB8AC3E}">
        <p14:creationId xmlns:p14="http://schemas.microsoft.com/office/powerpoint/2010/main" val="37319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8604448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dobra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4071" b="4373"/>
          <a:stretch/>
        </p:blipFill>
        <p:spPr>
          <a:xfrm rot="5400000">
            <a:off x="-579283" y="1235468"/>
            <a:ext cx="5580843" cy="43512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r="16574"/>
          <a:stretch/>
        </p:blipFill>
        <p:spPr>
          <a:xfrm>
            <a:off x="6631478" y="620688"/>
            <a:ext cx="2477026" cy="31472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r="4943"/>
          <a:stretch/>
        </p:blipFill>
        <p:spPr>
          <a:xfrm rot="5400000">
            <a:off x="3905598" y="1143074"/>
            <a:ext cx="3125144" cy="2080372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 rot="10800000">
            <a:off x="6012161" y="3933056"/>
            <a:ext cx="1008112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04048" y="4581128"/>
            <a:ext cx="4139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Ao ser dobrada, o cilindro de massa era maior que a forma retangular, Conforme instruções, as bordas foram pressionadas para o centro para reduzir seu tamanho. Essa pressão foi maior em uma das extremidades, criando uma espessura diferente entre as duas </a:t>
            </a:r>
          </a:p>
          <a:p>
            <a:r>
              <a:rPr lang="pt-BR" sz="1600" dirty="0"/>
              <a:t>bordas.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523466" y="33986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19276" y="339862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6437" y="599898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6457" y="6165304"/>
            <a:ext cx="8027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DOBRA E ACONDICIONAMENTO DA MASSA</a:t>
            </a:r>
          </a:p>
          <a:p>
            <a:r>
              <a:rPr lang="pt-BR" sz="1400" dirty="0"/>
              <a:t>1 – Massa após retirara do excesso de gases da fermentação; 2 – Dobra da massa; </a:t>
            </a:r>
          </a:p>
          <a:p>
            <a:r>
              <a:rPr lang="pt-BR" sz="1400" dirty="0"/>
              <a:t>3 – Acondicionamento da massa em forma retangular untada e esfarinhada</a:t>
            </a:r>
          </a:p>
        </p:txBody>
      </p:sp>
    </p:spTree>
    <p:extLst>
      <p:ext uri="{BB962C8B-B14F-4D97-AF65-F5344CB8AC3E}">
        <p14:creationId xmlns:p14="http://schemas.microsoft.com/office/powerpoint/2010/main" val="14166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8604448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fermentação secundária e molde</a:t>
            </a:r>
          </a:p>
        </p:txBody>
      </p:sp>
      <p:sp>
        <p:nvSpPr>
          <p:cNvPr id="7" name="Seta para a direita 6"/>
          <p:cNvSpPr/>
          <p:nvPr/>
        </p:nvSpPr>
        <p:spPr>
          <a:xfrm rot="10800000">
            <a:off x="6012161" y="3933056"/>
            <a:ext cx="1008112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/>
          <a:stretch/>
        </p:blipFill>
        <p:spPr>
          <a:xfrm>
            <a:off x="35495" y="548680"/>
            <a:ext cx="4351285" cy="565435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9863"/>
          <a:stretch/>
        </p:blipFill>
        <p:spPr>
          <a:xfrm>
            <a:off x="4446240" y="548680"/>
            <a:ext cx="4590256" cy="19076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11440"/>
          <a:stretch/>
        </p:blipFill>
        <p:spPr>
          <a:xfrm>
            <a:off x="4446240" y="2460455"/>
            <a:ext cx="4590256" cy="183264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5495" y="584972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46240" y="177281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46240" y="39330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88465" y="6218728"/>
            <a:ext cx="8027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FERMENTAÇÃO – ETAPA 2 E MOLDE DA MASSA</a:t>
            </a:r>
          </a:p>
          <a:p>
            <a:r>
              <a:rPr lang="pt-BR" sz="1400" dirty="0"/>
              <a:t>1 – Detalhe da massa após segunda etapa de fermentação; 2 – Massa após 30 minutos de fermentação; </a:t>
            </a:r>
          </a:p>
          <a:p>
            <a:r>
              <a:rPr lang="pt-BR" sz="1400" dirty="0"/>
              <a:t>3 - Massa após 60 minutos de fermentação.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004048" y="4581128"/>
            <a:ext cx="4139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 segunda etapa de fermentação também foi responsável pelo molde da massa. Foi observado que após 30 minutos de fermentação, a massa já havia cobertura praticamente toda a forma, crescendo apenas </a:t>
            </a:r>
          </a:p>
          <a:p>
            <a:r>
              <a:rPr lang="pt-BR" sz="1600" dirty="0"/>
              <a:t>verticalmente até completar 60 </a:t>
            </a:r>
          </a:p>
          <a:p>
            <a:r>
              <a:rPr lang="pt-BR" sz="1600" dirty="0"/>
              <a:t>minutos. </a:t>
            </a:r>
          </a:p>
        </p:txBody>
      </p:sp>
    </p:spTree>
    <p:extLst>
      <p:ext uri="{BB962C8B-B14F-4D97-AF65-F5344CB8AC3E}">
        <p14:creationId xmlns:p14="http://schemas.microsoft.com/office/powerpoint/2010/main" val="38594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8352927" cy="490066"/>
          </a:xfrm>
        </p:spPr>
        <p:txBody>
          <a:bodyPr>
            <a:normAutofit/>
          </a:bodyPr>
          <a:lstStyle/>
          <a:p>
            <a:r>
              <a:rPr lang="pt-BR" dirty="0"/>
              <a:t>Pão Caseiro – esfriamento após cocção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/>
          <a:stretch/>
        </p:blipFill>
        <p:spPr>
          <a:xfrm>
            <a:off x="473118" y="2924944"/>
            <a:ext cx="4824536" cy="33941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10"/>
          <a:stretch/>
        </p:blipFill>
        <p:spPr>
          <a:xfrm>
            <a:off x="467544" y="564704"/>
            <a:ext cx="4824536" cy="228398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93795" y="247420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7544" y="59492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2481" y="6309320"/>
            <a:ext cx="802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ESFRIAMENTO EM GRADE ABERTA</a:t>
            </a:r>
          </a:p>
          <a:p>
            <a:r>
              <a:rPr lang="pt-BR" sz="1400" dirty="0"/>
              <a:t>Pão assado esfriando na grande. Perspectiva  em perfil (1) e em planta (2).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12160" y="1109062"/>
            <a:ext cx="28803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pão, já assado, foi esfriado em grade para manter a livre circulação do ar.</a:t>
            </a:r>
          </a:p>
          <a:p>
            <a:endParaRPr lang="pt-BR" dirty="0"/>
          </a:p>
          <a:p>
            <a:r>
              <a:rPr lang="pt-BR" dirty="0"/>
              <a:t>O tempo de esfriamento foi de, aproximadamente, 20 minutos.</a:t>
            </a:r>
          </a:p>
          <a:p>
            <a:endParaRPr lang="pt-BR" dirty="0"/>
          </a:p>
          <a:p>
            <a:r>
              <a:rPr lang="pt-BR" dirty="0"/>
              <a:t>A casca ficou com uma coloração levemente acastanhada, com uma superfície lisa e bem rígida. </a:t>
            </a:r>
          </a:p>
          <a:p>
            <a:endParaRPr lang="pt-BR" dirty="0"/>
          </a:p>
          <a:p>
            <a:r>
              <a:rPr lang="pt-BR" dirty="0"/>
              <a:t>O pão ficou, de modo geral, leve e homogêneo, sem rachaduras e/ou superfícies esfareladas.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87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39552" y="4109"/>
            <a:ext cx="4896543" cy="490066"/>
          </a:xfrm>
        </p:spPr>
        <p:txBody>
          <a:bodyPr/>
          <a:lstStyle/>
          <a:p>
            <a:r>
              <a:rPr lang="pt-BR" dirty="0"/>
              <a:t>Pão Caseiro – apresentação final</a:t>
            </a: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7604"/>
          <a:stretch>
            <a:fillRect/>
          </a:stretch>
        </p:blipFill>
        <p:spPr>
          <a:xfrm>
            <a:off x="5108575" y="538163"/>
            <a:ext cx="4000500" cy="3538537"/>
          </a:xfr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5014193" cy="331236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43" y="4006879"/>
            <a:ext cx="1782097" cy="241079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4"/>
          <a:stretch/>
        </p:blipFill>
        <p:spPr>
          <a:xfrm>
            <a:off x="20899" y="4006879"/>
            <a:ext cx="3021846" cy="243027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076056" y="4621267"/>
            <a:ext cx="4139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De sabor agradável, sem apresentar o gosto do fermento e com o sal equilibrado, o pão apresentou casca crocante, dourada, e miolo leve, esbranquiçado e cozido igualmente.</a:t>
            </a:r>
          </a:p>
          <a:p>
            <a:r>
              <a:rPr lang="pt-BR" sz="1600" dirty="0"/>
              <a:t>Os alvéolos internos demonstram a produção de uma boa rede de glúten.</a:t>
            </a:r>
          </a:p>
          <a:p>
            <a:r>
              <a:rPr lang="pt-BR" sz="1600" dirty="0"/>
              <a:t>As fatias foram facilmente </a:t>
            </a:r>
          </a:p>
          <a:p>
            <a:r>
              <a:rPr lang="pt-BR" sz="1600" dirty="0"/>
              <a:t>Produzidas, sem rompimento da </a:t>
            </a:r>
          </a:p>
          <a:p>
            <a:r>
              <a:rPr lang="pt-BR" sz="1600" dirty="0"/>
              <a:t>casca ou compactação do miolo. 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2883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419872" y="1052736"/>
            <a:ext cx="540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Teoria e prática são dimensões </a:t>
            </a:r>
            <a:r>
              <a:rPr lang="pt-BR" dirty="0" err="1"/>
              <a:t>indis</a:t>
            </a:r>
            <a:r>
              <a:rPr lang="pt-BR" dirty="0"/>
              <a:t>-</a:t>
            </a:r>
          </a:p>
          <a:p>
            <a:r>
              <a:rPr lang="pt-BR" dirty="0"/>
              <a:t>sociáveis.  Se é importante conhecer a </a:t>
            </a:r>
          </a:p>
          <a:p>
            <a:r>
              <a:rPr lang="pt-BR" dirty="0"/>
              <a:t>fermentação como um processo </a:t>
            </a:r>
            <a:r>
              <a:rPr lang="pt-BR" dirty="0" err="1"/>
              <a:t>bio-químico</a:t>
            </a:r>
            <a:r>
              <a:rPr lang="pt-BR" dirty="0"/>
              <a:t>, seus efeitos, agentes causadores e reações envolvidas, praticá-la é igualmente relevante e prazeroso. Outras etapas da produção de pães, como a sova, inserem-se no mesmo contexto.  Conhecer a massa e suas mudanças, entender a formação da rede de glúten, do molde, do ponto de véu, são experiências que a teoria explica, mas que assumem um significado diferente quando são vivenciadas. Assim percebo o aprendizado que começa a ser construído com a elaboração do pão caseiro.  Se outrora a produção de um pão já era prazerosa, mas eminentemente mecânica (tendo a receita como fio condutor, mas também determinante), agora ela passa a ser um processo consciente, reflexivo, em que cada etapa alimenta a </a:t>
            </a:r>
            <a:r>
              <a:rPr lang="pt-BR" dirty="0" err="1"/>
              <a:t>auto-crítica</a:t>
            </a:r>
            <a:r>
              <a:rPr lang="pt-BR" dirty="0"/>
              <a:t> e traz significado a toda ação. A primeira receita é inesquecível. não pelo que produziu, mas pelas transformações que causou.</a:t>
            </a: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" b="156"/>
          <a:stretch>
            <a:fillRect/>
          </a:stretch>
        </p:blipFill>
        <p:spPr>
          <a:xfrm>
            <a:off x="179388" y="333375"/>
            <a:ext cx="3168650" cy="6335713"/>
          </a:xfrm>
        </p:spPr>
      </p:pic>
    </p:spTree>
    <p:extLst>
      <p:ext uri="{BB962C8B-B14F-4D97-AF65-F5344CB8AC3E}">
        <p14:creationId xmlns:p14="http://schemas.microsoft.com/office/powerpoint/2010/main" val="739849596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620688"/>
            <a:ext cx="691276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/>
              <a:t> Organização do </a:t>
            </a:r>
            <a:r>
              <a:rPr lang="pt-BR" i="1" dirty="0" err="1"/>
              <a:t>mise</a:t>
            </a:r>
            <a:r>
              <a:rPr lang="pt-BR" i="1" dirty="0"/>
              <a:t> </a:t>
            </a:r>
            <a:r>
              <a:rPr lang="pt-BR" i="1" dirty="0" err="1"/>
              <a:t>en</a:t>
            </a:r>
            <a:r>
              <a:rPr lang="pt-BR" i="1" dirty="0"/>
              <a:t> </a:t>
            </a:r>
            <a:r>
              <a:rPr lang="pt-BR" i="1" dirty="0" err="1"/>
              <a:t>place</a:t>
            </a:r>
            <a:r>
              <a:rPr lang="pt-BR" i="1" dirty="0"/>
              <a:t> </a:t>
            </a:r>
            <a:r>
              <a:rPr lang="pt-BR" dirty="0"/>
              <a:t>dos ingredientes e utensílios;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Os ingredientes do </a:t>
            </a:r>
            <a:r>
              <a:rPr lang="pt-BR" dirty="0" err="1"/>
              <a:t>poolish</a:t>
            </a:r>
            <a:r>
              <a:rPr lang="pt-BR" dirty="0"/>
              <a:t> foram misturados;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Foi realizada a </a:t>
            </a:r>
            <a:r>
              <a:rPr lang="pt-BR" dirty="0" err="1"/>
              <a:t>pré-fermentaçãp</a:t>
            </a:r>
            <a:r>
              <a:rPr lang="pt-BR" dirty="0"/>
              <a:t> (produção do </a:t>
            </a:r>
            <a:r>
              <a:rPr lang="pt-BR" dirty="0" err="1"/>
              <a:t>poolish</a:t>
            </a:r>
            <a:r>
              <a:rPr lang="pt-BR" dirty="0"/>
              <a:t>) com duração de 20 minutos;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 O </a:t>
            </a:r>
            <a:r>
              <a:rPr lang="pt-BR" dirty="0" err="1"/>
              <a:t>poolish</a:t>
            </a:r>
            <a:r>
              <a:rPr lang="pt-BR" dirty="0"/>
              <a:t> foi misturado com a farinha, sendo, posteriormente adicionada a água calmamente, até obtenção de um ponto não grudento, mas ainda úmido;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manteiga e o sal foram adicionados à massa;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 A massa foi “rasgada” durante 10 minutos;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massa foi sovada manualmente durante 30 minutos;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massa foi “cilindrada” durante 10 minutos, com cuidado para não rasgá-la, até obtenção do ponto de véu;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massa foi colocada para a fermentação primária durante 60 minutos, até dobrar de volume;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 excesso de gases foi suavemente retirado e a massa foi enrola e colocada na forma de assar;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Foi realizada a segunda fermentação por 60 minutos;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 pão foi colocado no forno a 200 graus por 32 minutos;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Após retirado do forno, o pão foi colocado numa grade suspensa para esfriar;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 pão foi partido com faca serrilhada e degustado. </a:t>
            </a:r>
          </a:p>
        </p:txBody>
      </p:sp>
    </p:spTree>
    <p:extLst>
      <p:ext uri="{BB962C8B-B14F-4D97-AF65-F5344CB8AC3E}">
        <p14:creationId xmlns:p14="http://schemas.microsoft.com/office/powerpoint/2010/main" val="3396762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 txBox="1">
            <a:spLocks noGrp="1"/>
          </p:cNvSpPr>
          <p:nvPr>
            <p:ph type="body" sz="quarter" idx="10"/>
          </p:nvPr>
        </p:nvSpPr>
        <p:spPr>
          <a:xfrm>
            <a:off x="2030414" y="620714"/>
            <a:ext cx="67183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Análise de Degustação (técnica e sensorial)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casca do pão ficou crocante e dourada;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Internamente, o pão ficou cozido por completo, com miolo branco e com alvéolos;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Houve uma pequena deformação no formato do pão, com uma das extremidades mais espessa que a outra, efeito de uma pressão diferencial nas bordas durante o molde;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 sabor do pão é agradável, com o sal bem dosado e sem gosto de fermento e/ou alcóolico;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 aroma clássico de pão fresco pôde ser sentido, atenuando-se na media em que o pão esfriava;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A mastigação foi tranquila, inclusive da casca;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 O pão manteve a maciez interna após 24 horas, mas com um leve ressecamento do miolo.</a:t>
            </a:r>
          </a:p>
        </p:txBody>
      </p:sp>
    </p:spTree>
    <p:extLst>
      <p:ext uri="{BB962C8B-B14F-4D97-AF65-F5344CB8AC3E}">
        <p14:creationId xmlns:p14="http://schemas.microsoft.com/office/powerpoint/2010/main" val="414343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4127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PROCEDIMENTOS METODOLÓGICOS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3568" y="2420888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400" dirty="0"/>
              <a:t>O presente artigo está fundamentado por meio da pesquisa qualitativa, mediante a abordagem de estudo de caso exploratório, de maneira a compreender a atividade MAPA para os alunos do CST em Gastronomia na modalidade a distância.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1622922"/>
            <a:ext cx="5472608" cy="566738"/>
          </a:xfrm>
        </p:spPr>
        <p:txBody>
          <a:bodyPr>
            <a:no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Panificação Clássica e Brasileira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251520" y="2270994"/>
            <a:ext cx="7416824" cy="1158006"/>
          </a:xfrm>
        </p:spPr>
        <p:txBody>
          <a:bodyPr>
            <a:normAutofit fontScale="92500" lnSpcReduction="20000"/>
          </a:bodyPr>
          <a:lstStyle/>
          <a:p>
            <a:r>
              <a:rPr lang="pt-BR" sz="1800" dirty="0"/>
              <a:t>Módulo 54 – Primeiro Ano</a:t>
            </a:r>
          </a:p>
          <a:p>
            <a:r>
              <a:rPr lang="pt-BR" sz="1800" dirty="0"/>
              <a:t>Docente: Vinicius  Pires Martins</a:t>
            </a:r>
          </a:p>
          <a:p>
            <a:r>
              <a:rPr lang="pt-BR" sz="1800" dirty="0"/>
              <a:t>Estudante: Fábio Soares de Oliveira</a:t>
            </a:r>
          </a:p>
          <a:p>
            <a:r>
              <a:rPr lang="pt-BR" sz="1800" dirty="0" err="1"/>
              <a:t>Pólo</a:t>
            </a:r>
            <a:r>
              <a:rPr lang="pt-BR" sz="1800" dirty="0"/>
              <a:t>: Belo Horizonte - MG</a:t>
            </a:r>
          </a:p>
        </p:txBody>
      </p:sp>
      <p:sp>
        <p:nvSpPr>
          <p:cNvPr id="6" name="Espaço Reservado para Texto 4"/>
          <p:cNvSpPr txBox="1">
            <a:spLocks/>
          </p:cNvSpPr>
          <p:nvPr/>
        </p:nvSpPr>
        <p:spPr>
          <a:xfrm>
            <a:off x="1710795" y="6381328"/>
            <a:ext cx="7416824" cy="57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800" dirty="0"/>
              <a:t>Contato: fabiosolos@gmail.com</a:t>
            </a:r>
          </a:p>
        </p:txBody>
      </p:sp>
    </p:spTree>
    <p:extLst>
      <p:ext uri="{BB962C8B-B14F-4D97-AF65-F5344CB8AC3E}">
        <p14:creationId xmlns:p14="http://schemas.microsoft.com/office/powerpoint/2010/main" val="2797411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63881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Roulade de Frango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979714" y="463955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Cristiane </a:t>
            </a:r>
            <a:r>
              <a:rPr lang="pt-PT"/>
              <a:t>Pena Marsil Dutra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283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09"/>
            <a:ext cx="5580620" cy="490066"/>
          </a:xfrm>
        </p:spPr>
        <p:txBody>
          <a:bodyPr/>
          <a:lstStyle/>
          <a:p>
            <a:r>
              <a:rPr lang="pt-BR" dirty="0"/>
              <a:t>Roulade de Frango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83968" y="4725147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Utensílios utilizados;</a:t>
            </a:r>
          </a:p>
          <a:p>
            <a:r>
              <a:rPr lang="pt-BR" dirty="0"/>
              <a:t>Mise </a:t>
            </a:r>
            <a:r>
              <a:rPr lang="pt-BR" dirty="0" err="1"/>
              <a:t>en</a:t>
            </a:r>
            <a:r>
              <a:rPr lang="pt-BR" dirty="0"/>
              <a:t> place dos ingredientes;</a:t>
            </a:r>
          </a:p>
          <a:p>
            <a:r>
              <a:rPr lang="pt-BR" dirty="0"/>
              <a:t>O fundo de vegetais é aquecido;</a:t>
            </a:r>
          </a:p>
          <a:p>
            <a:r>
              <a:rPr lang="pt-BR" dirty="0"/>
              <a:t> o filé de frango é temperado com sal e pimenta;</a:t>
            </a:r>
          </a:p>
          <a:p>
            <a:endParaRPr lang="pt-BR" dirty="0"/>
          </a:p>
        </p:txBody>
      </p:sp>
      <p:pic>
        <p:nvPicPr>
          <p:cNvPr id="10" name="Espaço Reservado para Imagem 9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20688"/>
            <a:ext cx="4762500" cy="3571875"/>
          </a:xfrm>
        </p:spPr>
      </p:pic>
      <p:pic>
        <p:nvPicPr>
          <p:cNvPr id="7" name="Espaço Reservado para Imagem 6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2628900" cy="1971675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36912"/>
            <a:ext cx="2628900" cy="1971675"/>
          </a:xfrm>
        </p:spPr>
      </p:pic>
      <p:pic>
        <p:nvPicPr>
          <p:cNvPr id="9" name="Espaço Reservado para Imagem 8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53136"/>
            <a:ext cx="2628900" cy="1971675"/>
          </a:xfrm>
        </p:spPr>
      </p:pic>
    </p:spTree>
    <p:extLst>
      <p:ext uri="{BB962C8B-B14F-4D97-AF65-F5344CB8AC3E}">
        <p14:creationId xmlns:p14="http://schemas.microsoft.com/office/powerpoint/2010/main" val="2282497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40"/>
          <p:cNvSpPr>
            <a:spLocks noGrp="1"/>
          </p:cNvSpPr>
          <p:nvPr>
            <p:ph type="title"/>
          </p:nvPr>
        </p:nvSpPr>
        <p:spPr>
          <a:xfrm>
            <a:off x="539553" y="202630"/>
            <a:ext cx="4032448" cy="490066"/>
          </a:xfrm>
        </p:spPr>
        <p:txBody>
          <a:bodyPr/>
          <a:lstStyle/>
          <a:p>
            <a:r>
              <a:rPr lang="pt-BR" dirty="0"/>
              <a:t>Roulade de Frango</a:t>
            </a:r>
          </a:p>
        </p:txBody>
      </p:sp>
      <p:sp>
        <p:nvSpPr>
          <p:cNvPr id="43" name="Espaço Reservado para Texto 42"/>
          <p:cNvSpPr>
            <a:spLocks noGrp="1"/>
          </p:cNvSpPr>
          <p:nvPr>
            <p:ph type="body" sz="half" idx="2"/>
          </p:nvPr>
        </p:nvSpPr>
        <p:spPr>
          <a:xfrm>
            <a:off x="5987126" y="1124749"/>
            <a:ext cx="3008312" cy="1800195"/>
          </a:xfrm>
        </p:spPr>
        <p:txBody>
          <a:bodyPr>
            <a:normAutofit/>
          </a:bodyPr>
          <a:lstStyle/>
          <a:p>
            <a:r>
              <a:rPr lang="pt-BR" dirty="0"/>
              <a:t>O filé foi temperado e reservado;</a:t>
            </a:r>
          </a:p>
          <a:p>
            <a:r>
              <a:rPr lang="pt-BR" dirty="0"/>
              <a:t>A ricota deu consistência ao recheio;</a:t>
            </a:r>
          </a:p>
          <a:p>
            <a:r>
              <a:rPr lang="pt-BR" dirty="0"/>
              <a:t>O damasco e as nozes deram sabor, e as claras foram usadas como espessantes.</a:t>
            </a:r>
          </a:p>
          <a:p>
            <a:r>
              <a:rPr lang="pt-BR" dirty="0"/>
              <a:t>Foi ajustado o sal.</a:t>
            </a:r>
          </a:p>
          <a:p>
            <a:endParaRPr lang="pt-BR" dirty="0"/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204964" cy="2403723"/>
          </a:xfrm>
        </p:spPr>
      </p:pic>
      <p:pic>
        <p:nvPicPr>
          <p:cNvPr id="7" name="Espaço Reservado para Imagem 6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56992"/>
            <a:ext cx="3168352" cy="2376264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08720"/>
            <a:ext cx="2575620" cy="1931715"/>
          </a:xfrm>
        </p:spPr>
      </p:pic>
      <p:pic>
        <p:nvPicPr>
          <p:cNvPr id="9" name="Espaço Reservado para Imagem 8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 r="8206"/>
          <a:stretch>
            <a:fillRect/>
          </a:stretch>
        </p:blipFill>
        <p:spPr>
          <a:xfrm>
            <a:off x="3419872" y="2924944"/>
            <a:ext cx="3600450" cy="3230562"/>
          </a:xfrm>
        </p:spPr>
      </p:pic>
    </p:spTree>
    <p:extLst>
      <p:ext uri="{BB962C8B-B14F-4D97-AF65-F5344CB8AC3E}">
        <p14:creationId xmlns:p14="http://schemas.microsoft.com/office/powerpoint/2010/main" val="2278484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5076056" y="4797152"/>
            <a:ext cx="3008312" cy="1934577"/>
          </a:xfrm>
        </p:spPr>
        <p:txBody>
          <a:bodyPr/>
          <a:lstStyle/>
          <a:p>
            <a:r>
              <a:rPr lang="pt-BR" dirty="0"/>
              <a:t>O filé de frango foi recheado e enrolado.</a:t>
            </a:r>
          </a:p>
          <a:p>
            <a:r>
              <a:rPr lang="pt-BR" dirty="0"/>
              <a:t>Com a ajuda do filme plástico, o Roulade ficou bem compactado.</a:t>
            </a:r>
          </a:p>
          <a:p>
            <a:endParaRPr lang="pt-BR" dirty="0"/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376487" cy="1782365"/>
          </a:xfrm>
        </p:spPr>
      </p:pic>
      <p:pic>
        <p:nvPicPr>
          <p:cNvPr id="7" name="Espaço Reservado para Imagem 6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04" y="980753"/>
            <a:ext cx="1997868" cy="2663825"/>
          </a:xfrm>
        </p:spPr>
      </p:pic>
      <p:pic>
        <p:nvPicPr>
          <p:cNvPr id="11" name="Espaço Reservado para Imagem 10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7032"/>
            <a:ext cx="2447925" cy="1835943"/>
          </a:xfrm>
        </p:spPr>
      </p:pic>
      <p:pic>
        <p:nvPicPr>
          <p:cNvPr id="12" name="Espaço Reservado para Imagem 11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1944216" cy="2592288"/>
          </a:xfrm>
        </p:spPr>
      </p:pic>
      <p:pic>
        <p:nvPicPr>
          <p:cNvPr id="13" name="Espaço Reservado para Imagem 12"/>
          <p:cNvPicPr>
            <a:picLocks noGrp="1" noChangeAspect="1"/>
          </p:cNvPicPr>
          <p:nvPr>
            <p:ph type="pic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4000500" cy="3000375"/>
          </a:xfrm>
        </p:spPr>
      </p:pic>
      <p:sp>
        <p:nvSpPr>
          <p:cNvPr id="10" name="Título 40"/>
          <p:cNvSpPr>
            <a:spLocks noGrp="1"/>
          </p:cNvSpPr>
          <p:nvPr>
            <p:ph type="title"/>
          </p:nvPr>
        </p:nvSpPr>
        <p:spPr>
          <a:xfrm>
            <a:off x="539553" y="4109"/>
            <a:ext cx="4032448" cy="490066"/>
          </a:xfrm>
        </p:spPr>
        <p:txBody>
          <a:bodyPr/>
          <a:lstStyle/>
          <a:p>
            <a:r>
              <a:rPr lang="pt-BR" dirty="0"/>
              <a:t>Roulade de Frango</a:t>
            </a:r>
          </a:p>
        </p:txBody>
      </p:sp>
    </p:spTree>
    <p:extLst>
      <p:ext uri="{BB962C8B-B14F-4D97-AF65-F5344CB8AC3E}">
        <p14:creationId xmlns:p14="http://schemas.microsoft.com/office/powerpoint/2010/main" val="3444314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/>
          <p:cNvSpPr>
            <a:spLocks noGrp="1"/>
          </p:cNvSpPr>
          <p:nvPr>
            <p:ph type="body" sz="half" idx="4294967295"/>
          </p:nvPr>
        </p:nvSpPr>
        <p:spPr>
          <a:xfrm>
            <a:off x="5071482" y="4700315"/>
            <a:ext cx="3008312" cy="20410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1600" dirty="0"/>
              <a:t>Foi feito um escalfado fundo com o fundo de vegetais.</a:t>
            </a:r>
          </a:p>
          <a:p>
            <a:pPr marL="0" indent="0">
              <a:buNone/>
            </a:pPr>
            <a:r>
              <a:rPr lang="pt-BR" sz="1600" dirty="0"/>
              <a:t>O roulade cozinhou por 25 minutos a temperatura média de 77 graus;</a:t>
            </a:r>
          </a:p>
          <a:p>
            <a:pPr marL="0" indent="0">
              <a:buNone/>
            </a:pPr>
            <a:r>
              <a:rPr lang="pt-BR" sz="1600" dirty="0"/>
              <a:t>Depois feito o banho-maria invertido e refrigerado por 12 horas.</a:t>
            </a:r>
          </a:p>
        </p:txBody>
      </p:sp>
      <p:pic>
        <p:nvPicPr>
          <p:cNvPr id="4" name="Espaço Reservado para Imagem 3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3456384" cy="2592288"/>
          </a:xfrm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7" y="3341801"/>
            <a:ext cx="3910918" cy="2933188"/>
          </a:xfrm>
        </p:spPr>
      </p:pic>
      <p:pic>
        <p:nvPicPr>
          <p:cNvPr id="8" name="Espaço Reservado para Imagem 7"/>
          <p:cNvPicPr>
            <a:picLocks noGrp="1" noChangeAspect="1"/>
          </p:cNvPicPr>
          <p:nvPr>
            <p:ph type="pic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000500" cy="3000375"/>
          </a:xfrm>
        </p:spPr>
      </p:pic>
      <p:sp>
        <p:nvSpPr>
          <p:cNvPr id="10" name="Título 40"/>
          <p:cNvSpPr>
            <a:spLocks noGrp="1"/>
          </p:cNvSpPr>
          <p:nvPr>
            <p:ph type="title"/>
          </p:nvPr>
        </p:nvSpPr>
        <p:spPr>
          <a:xfrm>
            <a:off x="539553" y="4109"/>
            <a:ext cx="4032448" cy="490066"/>
          </a:xfrm>
        </p:spPr>
        <p:txBody>
          <a:bodyPr/>
          <a:lstStyle/>
          <a:p>
            <a:r>
              <a:rPr lang="pt-BR" dirty="0"/>
              <a:t>Roulade de Frango</a:t>
            </a:r>
          </a:p>
        </p:txBody>
      </p:sp>
    </p:spTree>
    <p:extLst>
      <p:ext uri="{BB962C8B-B14F-4D97-AF65-F5344CB8AC3E}">
        <p14:creationId xmlns:p14="http://schemas.microsoft.com/office/powerpoint/2010/main" val="4071244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Roulade foi fatiado e servido.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Roulade de Frango</a:t>
            </a:r>
          </a:p>
        </p:txBody>
      </p:sp>
      <p:pic>
        <p:nvPicPr>
          <p:cNvPr id="4" name="Espaço Reservado para 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276872"/>
            <a:ext cx="3910917" cy="2933188"/>
          </a:xfrm>
          <a:prstGeom prst="rect">
            <a:avLst/>
          </a:prstGeom>
        </p:spPr>
      </p:pic>
      <p:pic>
        <p:nvPicPr>
          <p:cNvPr id="5" name="Espaço Reservado para 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53" y="810278"/>
            <a:ext cx="3910917" cy="29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1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987824" y="105657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Prato finalizado!</a:t>
            </a: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39885"/>
            <a:ext cx="5856651" cy="4392488"/>
          </a:xfrm>
        </p:spPr>
      </p:pic>
    </p:spTree>
    <p:extLst>
      <p:ext uri="{BB962C8B-B14F-4D97-AF65-F5344CB8AC3E}">
        <p14:creationId xmlns:p14="http://schemas.microsoft.com/office/powerpoint/2010/main" val="1546148270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548681"/>
            <a:ext cx="69127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/>
              <a:t> Organização do </a:t>
            </a:r>
            <a:r>
              <a:rPr lang="pt-BR" i="1" dirty="0"/>
              <a:t>mise en place </a:t>
            </a:r>
            <a:r>
              <a:rPr lang="pt-BR" dirty="0"/>
              <a:t>dos ingredientes e utensílios;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Retirei o filé do peito de frango , o qual ficou com 1,5cm de espessura, aproximadamente.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 filé de frango foi temperado com sal e pimenta e reservado sobre um filme plástico;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 recheio foi feito com ricota, nozes, damascos, ciboulettes, manteiga, conhaque e a clara. Tudo foi processado até formar uma pasta uniforme.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Foi adicionado o creme de leite e misturado.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 recheio de ricota foi espalhado sobre o file de frango, que foi enrolado com a ajuda do filme plástico, de forma que ficou bem compacto.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Os roulades foram cozidos em escalfado fundo de vegetais por vinte e cinco minutos. 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Depois foi feito o banho-maria invertido, onde os roulades foram à geladeira em um bowl com água e gelo e refrigerado por 12 horas.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Em seguida, foram retirados da água, fatiados  e guarnecido com folhas verdes de alface e salsinha e pimentas biquinho.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O prato foi montado e degustado.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4935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 txBox="1">
            <a:spLocks noGrp="1"/>
          </p:cNvSpPr>
          <p:nvPr>
            <p:ph type="body" sz="quarter" idx="10"/>
          </p:nvPr>
        </p:nvSpPr>
        <p:spPr>
          <a:xfrm>
            <a:off x="2030414" y="620714"/>
            <a:ext cx="67183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Análise de Degustação (técnica e sensorial)</a:t>
            </a:r>
          </a:p>
          <a:p>
            <a:endParaRPr lang="pt-BR" dirty="0"/>
          </a:p>
          <a:p>
            <a:r>
              <a:rPr lang="pt-BR" dirty="0"/>
              <a:t>O Recheio do roulade é muito saboroso, ideal para mesas de entradas em buffets e festas. </a:t>
            </a:r>
          </a:p>
          <a:p>
            <a:r>
              <a:rPr lang="pt-BR" dirty="0"/>
              <a:t>Para ser servido com pães, a carne aparece outra vez fria, sendo isso algo novo ao meu paladar.</a:t>
            </a:r>
          </a:p>
          <a:p>
            <a:r>
              <a:rPr lang="pt-BR" dirty="0"/>
              <a:t>O recheio tem consistência firme e é bem equilibrado.</a:t>
            </a:r>
          </a:p>
          <a:p>
            <a:r>
              <a:rPr lang="pt-BR" dirty="0"/>
              <a:t>A carne de frango combina com a pasta de ricota, nozes e damascos.</a:t>
            </a:r>
          </a:p>
          <a:p>
            <a:r>
              <a:rPr lang="pt-BR" dirty="0"/>
              <a:t>No recheio, o sabor do damasco ficou mais evidente, ao meu ver.</a:t>
            </a:r>
          </a:p>
          <a:p>
            <a:r>
              <a:rPr lang="pt-BR" dirty="0"/>
              <a:t>Todos que provaram, gostaram do roulade de frango.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311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4127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DOS DADOS: ATIVIDADE MAPA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83568" y="2038196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400" dirty="0"/>
              <a:t>A atividade MAPA que é ofertada estrutura-se em um </a:t>
            </a:r>
            <a:r>
              <a:rPr lang="pt-BR" sz="2400" i="1" dirty="0" err="1"/>
              <a:t>template</a:t>
            </a:r>
            <a:r>
              <a:rPr lang="pt-BR" sz="2400" dirty="0"/>
              <a:t> que deve ser preenchido pelo acadêmico, sendo que neste, ele deverá reproduzir alguns dos preparos apresentados em aula, atendendo a alguns principais critérios estabelecidos pelo corpo docente e pela coordenação do curso, que vai desde a compra dos insumos, todo o processo de preparo até o prato final.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35696" y="4797152"/>
            <a:ext cx="5342384" cy="566738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Roulade de Frango</a:t>
            </a: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b="6694"/>
          <a:stretch>
            <a:fillRect/>
          </a:stretch>
        </p:blipFill>
        <p:spPr>
          <a:xfrm>
            <a:off x="1187624" y="617513"/>
            <a:ext cx="6877600" cy="4467671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827584" y="5367338"/>
            <a:ext cx="7416824" cy="1158006"/>
          </a:xfrm>
        </p:spPr>
        <p:txBody>
          <a:bodyPr/>
          <a:lstStyle/>
          <a:p>
            <a:pPr algn="ctr"/>
            <a:r>
              <a:rPr lang="pt-BR" dirty="0"/>
              <a:t>Filé de Frango recheado com pasta de Ricota, Nozes e Damascos.</a:t>
            </a:r>
          </a:p>
        </p:txBody>
      </p:sp>
    </p:spTree>
    <p:extLst>
      <p:ext uri="{BB962C8B-B14F-4D97-AF65-F5344CB8AC3E}">
        <p14:creationId xmlns:p14="http://schemas.microsoft.com/office/powerpoint/2010/main" val="203979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4127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DOS DADOS: ATIVIDADE MAPA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2038195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400" dirty="0"/>
              <a:t>Para realizar a atividade, o aluno conta com alguns materiais fundamentais: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https://lh5.googleusercontent.com/lruRjnX7IyYg2umcOqkNYpcwGSRp-jqwfnH9XphluB7xvnq91tRJn5KCpKsup9plW3RnuT7pefgMtakXz3bKXOYcz3Z2SkOtSmB45amSkh7FQLaL69xmPlzTCWFJLHQRnolCoJ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69617"/>
            <a:ext cx="4824536" cy="34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3076218"/>
            <a:ext cx="288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100" b="1" dirty="0"/>
              <a:t>1) Lâminas de receitas:</a:t>
            </a:r>
            <a:endParaRPr lang="pt-BR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3573016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000" dirty="0"/>
              <a:t>As Lâminas apresentam, dentre diversas informações, fotos do preparo, relação de ingredientes e utensílios a se utilizar, e também o método de preparo. 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41277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DOS DADOS: ATIVIDADE MAPA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928059"/>
            <a:ext cx="2880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100" b="1" dirty="0"/>
              <a:t>2) Aulas:</a:t>
            </a:r>
            <a:endParaRPr lang="pt-BR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/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2424857"/>
            <a:ext cx="30243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just"/>
            <a:r>
              <a:rPr lang="pt-BR" sz="2000" dirty="0"/>
              <a:t>Nas aulas são apresentados os conceitos históricos do preparo, a metodologia, informações relevantes, além de técnicas de preparos e informações sobre o processo de produção (como: rendimento, tempo de preparo, </a:t>
            </a:r>
            <a:r>
              <a:rPr lang="pt-BR" sz="2000" dirty="0" err="1"/>
              <a:t>etc</a:t>
            </a:r>
            <a:r>
              <a:rPr lang="pt-BR" sz="2000" dirty="0"/>
              <a:t>), que são fatores de extrema relevância para a formação do profissional da Gastronomia.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Aula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31" y="2615460"/>
            <a:ext cx="2511777" cy="1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ula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73" y="2619777"/>
            <a:ext cx="2084515" cy="1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ula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25459"/>
            <a:ext cx="2511777" cy="18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585374" y="2492896"/>
            <a:ext cx="3385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/>
              <a:t>a)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541419" y="2492896"/>
            <a:ext cx="346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/>
              <a:t>b)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513148" y="4625459"/>
            <a:ext cx="3241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b="1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71451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2768" y="1700808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00" dirty="0"/>
              <a:t>Logo após a verificação destes materiais, o acadêmico deve escolher os preparos que desenvolverá em sua atividade prática, buscando atender aos critérios avaliativos estipulados pela coordenação de curso. Para a realização de sua atividade, o acadêmico deve atender, de forma satisfatória, por meio de registros fotográficos e descritivos os seguintes critérios avaliativos:</a:t>
            </a:r>
          </a:p>
          <a:p>
            <a:pPr algn="just"/>
            <a:endParaRPr lang="pt-BR" sz="1900" dirty="0"/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Nome da Preparação. 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Mise </a:t>
            </a:r>
            <a:r>
              <a:rPr lang="pt-BR" sz="1900" dirty="0" err="1"/>
              <a:t>en</a:t>
            </a:r>
            <a:r>
              <a:rPr lang="pt-BR" sz="1900" dirty="0"/>
              <a:t> </a:t>
            </a:r>
            <a:r>
              <a:rPr lang="pt-BR" sz="1900" dirty="0" err="1"/>
              <a:t>place</a:t>
            </a:r>
            <a:r>
              <a:rPr lang="pt-BR" sz="1900" dirty="0"/>
              <a:t> de ingredientes.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Mise </a:t>
            </a:r>
            <a:r>
              <a:rPr lang="pt-BR" sz="1900" dirty="0" err="1"/>
              <a:t>en</a:t>
            </a:r>
            <a:r>
              <a:rPr lang="pt-BR" sz="1900" dirty="0"/>
              <a:t> </a:t>
            </a:r>
            <a:r>
              <a:rPr lang="pt-BR" sz="1900" dirty="0" err="1"/>
              <a:t>place</a:t>
            </a:r>
            <a:r>
              <a:rPr lang="pt-BR" sz="1900" dirty="0"/>
              <a:t> de utensílios. 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Fotos do preparo da receita (apresentar as principais etapas que compõem o preparo).  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Foto do aluno uniformizado. 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Plano de Ataque (descrição das etapas cumpridas para o resultado final do preparo)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Análise sensorial (avaliação do prato final, apresentação dos principais elementos detectados no preparo, como textura, sabor, aroma, </a:t>
            </a:r>
            <a:r>
              <a:rPr lang="pt-BR" sz="1900" dirty="0" err="1"/>
              <a:t>etc</a:t>
            </a:r>
            <a:r>
              <a:rPr lang="pt-BR" sz="1900" dirty="0"/>
              <a:t>). </a:t>
            </a:r>
          </a:p>
          <a:p>
            <a:pPr marL="457200" indent="-457200" fontAlgn="base">
              <a:buFont typeface="+mj-lt"/>
              <a:buAutoNum type="alphaLcParenR"/>
            </a:pPr>
            <a:r>
              <a:rPr lang="pt-BR" sz="1900" dirty="0"/>
              <a:t>Foto final da preparação. </a:t>
            </a:r>
          </a:p>
          <a:p>
            <a:pPr algn="just"/>
            <a:endParaRPr lang="pt-BR" sz="1900" dirty="0">
              <a:effectLst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126876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DOS DADOS: ATIVIDADE MAPA</a:t>
            </a:r>
          </a:p>
        </p:txBody>
      </p:sp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63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131115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DOS DADOS: ATIVIDADE MAPA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2768" y="185701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O acadêmico deve fazer o uso de um </a:t>
            </a:r>
            <a:r>
              <a:rPr lang="pt-BR" sz="2000" i="1" dirty="0" err="1"/>
              <a:t>template</a:t>
            </a:r>
            <a:r>
              <a:rPr lang="pt-BR" sz="2000" i="1" dirty="0"/>
              <a:t> </a:t>
            </a:r>
            <a:r>
              <a:rPr lang="pt-BR" sz="2000" dirty="0"/>
              <a:t>(formulário padrão), arquivo este que está disponível dentro do ambiente virtual de cada disciplina prática. </a:t>
            </a:r>
            <a:endParaRPr lang="pt-BR" sz="1900" dirty="0">
              <a:effectLst/>
            </a:endParaRPr>
          </a:p>
        </p:txBody>
      </p:sp>
      <p:pic>
        <p:nvPicPr>
          <p:cNvPr id="3074" name="Picture 2" descr="C:\Users\deivison.domingues\Desktop\Ma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8808560" cy="34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867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3727</Words>
  <Application>Microsoft Office PowerPoint</Application>
  <PresentationFormat>Apresentação na tela (4:3)</PresentationFormat>
  <Paragraphs>354</Paragraphs>
  <Slides>50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Arial</vt:lpstr>
      <vt:lpstr>Brush Script MT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Moquém moderno</vt:lpstr>
      <vt:lpstr>Moquém moderno</vt:lpstr>
      <vt:lpstr>Moquém moderno</vt:lpstr>
      <vt:lpstr>Moquém moderno</vt:lpstr>
      <vt:lpstr>Moquém moderno</vt:lpstr>
      <vt:lpstr>Moquém moderno</vt:lpstr>
      <vt:lpstr>Moquém moderno</vt:lpstr>
      <vt:lpstr>Moquém moderno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Pão Caseiro – mise en place de utensílios </vt:lpstr>
      <vt:lpstr>Pão Caseiro – mise en place de ingredientes (insumos) </vt:lpstr>
      <vt:lpstr>Pão Caseiro – poolish (pré-fermentação) </vt:lpstr>
      <vt:lpstr>Pão Caseiro – mistura dos ingredientes , rasgagem e sova</vt:lpstr>
      <vt:lpstr>Pão Caseiro – “cilidragem”</vt:lpstr>
      <vt:lpstr>Pão Caseiro – fermentação primária </vt:lpstr>
      <vt:lpstr>Pão Caseiro – dobra</vt:lpstr>
      <vt:lpstr>Pão Caseiro – fermentação secundária e molde</vt:lpstr>
      <vt:lpstr>Pão Caseiro – esfriamento após cocção</vt:lpstr>
      <vt:lpstr>Pão Caseiro – apresentação final</vt:lpstr>
      <vt:lpstr>Apresentação do PowerPoint</vt:lpstr>
      <vt:lpstr>Apresentação do PowerPoint</vt:lpstr>
      <vt:lpstr>Apresentação do PowerPoint</vt:lpstr>
      <vt:lpstr>Panificação Clássica e Brasileira</vt:lpstr>
      <vt:lpstr>Apresentação do PowerPoint</vt:lpstr>
      <vt:lpstr>Roulade de Frango</vt:lpstr>
      <vt:lpstr>Roulade de Frango</vt:lpstr>
      <vt:lpstr>Roulade de Frango</vt:lpstr>
      <vt:lpstr>Roulade de Frango</vt:lpstr>
      <vt:lpstr>Roulade de Frango</vt:lpstr>
      <vt:lpstr>Apresentação do PowerPoint</vt:lpstr>
      <vt:lpstr>Apresentação do PowerPoint</vt:lpstr>
      <vt:lpstr>Apresentação do PowerPoint</vt:lpstr>
      <vt:lpstr>Roulade de Frango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Dragon</dc:creator>
  <cp:lastModifiedBy>Alexandre Gimenes da Cruz</cp:lastModifiedBy>
  <cp:revision>90</cp:revision>
  <dcterms:created xsi:type="dcterms:W3CDTF">2014-07-31T15:12:21Z</dcterms:created>
  <dcterms:modified xsi:type="dcterms:W3CDTF">2017-09-20T15:09:25Z</dcterms:modified>
</cp:coreProperties>
</file>