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APRENDIZAGENS DOCENTES E DISCENTES NA PRODUÇÃO DE REA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Iolanda Bueno de </a:t>
            </a:r>
            <a:r>
              <a:rPr lang="pt-BR" sz="2800" smtClean="0"/>
              <a:t>Camargo Cortelazzo</a:t>
            </a:r>
            <a:br>
              <a:rPr lang="pt-BR" sz="2800" smtClean="0"/>
            </a:br>
            <a:r>
              <a:rPr lang="pt-BR" sz="2800" smtClean="0"/>
              <a:t>UTFPR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Dificuldades tecnológicas</a:t>
            </a:r>
          </a:p>
          <a:p>
            <a:r>
              <a:rPr lang="pt-BR" dirty="0" smtClean="0"/>
              <a:t>Dificuldades estruturais</a:t>
            </a:r>
          </a:p>
          <a:p>
            <a:r>
              <a:rPr lang="pt-BR" dirty="0" smtClean="0"/>
              <a:t>Superações  e improvisações</a:t>
            </a:r>
          </a:p>
          <a:p>
            <a:r>
              <a:rPr lang="pt-BR" dirty="0" smtClean="0"/>
              <a:t>Necessidade de desenvolvimento profissional docente</a:t>
            </a:r>
          </a:p>
          <a:p>
            <a:pPr lvl="1"/>
            <a:r>
              <a:rPr lang="pt-BR" dirty="0" smtClean="0"/>
              <a:t>Metodologias </a:t>
            </a:r>
          </a:p>
          <a:p>
            <a:pPr lvl="1"/>
            <a:r>
              <a:rPr lang="pt-BR" dirty="0" smtClean="0"/>
              <a:t>Tecnologias</a:t>
            </a:r>
          </a:p>
          <a:p>
            <a:pPr lvl="1"/>
            <a:r>
              <a:rPr lang="pt-BR" smtClean="0"/>
              <a:t>produção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ALESSANDRINI, G.. Education and transition to work:</a:t>
            </a:r>
            <a:r>
              <a:rPr lang="en-US" i="1" dirty="0"/>
              <a:t> </a:t>
            </a:r>
            <a:r>
              <a:rPr lang="en-US" dirty="0"/>
              <a:t>promoting practical intelligence. In: CARMO, M.. </a:t>
            </a:r>
            <a:r>
              <a:rPr lang="en-US" b="1" dirty="0"/>
              <a:t>END 2015 – International Conference on Education and New Developments</a:t>
            </a:r>
            <a:r>
              <a:rPr lang="en-US" dirty="0"/>
              <a:t> . </a:t>
            </a:r>
            <a:r>
              <a:rPr lang="pt-BR" dirty="0"/>
              <a:t>Lisboa: WIARS, 2015. (p. 421-425</a:t>
            </a:r>
          </a:p>
          <a:p>
            <a:r>
              <a:rPr lang="pt-BR" dirty="0"/>
              <a:t>AMIEL, T.. Educação aberta: configurando ambientes, práticas e recursos educacionais. </a:t>
            </a:r>
            <a:r>
              <a:rPr lang="it-IT" dirty="0"/>
              <a:t>In: SANTANA, B.; ROSSINI, C.; PRETTO, N. de L. (Orgs.). </a:t>
            </a:r>
            <a:r>
              <a:rPr lang="pt-BR" b="1" dirty="0"/>
              <a:t>Recursos Educacionais Abertos: </a:t>
            </a:r>
            <a:r>
              <a:rPr lang="pt-BR" dirty="0"/>
              <a:t>práticas colaborativas políticas públicas. Salvador: </a:t>
            </a:r>
            <a:r>
              <a:rPr lang="pt-BR" dirty="0" err="1"/>
              <a:t>Edufba</a:t>
            </a:r>
            <a:r>
              <a:rPr lang="pt-BR" dirty="0"/>
              <a:t>; São Paulo: Casa da Cultura Digital. 2012. </a:t>
            </a:r>
          </a:p>
          <a:p>
            <a:r>
              <a:rPr lang="pt-BR" dirty="0"/>
              <a:t> BATSON, T.; PAHARIA, N. e KUMAR, M. S. V.. Uma Colheita muito farta? Uma estrutura para a fatura educacional. In: IIYOSHI, </a:t>
            </a:r>
            <a:r>
              <a:rPr lang="pt-BR" dirty="0" err="1"/>
              <a:t>Toru;KUMAR</a:t>
            </a:r>
            <a:r>
              <a:rPr lang="pt-BR" dirty="0"/>
              <a:t>, M. S. </a:t>
            </a:r>
            <a:r>
              <a:rPr lang="pt-BR" dirty="0" err="1"/>
              <a:t>Vijay</a:t>
            </a:r>
            <a:r>
              <a:rPr lang="pt-BR" dirty="0"/>
              <a:t> </a:t>
            </a:r>
            <a:r>
              <a:rPr lang="pt-BR" b="1" dirty="0"/>
              <a:t>Educação Aberta</a:t>
            </a:r>
            <a:r>
              <a:rPr lang="pt-BR" dirty="0"/>
              <a:t>: o avanço coletivo da educação pela tecnologia, conteúdo e 9 conhecimentos abertos. </a:t>
            </a:r>
            <a:r>
              <a:rPr lang="en-US" dirty="0"/>
              <a:t>São Paulo: UNIP/ABED, 2008.</a:t>
            </a:r>
            <a:endParaRPr lang="pt-BR" dirty="0"/>
          </a:p>
          <a:p>
            <a:r>
              <a:rPr lang="en-US" dirty="0"/>
              <a:t>DOWNES,</a:t>
            </a:r>
            <a:endParaRPr lang="pt-BR" dirty="0"/>
          </a:p>
          <a:p>
            <a:r>
              <a:rPr lang="en-US" dirty="0"/>
              <a:t>HILTON, John L. III; JOHNSON, Aaron; STEIN, Jared; and WILEY, David, "The Four R’s of Openness and ALMS Analysis: Frameworks for Open Educational Resources" (2010).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Faculty</a:t>
            </a:r>
            <a:r>
              <a:rPr lang="pt-BR" dirty="0"/>
              <a:t> </a:t>
            </a:r>
            <a:r>
              <a:rPr lang="pt-BR" dirty="0" err="1"/>
              <a:t>Publications</a:t>
            </a:r>
            <a:r>
              <a:rPr lang="pt-BR" dirty="0"/>
              <a:t>. </a:t>
            </a:r>
            <a:r>
              <a:rPr lang="pt-BR" dirty="0" err="1"/>
              <a:t>Paper</a:t>
            </a:r>
            <a:r>
              <a:rPr lang="pt-BR" dirty="0"/>
              <a:t> 822. Disponível em http://scholarsarchive.byu.edu/facpub/822 . Acesso em 20 abr. 2017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290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IIYOSHI</a:t>
            </a:r>
            <a:r>
              <a:rPr lang="pt-BR" dirty="0"/>
              <a:t>, </a:t>
            </a:r>
            <a:r>
              <a:rPr lang="pt-BR" dirty="0" err="1"/>
              <a:t>Toru</a:t>
            </a:r>
            <a:r>
              <a:rPr lang="pt-BR" dirty="0"/>
              <a:t> e KUMAR, M. S. </a:t>
            </a:r>
            <a:r>
              <a:rPr lang="pt-BR" dirty="0" err="1"/>
              <a:t>Vijay</a:t>
            </a:r>
            <a:r>
              <a:rPr lang="pt-BR" dirty="0"/>
              <a:t>  </a:t>
            </a:r>
            <a:r>
              <a:rPr lang="pt-BR" b="1" dirty="0"/>
              <a:t>Educação Aberta</a:t>
            </a:r>
            <a:r>
              <a:rPr lang="pt-BR" dirty="0"/>
              <a:t>: o avanço coletivo da educação pela tecnologia, conteúdo e conhecimentos abertos.  São Paulo: UNIP/ABED, 2008.</a:t>
            </a:r>
          </a:p>
          <a:p>
            <a:r>
              <a:rPr lang="pt-BR" dirty="0"/>
              <a:t>SANTANA, B.; ROSSINI, C.;PRETTO, N. De L.. (</a:t>
            </a:r>
            <a:r>
              <a:rPr lang="pt-BR" dirty="0" err="1"/>
              <a:t>Orgs</a:t>
            </a:r>
            <a:r>
              <a:rPr lang="pt-BR" dirty="0"/>
              <a:t>.). </a:t>
            </a:r>
            <a:r>
              <a:rPr lang="pt-BR" b="1" dirty="0"/>
              <a:t>Recursos Educacionais Abertos</a:t>
            </a:r>
            <a:r>
              <a:rPr lang="pt-BR" dirty="0"/>
              <a:t>: práticas colaborativas políticas públicas. 1a. ed., 1a. imp. Salvador: </a:t>
            </a:r>
            <a:r>
              <a:rPr lang="pt-BR" dirty="0" err="1"/>
              <a:t>Edufba</a:t>
            </a:r>
            <a:r>
              <a:rPr lang="pt-BR" dirty="0"/>
              <a:t>; São Paulo: Casa da Cultura Digital. 2012. </a:t>
            </a:r>
          </a:p>
          <a:p>
            <a:r>
              <a:rPr lang="pt-BR" dirty="0"/>
              <a:t>SANTAELLA, </a:t>
            </a:r>
            <a:r>
              <a:rPr lang="pt-BR" dirty="0" err="1"/>
              <a:t>L.a</a:t>
            </a:r>
            <a:r>
              <a:rPr lang="pt-BR" dirty="0"/>
              <a:t>. A aprendizagem ubíqua substitui a educação formal?  </a:t>
            </a:r>
            <a:r>
              <a:rPr lang="pt-BR" b="1" dirty="0"/>
              <a:t>Revista de Computação e Tecnologia RECET</a:t>
            </a:r>
            <a:r>
              <a:rPr lang="pt-BR" dirty="0"/>
              <a:t> . </a:t>
            </a:r>
            <a:r>
              <a:rPr lang="pt-BR" dirty="0" err="1"/>
              <a:t>vol</a:t>
            </a:r>
            <a:r>
              <a:rPr lang="pt-BR" dirty="0"/>
              <a:t> II n. 1. 2010. Disponível em  &lt;https://revistas.pucsp.br/index.php/ReCET/article/viewFile/3852/2515&gt;.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  22 mar. 2017.</a:t>
            </a:r>
            <a:endParaRPr lang="pt-BR" dirty="0"/>
          </a:p>
          <a:p>
            <a:r>
              <a:rPr lang="en-US" dirty="0"/>
              <a:t>SCU. CTL. Open Educational Research. </a:t>
            </a:r>
            <a:r>
              <a:rPr lang="en-US" b="1" dirty="0"/>
              <a:t>Using OER in your Teaching</a:t>
            </a:r>
            <a:r>
              <a:rPr lang="en-US" dirty="0"/>
              <a:t>. </a:t>
            </a:r>
            <a:r>
              <a:rPr lang="pt-BR" dirty="0"/>
              <a:t>Disponível em: &lt;http://scu.edu.au/teachinglearning/index.php/66&gt;. Acesso em: 10 ago. 2015. </a:t>
            </a:r>
          </a:p>
          <a:p>
            <a:r>
              <a:rPr lang="en-US" dirty="0"/>
              <a:t>UN. Transforming our world: the 2030 Agenda for Sustainable Development. </a:t>
            </a:r>
            <a:r>
              <a:rPr lang="en-US" b="1" dirty="0"/>
              <a:t>Sustainable Development Knowledge Platform</a:t>
            </a:r>
            <a:r>
              <a:rPr lang="en-US" dirty="0"/>
              <a:t>. 21 October 2015, p. 14.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02 mar. 2017.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73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smtClean="0"/>
              <a:t>incentivar a produção de REA como nova abordagem de ensino aprendizagem</a:t>
            </a:r>
          </a:p>
          <a:p>
            <a:r>
              <a:rPr lang="pt-BR" i="1" dirty="0" smtClean="0"/>
              <a:t>apresentar algumas indicações e possibilidades de produção de recursos educacionais com as tecnologias digitais </a:t>
            </a:r>
          </a:p>
          <a:p>
            <a:r>
              <a:rPr lang="pt-BR" i="1" dirty="0" smtClean="0"/>
              <a:t>expressar a aprendizagem significativa dos estudantes </a:t>
            </a:r>
          </a:p>
          <a:p>
            <a:r>
              <a:rPr lang="pt-BR" i="1" dirty="0" smtClean="0"/>
              <a:t>identificar a aprendizagem e desenvolvimento de novas habilidades dos docentes como parte de seu desenvolvimento profissional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norteadora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Que contribuições a produção de REA trouxe para a aprendizagem dos estudantes e dos professores”?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Instrumentos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os relatórios de pesquisa mensais e finais de professores e estudantes</a:t>
            </a:r>
          </a:p>
          <a:p>
            <a:r>
              <a:rPr lang="pt-BR" i="1" dirty="0" smtClean="0"/>
              <a:t>as anotações das apresentações dos REA em eventos</a:t>
            </a:r>
          </a:p>
          <a:p>
            <a:r>
              <a:rPr lang="pt-BR" i="1" dirty="0" smtClean="0"/>
              <a:t> os próprios REA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i="1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Estudos sobre REA </a:t>
            </a:r>
          </a:p>
          <a:p>
            <a:r>
              <a:rPr lang="pt-BR" i="1" dirty="0" smtClean="0"/>
              <a:t>Estudos sobre a educação aberta; e </a:t>
            </a:r>
          </a:p>
          <a:p>
            <a:r>
              <a:rPr lang="pt-BR" i="1" dirty="0" smtClean="0"/>
              <a:t>Estudos sobre as competências de empregabilidade e de empreendedorismo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Participantes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professores e estudantes bolsistas de graduação participantes do Programa de Apoio à produção de recursos educacionais abertos em três ofertas do final de 2013 ao final de 2015.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Chamada de projetos</a:t>
            </a:r>
          </a:p>
          <a:p>
            <a:r>
              <a:rPr lang="pt-BR" dirty="0" smtClean="0"/>
              <a:t>Chamada dos bolsistas</a:t>
            </a:r>
          </a:p>
          <a:p>
            <a:r>
              <a:rPr lang="pt-BR" dirty="0" smtClean="0"/>
              <a:t>Preparação do AVEA</a:t>
            </a:r>
          </a:p>
          <a:p>
            <a:r>
              <a:rPr lang="pt-BR" dirty="0" smtClean="0"/>
              <a:t>Acompanhamento</a:t>
            </a:r>
          </a:p>
          <a:p>
            <a:r>
              <a:rPr lang="pt-BR" dirty="0" smtClean="0"/>
              <a:t>Entrega dos relatórios e dos REA</a:t>
            </a:r>
          </a:p>
          <a:p>
            <a:r>
              <a:rPr lang="pt-BR" dirty="0" smtClean="0"/>
              <a:t>Apresentação em eventos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APRENDIZAGEM DOCENTES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Aprofundamento na área de conhecimento</a:t>
            </a:r>
          </a:p>
          <a:p>
            <a:r>
              <a:rPr lang="pt-BR" dirty="0" smtClean="0"/>
              <a:t>Conhecimento sobre EA e REA</a:t>
            </a:r>
          </a:p>
          <a:p>
            <a:r>
              <a:rPr lang="pt-BR" dirty="0" smtClean="0"/>
              <a:t>Desenvolvimento de habilidades de gestão</a:t>
            </a:r>
          </a:p>
          <a:p>
            <a:r>
              <a:rPr lang="pt-BR" dirty="0" smtClean="0"/>
              <a:t>Necessidade de aprendizagem de operação tecnológica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Aprendizagem Discentes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Aprofundamento na área de conhecimento</a:t>
            </a:r>
          </a:p>
          <a:p>
            <a:r>
              <a:rPr lang="pt-BR" dirty="0" smtClean="0"/>
              <a:t>Iniciativa de aprendizagem tecnológica</a:t>
            </a:r>
          </a:p>
          <a:p>
            <a:r>
              <a:rPr lang="pt-BR" dirty="0" smtClean="0"/>
              <a:t>Colaboração em trabalho em equipe</a:t>
            </a:r>
          </a:p>
          <a:p>
            <a:r>
              <a:rPr lang="pt-BR" dirty="0" smtClean="0"/>
              <a:t>Disciplina</a:t>
            </a:r>
          </a:p>
          <a:p>
            <a:r>
              <a:rPr lang="pt-BR" dirty="0" smtClean="0"/>
              <a:t>Redação de relatório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656</Words>
  <Application>Microsoft Office PowerPoint</Application>
  <PresentationFormat>Apresentação na tela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APRENDIZAGENS DOCENTES E DISCENTES NA PRODUÇÃO DE REA</vt:lpstr>
      <vt:lpstr>Objetivo</vt:lpstr>
      <vt:lpstr>Questão norteadora</vt:lpstr>
      <vt:lpstr>Instrumentos de pesquisa</vt:lpstr>
      <vt:lpstr>Fundamentos</vt:lpstr>
      <vt:lpstr>Participantes </vt:lpstr>
      <vt:lpstr>Desenvolvimento</vt:lpstr>
      <vt:lpstr>APRENDIZAGEM DOCENTES</vt:lpstr>
      <vt:lpstr>Aprendizagem Discentes</vt:lpstr>
      <vt:lpstr>Considerações Finais</vt:lpstr>
      <vt:lpstr>Referências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PRODUSOM</cp:lastModifiedBy>
  <cp:revision>17</cp:revision>
  <dcterms:created xsi:type="dcterms:W3CDTF">2014-07-31T15:12:21Z</dcterms:created>
  <dcterms:modified xsi:type="dcterms:W3CDTF">2017-09-20T15:40:47Z</dcterms:modified>
</cp:coreProperties>
</file>