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90" r:id="rId2"/>
    <p:sldMasterId id="2147483707" r:id="rId3"/>
  </p:sldMasterIdLst>
  <p:notesMasterIdLst>
    <p:notesMasterId r:id="rId17"/>
  </p:notesMasterIdLst>
  <p:sldIdLst>
    <p:sldId id="425" r:id="rId4"/>
    <p:sldId id="435" r:id="rId5"/>
    <p:sldId id="436" r:id="rId6"/>
    <p:sldId id="420" r:id="rId7"/>
    <p:sldId id="438" r:id="rId8"/>
    <p:sldId id="439" r:id="rId9"/>
    <p:sldId id="440" r:id="rId10"/>
    <p:sldId id="442" r:id="rId11"/>
    <p:sldId id="445" r:id="rId12"/>
    <p:sldId id="446" r:id="rId13"/>
    <p:sldId id="447" r:id="rId14"/>
    <p:sldId id="444" r:id="rId15"/>
    <p:sldId id="448" r:id="rId16"/>
  </p:sldIdLst>
  <p:sldSz cx="12192000" cy="6858000"/>
  <p:notesSz cx="68072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5BC38B08-D08B-4550-A4CA-CFAC18DBE18E}">
          <p14:sldIdLst>
            <p14:sldId id="425"/>
            <p14:sldId id="435"/>
            <p14:sldId id="436"/>
            <p14:sldId id="420"/>
            <p14:sldId id="438"/>
            <p14:sldId id="439"/>
            <p14:sldId id="440"/>
            <p14:sldId id="442"/>
            <p14:sldId id="445"/>
            <p14:sldId id="446"/>
            <p14:sldId id="447"/>
            <p14:sldId id="444"/>
            <p14:sldId id="4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92D"/>
    <a:srgbClr val="000000"/>
    <a:srgbClr val="E9F5FB"/>
    <a:srgbClr val="CECECE"/>
    <a:srgbClr val="EB223D"/>
    <a:srgbClr val="558ED5"/>
    <a:srgbClr val="920000"/>
    <a:srgbClr val="6EDAF4"/>
    <a:srgbClr val="759FCC"/>
    <a:srgbClr val="0F6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75" d="100"/>
          <a:sy n="75" d="100"/>
        </p:scale>
        <p:origin x="42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A8ACF-B21E-4830-A180-E76923FC6517}" type="doc">
      <dgm:prSet loTypeId="urn:microsoft.com/office/officeart/2005/8/layout/hList7" loCatId="process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2733961C-294C-4A43-B12B-E9E4A3C6D661}">
      <dgm:prSet phldrT="[Texto]"/>
      <dgm:spPr/>
      <dgm:t>
        <a:bodyPr/>
        <a:lstStyle/>
        <a:p>
          <a:r>
            <a:rPr lang="pt-BR" dirty="0" err="1" smtClean="0"/>
            <a:t>Videoaulas</a:t>
          </a:r>
          <a:endParaRPr lang="pt-BR" dirty="0"/>
        </a:p>
      </dgm:t>
    </dgm:pt>
    <dgm:pt modelId="{0B43DC75-9718-4FCE-953B-1940C661AA35}" type="parTrans" cxnId="{9E6FB6A9-D2BD-4A71-BB76-D1F29B31FD9C}">
      <dgm:prSet/>
      <dgm:spPr/>
      <dgm:t>
        <a:bodyPr/>
        <a:lstStyle/>
        <a:p>
          <a:endParaRPr lang="pt-BR"/>
        </a:p>
      </dgm:t>
    </dgm:pt>
    <dgm:pt modelId="{2108A037-8F72-46FA-8C9B-932604927C0F}" type="sibTrans" cxnId="{9E6FB6A9-D2BD-4A71-BB76-D1F29B31FD9C}">
      <dgm:prSet/>
      <dgm:spPr/>
      <dgm:t>
        <a:bodyPr/>
        <a:lstStyle/>
        <a:p>
          <a:endParaRPr lang="pt-BR"/>
        </a:p>
      </dgm:t>
    </dgm:pt>
    <dgm:pt modelId="{E241618D-E70E-4A21-9C1B-2F7C5B5005FC}">
      <dgm:prSet phldrT="[Texto]"/>
      <dgm:spPr/>
      <dgm:t>
        <a:bodyPr/>
        <a:lstStyle/>
        <a:p>
          <a:r>
            <a:rPr lang="pt-BR" dirty="0" smtClean="0"/>
            <a:t>Cursos</a:t>
          </a:r>
          <a:endParaRPr lang="pt-BR" dirty="0"/>
        </a:p>
      </dgm:t>
    </dgm:pt>
    <dgm:pt modelId="{F5AD2AD6-466B-4C58-B3F3-4DE3AFDE6DA4}" type="parTrans" cxnId="{910E0BCC-A15D-46E9-914C-8CB0799876BA}">
      <dgm:prSet/>
      <dgm:spPr/>
      <dgm:t>
        <a:bodyPr/>
        <a:lstStyle/>
        <a:p>
          <a:endParaRPr lang="pt-BR"/>
        </a:p>
      </dgm:t>
    </dgm:pt>
    <dgm:pt modelId="{60725BD8-39F6-4A19-B9BC-9A13DFF8F2FF}" type="sibTrans" cxnId="{910E0BCC-A15D-46E9-914C-8CB0799876BA}">
      <dgm:prSet/>
      <dgm:spPr/>
      <dgm:t>
        <a:bodyPr/>
        <a:lstStyle/>
        <a:p>
          <a:endParaRPr lang="pt-BR"/>
        </a:p>
      </dgm:t>
    </dgm:pt>
    <dgm:pt modelId="{E7D255FD-724B-41C8-84B1-39FC7295BC82}">
      <dgm:prSet phldrT="[Texto]"/>
      <dgm:spPr/>
      <dgm:t>
        <a:bodyPr/>
        <a:lstStyle/>
        <a:p>
          <a:r>
            <a:rPr lang="pt-BR" dirty="0" smtClean="0"/>
            <a:t>Atividades Síncronas</a:t>
          </a:r>
          <a:endParaRPr lang="pt-BR" dirty="0"/>
        </a:p>
      </dgm:t>
    </dgm:pt>
    <dgm:pt modelId="{2B40D7C3-C676-4D1E-9D10-5D1A344A6DDF}" type="sibTrans" cxnId="{87FF7582-6635-4155-878B-9A4782211DC5}">
      <dgm:prSet/>
      <dgm:spPr/>
      <dgm:t>
        <a:bodyPr/>
        <a:lstStyle/>
        <a:p>
          <a:endParaRPr lang="pt-BR"/>
        </a:p>
      </dgm:t>
    </dgm:pt>
    <dgm:pt modelId="{729ACD67-4016-4ACC-A6D9-43F45EA6ED66}" type="parTrans" cxnId="{87FF7582-6635-4155-878B-9A4782211DC5}">
      <dgm:prSet/>
      <dgm:spPr/>
      <dgm:t>
        <a:bodyPr/>
        <a:lstStyle/>
        <a:p>
          <a:endParaRPr lang="pt-BR"/>
        </a:p>
      </dgm:t>
    </dgm:pt>
    <dgm:pt modelId="{8915382D-AD67-429F-98D4-8A6598B4A6FB}">
      <dgm:prSet phldrT="[Texto]"/>
      <dgm:spPr/>
      <dgm:t>
        <a:bodyPr/>
        <a:lstStyle/>
        <a:p>
          <a:r>
            <a:rPr lang="pt-BR" dirty="0" smtClean="0"/>
            <a:t>CONTEÚDOS DE APROFUNDAMENTO</a:t>
          </a:r>
          <a:endParaRPr lang="pt-BR" dirty="0"/>
        </a:p>
      </dgm:t>
    </dgm:pt>
    <dgm:pt modelId="{4CB2F3CC-C6CA-451E-9399-8A8252EA3971}" type="parTrans" cxnId="{9C5D4DA2-1278-452E-9DE2-5FF889AA1548}">
      <dgm:prSet/>
      <dgm:spPr/>
      <dgm:t>
        <a:bodyPr/>
        <a:lstStyle/>
        <a:p>
          <a:endParaRPr lang="pt-BR"/>
        </a:p>
      </dgm:t>
    </dgm:pt>
    <dgm:pt modelId="{DBD4641A-1E91-4F6C-853A-C3554C05E01A}" type="sibTrans" cxnId="{9C5D4DA2-1278-452E-9DE2-5FF889AA1548}">
      <dgm:prSet/>
      <dgm:spPr/>
      <dgm:t>
        <a:bodyPr/>
        <a:lstStyle/>
        <a:p>
          <a:endParaRPr lang="pt-BR"/>
        </a:p>
      </dgm:t>
    </dgm:pt>
    <dgm:pt modelId="{0CEF3C68-ABE2-4766-9A77-F95479C7A1CA}" type="pres">
      <dgm:prSet presAssocID="{9A2A8ACF-B21E-4830-A180-E76923FC65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1B5BA36-DCC0-44EF-AC7D-C4E3A1311872}" type="pres">
      <dgm:prSet presAssocID="{9A2A8ACF-B21E-4830-A180-E76923FC6517}" presName="fgShape" presStyleLbl="fgShp" presStyleIdx="0" presStyleCnt="1" custScaleX="103697" custScaleY="106617" custLinFactNeighborX="2190" custLinFactNeighborY="19070"/>
      <dgm:spPr>
        <a:ln>
          <a:noFill/>
        </a:ln>
      </dgm:spPr>
      <dgm:t>
        <a:bodyPr/>
        <a:lstStyle/>
        <a:p>
          <a:endParaRPr lang="pt-BR"/>
        </a:p>
      </dgm:t>
    </dgm:pt>
    <dgm:pt modelId="{AE906605-0252-4842-AFC4-DDBADD1F5E53}" type="pres">
      <dgm:prSet presAssocID="{9A2A8ACF-B21E-4830-A180-E76923FC6517}" presName="linComp" presStyleCnt="0"/>
      <dgm:spPr/>
    </dgm:pt>
    <dgm:pt modelId="{13F3346E-1ED0-4388-8751-E2EE3424A634}" type="pres">
      <dgm:prSet presAssocID="{2733961C-294C-4A43-B12B-E9E4A3C6D661}" presName="compNode" presStyleCnt="0"/>
      <dgm:spPr/>
    </dgm:pt>
    <dgm:pt modelId="{49D8B6A4-7455-4F24-B108-CBBCEC458A88}" type="pres">
      <dgm:prSet presAssocID="{2733961C-294C-4A43-B12B-E9E4A3C6D661}" presName="bkgdShape" presStyleLbl="node1" presStyleIdx="0" presStyleCnt="4"/>
      <dgm:spPr/>
      <dgm:t>
        <a:bodyPr/>
        <a:lstStyle/>
        <a:p>
          <a:endParaRPr lang="pt-BR"/>
        </a:p>
      </dgm:t>
    </dgm:pt>
    <dgm:pt modelId="{E97CE157-ACEB-44C3-AB68-DC7E13F02CBA}" type="pres">
      <dgm:prSet presAssocID="{2733961C-294C-4A43-B12B-E9E4A3C6D661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44175B-5B92-4722-81A6-35679E80ED22}" type="pres">
      <dgm:prSet presAssocID="{2733961C-294C-4A43-B12B-E9E4A3C6D661}" presName="invisiNode" presStyleLbl="node1" presStyleIdx="0" presStyleCnt="4"/>
      <dgm:spPr/>
    </dgm:pt>
    <dgm:pt modelId="{F7C1B915-8066-4A36-B459-A6626CD608C5}" type="pres">
      <dgm:prSet presAssocID="{2733961C-294C-4A43-B12B-E9E4A3C6D661}" presName="imagNode" presStyleLbl="fgImgPlace1" presStyleIdx="0" presStyleCnt="4" custLinFactNeighborX="5708" custLinFactNeighborY="-63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BC8EA40-DDDA-44D3-9E18-EECEB7525DA5}" type="pres">
      <dgm:prSet presAssocID="{2108A037-8F72-46FA-8C9B-932604927C0F}" presName="sibTrans" presStyleLbl="sibTrans2D1" presStyleIdx="0" presStyleCnt="0"/>
      <dgm:spPr/>
      <dgm:t>
        <a:bodyPr/>
        <a:lstStyle/>
        <a:p>
          <a:endParaRPr lang="pt-BR"/>
        </a:p>
      </dgm:t>
    </dgm:pt>
    <dgm:pt modelId="{A92357E1-7A0D-4F76-B8E4-2965ADDE7185}" type="pres">
      <dgm:prSet presAssocID="{E241618D-E70E-4A21-9C1B-2F7C5B5005FC}" presName="compNode" presStyleCnt="0"/>
      <dgm:spPr/>
    </dgm:pt>
    <dgm:pt modelId="{3807A2AB-9CD7-40EF-849D-1D670571D6D3}" type="pres">
      <dgm:prSet presAssocID="{E241618D-E70E-4A21-9C1B-2F7C5B5005FC}" presName="bkgdShape" presStyleLbl="node1" presStyleIdx="1" presStyleCnt="4" custLinFactNeighborY="211"/>
      <dgm:spPr/>
      <dgm:t>
        <a:bodyPr/>
        <a:lstStyle/>
        <a:p>
          <a:endParaRPr lang="pt-BR"/>
        </a:p>
      </dgm:t>
    </dgm:pt>
    <dgm:pt modelId="{E0C56ECC-5C13-4723-B7D7-EB559A562D52}" type="pres">
      <dgm:prSet presAssocID="{E241618D-E70E-4A21-9C1B-2F7C5B5005FC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D0F268-D35E-41E4-BED1-63EB502DB220}" type="pres">
      <dgm:prSet presAssocID="{E241618D-E70E-4A21-9C1B-2F7C5B5005FC}" presName="invisiNode" presStyleLbl="node1" presStyleIdx="1" presStyleCnt="4"/>
      <dgm:spPr/>
    </dgm:pt>
    <dgm:pt modelId="{77181C71-AF54-4592-84FC-12E300156090}" type="pres">
      <dgm:prSet presAssocID="{E241618D-E70E-4A21-9C1B-2F7C5B5005FC}" presName="imagNode" presStyleLbl="fgImgPlace1" presStyleIdx="1" presStyleCnt="4" custAng="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A358263-63B0-49F3-80A2-FE416AC0F3A9}" type="pres">
      <dgm:prSet presAssocID="{60725BD8-39F6-4A19-B9BC-9A13DFF8F2FF}" presName="sibTrans" presStyleLbl="sibTrans2D1" presStyleIdx="0" presStyleCnt="0"/>
      <dgm:spPr/>
      <dgm:t>
        <a:bodyPr/>
        <a:lstStyle/>
        <a:p>
          <a:endParaRPr lang="pt-BR"/>
        </a:p>
      </dgm:t>
    </dgm:pt>
    <dgm:pt modelId="{1FE66C95-A03D-40EE-BB0C-962EC4976500}" type="pres">
      <dgm:prSet presAssocID="{E7D255FD-724B-41C8-84B1-39FC7295BC82}" presName="compNode" presStyleCnt="0"/>
      <dgm:spPr/>
    </dgm:pt>
    <dgm:pt modelId="{60E763A3-D4C0-4A61-93BE-1332FD57A1E4}" type="pres">
      <dgm:prSet presAssocID="{E7D255FD-724B-41C8-84B1-39FC7295BC82}" presName="bkgdShape" presStyleLbl="node1" presStyleIdx="2" presStyleCnt="4"/>
      <dgm:spPr/>
      <dgm:t>
        <a:bodyPr/>
        <a:lstStyle/>
        <a:p>
          <a:endParaRPr lang="pt-BR"/>
        </a:p>
      </dgm:t>
    </dgm:pt>
    <dgm:pt modelId="{FC5A99AE-8AD0-4699-A049-4134C3C3E6D9}" type="pres">
      <dgm:prSet presAssocID="{E7D255FD-724B-41C8-84B1-39FC7295BC8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D1E4C1-AA0B-4381-9A4F-04B1E25DC80C}" type="pres">
      <dgm:prSet presAssocID="{E7D255FD-724B-41C8-84B1-39FC7295BC82}" presName="invisiNode" presStyleLbl="node1" presStyleIdx="2" presStyleCnt="4"/>
      <dgm:spPr/>
    </dgm:pt>
    <dgm:pt modelId="{F75456D2-9AEF-42E4-9A06-A6BA44114661}" type="pres">
      <dgm:prSet presAssocID="{E7D255FD-724B-41C8-84B1-39FC7295BC82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AA96F0EB-A56C-4DC9-994E-C4C25F56586B}" type="pres">
      <dgm:prSet presAssocID="{2B40D7C3-C676-4D1E-9D10-5D1A344A6DDF}" presName="sibTrans" presStyleLbl="sibTrans2D1" presStyleIdx="0" presStyleCnt="0"/>
      <dgm:spPr/>
      <dgm:t>
        <a:bodyPr/>
        <a:lstStyle/>
        <a:p>
          <a:endParaRPr lang="pt-BR"/>
        </a:p>
      </dgm:t>
    </dgm:pt>
    <dgm:pt modelId="{6E036F9A-13EE-469B-8DD4-C6DE35340C43}" type="pres">
      <dgm:prSet presAssocID="{8915382D-AD67-429F-98D4-8A6598B4A6FB}" presName="compNode" presStyleCnt="0"/>
      <dgm:spPr/>
    </dgm:pt>
    <dgm:pt modelId="{C6469D84-449E-457B-9E69-A6040FBF7852}" type="pres">
      <dgm:prSet presAssocID="{8915382D-AD67-429F-98D4-8A6598B4A6FB}" presName="bkgdShape" presStyleLbl="node1" presStyleIdx="3" presStyleCnt="4"/>
      <dgm:spPr/>
      <dgm:t>
        <a:bodyPr/>
        <a:lstStyle/>
        <a:p>
          <a:endParaRPr lang="pt-BR"/>
        </a:p>
      </dgm:t>
    </dgm:pt>
    <dgm:pt modelId="{F395B1B1-29BF-42FA-B32A-B27D0397051E}" type="pres">
      <dgm:prSet presAssocID="{8915382D-AD67-429F-98D4-8A6598B4A6FB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158BA9-C631-41D6-889B-ABD250C06B8B}" type="pres">
      <dgm:prSet presAssocID="{8915382D-AD67-429F-98D4-8A6598B4A6FB}" presName="invisiNode" presStyleLbl="node1" presStyleIdx="3" presStyleCnt="4"/>
      <dgm:spPr/>
    </dgm:pt>
    <dgm:pt modelId="{7F7A1EE7-CD9A-4534-9EF6-55440E958147}" type="pres">
      <dgm:prSet presAssocID="{8915382D-AD67-429F-98D4-8A6598B4A6FB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42B4DED1-4EB0-46F8-9ECD-EC04C5EE3D8E}" type="presOf" srcId="{E7D255FD-724B-41C8-84B1-39FC7295BC82}" destId="{60E763A3-D4C0-4A61-93BE-1332FD57A1E4}" srcOrd="0" destOrd="0" presId="urn:microsoft.com/office/officeart/2005/8/layout/hList7"/>
    <dgm:cxn modelId="{87FF7582-6635-4155-878B-9A4782211DC5}" srcId="{9A2A8ACF-B21E-4830-A180-E76923FC6517}" destId="{E7D255FD-724B-41C8-84B1-39FC7295BC82}" srcOrd="2" destOrd="0" parTransId="{729ACD67-4016-4ACC-A6D9-43F45EA6ED66}" sibTransId="{2B40D7C3-C676-4D1E-9D10-5D1A344A6DDF}"/>
    <dgm:cxn modelId="{90085660-3B78-4DB8-BC9D-99E7A889549C}" type="presOf" srcId="{2733961C-294C-4A43-B12B-E9E4A3C6D661}" destId="{E97CE157-ACEB-44C3-AB68-DC7E13F02CBA}" srcOrd="1" destOrd="0" presId="urn:microsoft.com/office/officeart/2005/8/layout/hList7"/>
    <dgm:cxn modelId="{3AB9B866-410E-480D-8BF0-655515455DA4}" type="presOf" srcId="{E241618D-E70E-4A21-9C1B-2F7C5B5005FC}" destId="{E0C56ECC-5C13-4723-B7D7-EB559A562D52}" srcOrd="1" destOrd="0" presId="urn:microsoft.com/office/officeart/2005/8/layout/hList7"/>
    <dgm:cxn modelId="{93ABFE6C-CA35-4B73-858F-C5C73EACDACD}" type="presOf" srcId="{2733961C-294C-4A43-B12B-E9E4A3C6D661}" destId="{49D8B6A4-7455-4F24-B108-CBBCEC458A88}" srcOrd="0" destOrd="0" presId="urn:microsoft.com/office/officeart/2005/8/layout/hList7"/>
    <dgm:cxn modelId="{B6E49A86-CEF7-4242-A73C-CC9EC03FEDFF}" type="presOf" srcId="{E7D255FD-724B-41C8-84B1-39FC7295BC82}" destId="{FC5A99AE-8AD0-4699-A049-4134C3C3E6D9}" srcOrd="1" destOrd="0" presId="urn:microsoft.com/office/officeart/2005/8/layout/hList7"/>
    <dgm:cxn modelId="{C20AF0CA-CB5F-40D7-8D59-49DF7404576A}" type="presOf" srcId="{60725BD8-39F6-4A19-B9BC-9A13DFF8F2FF}" destId="{5A358263-63B0-49F3-80A2-FE416AC0F3A9}" srcOrd="0" destOrd="0" presId="urn:microsoft.com/office/officeart/2005/8/layout/hList7"/>
    <dgm:cxn modelId="{CDE2F9AF-9CD7-43E4-8390-1284F96F1994}" type="presOf" srcId="{8915382D-AD67-429F-98D4-8A6598B4A6FB}" destId="{F395B1B1-29BF-42FA-B32A-B27D0397051E}" srcOrd="1" destOrd="0" presId="urn:microsoft.com/office/officeart/2005/8/layout/hList7"/>
    <dgm:cxn modelId="{9E6FB6A9-D2BD-4A71-BB76-D1F29B31FD9C}" srcId="{9A2A8ACF-B21E-4830-A180-E76923FC6517}" destId="{2733961C-294C-4A43-B12B-E9E4A3C6D661}" srcOrd="0" destOrd="0" parTransId="{0B43DC75-9718-4FCE-953B-1940C661AA35}" sibTransId="{2108A037-8F72-46FA-8C9B-932604927C0F}"/>
    <dgm:cxn modelId="{910E0BCC-A15D-46E9-914C-8CB0799876BA}" srcId="{9A2A8ACF-B21E-4830-A180-E76923FC6517}" destId="{E241618D-E70E-4A21-9C1B-2F7C5B5005FC}" srcOrd="1" destOrd="0" parTransId="{F5AD2AD6-466B-4C58-B3F3-4DE3AFDE6DA4}" sibTransId="{60725BD8-39F6-4A19-B9BC-9A13DFF8F2FF}"/>
    <dgm:cxn modelId="{C4DAD298-5E3B-43EF-BA3E-31C0BF85E294}" type="presOf" srcId="{8915382D-AD67-429F-98D4-8A6598B4A6FB}" destId="{C6469D84-449E-457B-9E69-A6040FBF7852}" srcOrd="0" destOrd="0" presId="urn:microsoft.com/office/officeart/2005/8/layout/hList7"/>
    <dgm:cxn modelId="{99C6FBBB-BEF8-4592-86D8-83DDBD75D04C}" type="presOf" srcId="{2108A037-8F72-46FA-8C9B-932604927C0F}" destId="{5BC8EA40-DDDA-44D3-9E18-EECEB7525DA5}" srcOrd="0" destOrd="0" presId="urn:microsoft.com/office/officeart/2005/8/layout/hList7"/>
    <dgm:cxn modelId="{D703D8C4-9B61-4B4C-8CFD-5AA7D5A3D860}" type="presOf" srcId="{9A2A8ACF-B21E-4830-A180-E76923FC6517}" destId="{0CEF3C68-ABE2-4766-9A77-F95479C7A1CA}" srcOrd="0" destOrd="0" presId="urn:microsoft.com/office/officeart/2005/8/layout/hList7"/>
    <dgm:cxn modelId="{9C5D4DA2-1278-452E-9DE2-5FF889AA1548}" srcId="{9A2A8ACF-B21E-4830-A180-E76923FC6517}" destId="{8915382D-AD67-429F-98D4-8A6598B4A6FB}" srcOrd="3" destOrd="0" parTransId="{4CB2F3CC-C6CA-451E-9399-8A8252EA3971}" sibTransId="{DBD4641A-1E91-4F6C-853A-C3554C05E01A}"/>
    <dgm:cxn modelId="{1070AF9D-211D-4B42-A029-C73953BE46D1}" type="presOf" srcId="{E241618D-E70E-4A21-9C1B-2F7C5B5005FC}" destId="{3807A2AB-9CD7-40EF-849D-1D670571D6D3}" srcOrd="0" destOrd="0" presId="urn:microsoft.com/office/officeart/2005/8/layout/hList7"/>
    <dgm:cxn modelId="{4ACD48D8-9875-4BA3-A254-839E368EB72C}" type="presOf" srcId="{2B40D7C3-C676-4D1E-9D10-5D1A344A6DDF}" destId="{AA96F0EB-A56C-4DC9-994E-C4C25F56586B}" srcOrd="0" destOrd="0" presId="urn:microsoft.com/office/officeart/2005/8/layout/hList7"/>
    <dgm:cxn modelId="{05E3C616-250B-472F-82F8-8D7BCF574772}" type="presParOf" srcId="{0CEF3C68-ABE2-4766-9A77-F95479C7A1CA}" destId="{F1B5BA36-DCC0-44EF-AC7D-C4E3A1311872}" srcOrd="0" destOrd="0" presId="urn:microsoft.com/office/officeart/2005/8/layout/hList7"/>
    <dgm:cxn modelId="{69EBF5C1-8C63-45C2-833E-847D35242AAB}" type="presParOf" srcId="{0CEF3C68-ABE2-4766-9A77-F95479C7A1CA}" destId="{AE906605-0252-4842-AFC4-DDBADD1F5E53}" srcOrd="1" destOrd="0" presId="urn:microsoft.com/office/officeart/2005/8/layout/hList7"/>
    <dgm:cxn modelId="{93E8F331-CEEE-4C9A-B00E-EC4ECAF22802}" type="presParOf" srcId="{AE906605-0252-4842-AFC4-DDBADD1F5E53}" destId="{13F3346E-1ED0-4388-8751-E2EE3424A634}" srcOrd="0" destOrd="0" presId="urn:microsoft.com/office/officeart/2005/8/layout/hList7"/>
    <dgm:cxn modelId="{EF4DE7F8-1DCE-45FA-86A5-DD53B317AF97}" type="presParOf" srcId="{13F3346E-1ED0-4388-8751-E2EE3424A634}" destId="{49D8B6A4-7455-4F24-B108-CBBCEC458A88}" srcOrd="0" destOrd="0" presId="urn:microsoft.com/office/officeart/2005/8/layout/hList7"/>
    <dgm:cxn modelId="{21DFF292-245E-4A71-B485-B7C70A7A6330}" type="presParOf" srcId="{13F3346E-1ED0-4388-8751-E2EE3424A634}" destId="{E97CE157-ACEB-44C3-AB68-DC7E13F02CBA}" srcOrd="1" destOrd="0" presId="urn:microsoft.com/office/officeart/2005/8/layout/hList7"/>
    <dgm:cxn modelId="{3CD904FF-7E8D-4B44-B7F8-BDF33797FE3F}" type="presParOf" srcId="{13F3346E-1ED0-4388-8751-E2EE3424A634}" destId="{DB44175B-5B92-4722-81A6-35679E80ED22}" srcOrd="2" destOrd="0" presId="urn:microsoft.com/office/officeart/2005/8/layout/hList7"/>
    <dgm:cxn modelId="{3DC485E6-4419-4840-B172-6297D60931A4}" type="presParOf" srcId="{13F3346E-1ED0-4388-8751-E2EE3424A634}" destId="{F7C1B915-8066-4A36-B459-A6626CD608C5}" srcOrd="3" destOrd="0" presId="urn:microsoft.com/office/officeart/2005/8/layout/hList7"/>
    <dgm:cxn modelId="{A4CB3433-BC07-4BCA-8461-35F669FFC37D}" type="presParOf" srcId="{AE906605-0252-4842-AFC4-DDBADD1F5E53}" destId="{5BC8EA40-DDDA-44D3-9E18-EECEB7525DA5}" srcOrd="1" destOrd="0" presId="urn:microsoft.com/office/officeart/2005/8/layout/hList7"/>
    <dgm:cxn modelId="{452F63CF-4E2C-460E-BF9C-C5ADC74783B0}" type="presParOf" srcId="{AE906605-0252-4842-AFC4-DDBADD1F5E53}" destId="{A92357E1-7A0D-4F76-B8E4-2965ADDE7185}" srcOrd="2" destOrd="0" presId="urn:microsoft.com/office/officeart/2005/8/layout/hList7"/>
    <dgm:cxn modelId="{E69274F1-6226-4E8E-B3E1-9E4D3741938D}" type="presParOf" srcId="{A92357E1-7A0D-4F76-B8E4-2965ADDE7185}" destId="{3807A2AB-9CD7-40EF-849D-1D670571D6D3}" srcOrd="0" destOrd="0" presId="urn:microsoft.com/office/officeart/2005/8/layout/hList7"/>
    <dgm:cxn modelId="{9898ADC5-CE1A-4184-9508-B9CA7493ADC8}" type="presParOf" srcId="{A92357E1-7A0D-4F76-B8E4-2965ADDE7185}" destId="{E0C56ECC-5C13-4723-B7D7-EB559A562D52}" srcOrd="1" destOrd="0" presId="urn:microsoft.com/office/officeart/2005/8/layout/hList7"/>
    <dgm:cxn modelId="{9EEBD09E-24D8-4E1B-BD6E-FCC5C4AB58BD}" type="presParOf" srcId="{A92357E1-7A0D-4F76-B8E4-2965ADDE7185}" destId="{6CD0F268-D35E-41E4-BED1-63EB502DB220}" srcOrd="2" destOrd="0" presId="urn:microsoft.com/office/officeart/2005/8/layout/hList7"/>
    <dgm:cxn modelId="{7740655A-74CE-49B1-B2E3-582761F272EE}" type="presParOf" srcId="{A92357E1-7A0D-4F76-B8E4-2965ADDE7185}" destId="{77181C71-AF54-4592-84FC-12E300156090}" srcOrd="3" destOrd="0" presId="urn:microsoft.com/office/officeart/2005/8/layout/hList7"/>
    <dgm:cxn modelId="{B89FF988-4645-4D8E-B983-91E9BE34462B}" type="presParOf" srcId="{AE906605-0252-4842-AFC4-DDBADD1F5E53}" destId="{5A358263-63B0-49F3-80A2-FE416AC0F3A9}" srcOrd="3" destOrd="0" presId="urn:microsoft.com/office/officeart/2005/8/layout/hList7"/>
    <dgm:cxn modelId="{9806E163-E4FE-4288-B454-8E8E332EDF2F}" type="presParOf" srcId="{AE906605-0252-4842-AFC4-DDBADD1F5E53}" destId="{1FE66C95-A03D-40EE-BB0C-962EC4976500}" srcOrd="4" destOrd="0" presId="urn:microsoft.com/office/officeart/2005/8/layout/hList7"/>
    <dgm:cxn modelId="{ECAD8839-E872-4429-B181-55AF4CA559DB}" type="presParOf" srcId="{1FE66C95-A03D-40EE-BB0C-962EC4976500}" destId="{60E763A3-D4C0-4A61-93BE-1332FD57A1E4}" srcOrd="0" destOrd="0" presId="urn:microsoft.com/office/officeart/2005/8/layout/hList7"/>
    <dgm:cxn modelId="{DE136482-F23F-4F90-93AF-6392BD18815D}" type="presParOf" srcId="{1FE66C95-A03D-40EE-BB0C-962EC4976500}" destId="{FC5A99AE-8AD0-4699-A049-4134C3C3E6D9}" srcOrd="1" destOrd="0" presId="urn:microsoft.com/office/officeart/2005/8/layout/hList7"/>
    <dgm:cxn modelId="{BAF96333-428B-49E2-B2FF-187E653312A3}" type="presParOf" srcId="{1FE66C95-A03D-40EE-BB0C-962EC4976500}" destId="{52D1E4C1-AA0B-4381-9A4F-04B1E25DC80C}" srcOrd="2" destOrd="0" presId="urn:microsoft.com/office/officeart/2005/8/layout/hList7"/>
    <dgm:cxn modelId="{9CFABAF5-B564-4932-B4AF-D96C85B44559}" type="presParOf" srcId="{1FE66C95-A03D-40EE-BB0C-962EC4976500}" destId="{F75456D2-9AEF-42E4-9A06-A6BA44114661}" srcOrd="3" destOrd="0" presId="urn:microsoft.com/office/officeart/2005/8/layout/hList7"/>
    <dgm:cxn modelId="{7436A5EF-4982-44FA-8AFB-C018683EA410}" type="presParOf" srcId="{AE906605-0252-4842-AFC4-DDBADD1F5E53}" destId="{AA96F0EB-A56C-4DC9-994E-C4C25F56586B}" srcOrd="5" destOrd="0" presId="urn:microsoft.com/office/officeart/2005/8/layout/hList7"/>
    <dgm:cxn modelId="{55398AC8-DABF-4A7E-A8BD-DEBE7310778E}" type="presParOf" srcId="{AE906605-0252-4842-AFC4-DDBADD1F5E53}" destId="{6E036F9A-13EE-469B-8DD4-C6DE35340C43}" srcOrd="6" destOrd="0" presId="urn:microsoft.com/office/officeart/2005/8/layout/hList7"/>
    <dgm:cxn modelId="{567A76A7-1F3B-462E-8AFF-7CDD34E38A3D}" type="presParOf" srcId="{6E036F9A-13EE-469B-8DD4-C6DE35340C43}" destId="{C6469D84-449E-457B-9E69-A6040FBF7852}" srcOrd="0" destOrd="0" presId="urn:microsoft.com/office/officeart/2005/8/layout/hList7"/>
    <dgm:cxn modelId="{1DBE763E-AC52-4AFA-AB99-EE86B1898945}" type="presParOf" srcId="{6E036F9A-13EE-469B-8DD4-C6DE35340C43}" destId="{F395B1B1-29BF-42FA-B32A-B27D0397051E}" srcOrd="1" destOrd="0" presId="urn:microsoft.com/office/officeart/2005/8/layout/hList7"/>
    <dgm:cxn modelId="{DA04ADC2-073D-4C19-9397-EFA78CC906E9}" type="presParOf" srcId="{6E036F9A-13EE-469B-8DD4-C6DE35340C43}" destId="{24158BA9-C631-41D6-889B-ABD250C06B8B}" srcOrd="2" destOrd="0" presId="urn:microsoft.com/office/officeart/2005/8/layout/hList7"/>
    <dgm:cxn modelId="{73ABD51D-FA7B-4BCA-BCF9-8E6B532E5D0B}" type="presParOf" srcId="{6E036F9A-13EE-469B-8DD4-C6DE35340C43}" destId="{7F7A1EE7-CD9A-4534-9EF6-55440E95814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8B6A4-7455-4F24-B108-CBBCEC458A88}">
      <dsp:nvSpPr>
        <dsp:cNvPr id="0" name=""/>
        <dsp:cNvSpPr/>
      </dsp:nvSpPr>
      <dsp:spPr>
        <a:xfrm>
          <a:off x="2745" y="0"/>
          <a:ext cx="2877687" cy="4416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err="1" smtClean="0"/>
            <a:t>Videoaulas</a:t>
          </a:r>
          <a:endParaRPr lang="pt-BR" sz="2300" kern="1200" dirty="0"/>
        </a:p>
      </dsp:txBody>
      <dsp:txXfrm>
        <a:off x="2745" y="1766624"/>
        <a:ext cx="2877687" cy="1766624"/>
      </dsp:txXfrm>
    </dsp:sp>
    <dsp:sp modelId="{F7C1B915-8066-4A36-B459-A6626CD608C5}">
      <dsp:nvSpPr>
        <dsp:cNvPr id="0" name=""/>
        <dsp:cNvSpPr/>
      </dsp:nvSpPr>
      <dsp:spPr>
        <a:xfrm>
          <a:off x="790180" y="255669"/>
          <a:ext cx="1470714" cy="14707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807A2AB-9CD7-40EF-849D-1D670571D6D3}">
      <dsp:nvSpPr>
        <dsp:cNvPr id="0" name=""/>
        <dsp:cNvSpPr/>
      </dsp:nvSpPr>
      <dsp:spPr>
        <a:xfrm>
          <a:off x="2966763" y="0"/>
          <a:ext cx="2877687" cy="4416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Cursos</a:t>
          </a:r>
          <a:endParaRPr lang="pt-BR" sz="2300" kern="1200" dirty="0"/>
        </a:p>
      </dsp:txBody>
      <dsp:txXfrm>
        <a:off x="2966763" y="1766624"/>
        <a:ext cx="2877687" cy="1766624"/>
      </dsp:txXfrm>
    </dsp:sp>
    <dsp:sp modelId="{77181C71-AF54-4592-84FC-12E300156090}">
      <dsp:nvSpPr>
        <dsp:cNvPr id="0" name=""/>
        <dsp:cNvSpPr/>
      </dsp:nvSpPr>
      <dsp:spPr>
        <a:xfrm>
          <a:off x="3670249" y="264993"/>
          <a:ext cx="1470714" cy="147071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0E763A3-D4C0-4A61-93BE-1332FD57A1E4}">
      <dsp:nvSpPr>
        <dsp:cNvPr id="0" name=""/>
        <dsp:cNvSpPr/>
      </dsp:nvSpPr>
      <dsp:spPr>
        <a:xfrm>
          <a:off x="5930781" y="0"/>
          <a:ext cx="2877687" cy="4416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Atividades Síncronas</a:t>
          </a:r>
          <a:endParaRPr lang="pt-BR" sz="2300" kern="1200" dirty="0"/>
        </a:p>
      </dsp:txBody>
      <dsp:txXfrm>
        <a:off x="5930781" y="1766624"/>
        <a:ext cx="2877687" cy="1766624"/>
      </dsp:txXfrm>
    </dsp:sp>
    <dsp:sp modelId="{F75456D2-9AEF-42E4-9A06-A6BA44114661}">
      <dsp:nvSpPr>
        <dsp:cNvPr id="0" name=""/>
        <dsp:cNvSpPr/>
      </dsp:nvSpPr>
      <dsp:spPr>
        <a:xfrm>
          <a:off x="6634267" y="264993"/>
          <a:ext cx="1470714" cy="147071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6469D84-449E-457B-9E69-A6040FBF7852}">
      <dsp:nvSpPr>
        <dsp:cNvPr id="0" name=""/>
        <dsp:cNvSpPr/>
      </dsp:nvSpPr>
      <dsp:spPr>
        <a:xfrm>
          <a:off x="8894799" y="0"/>
          <a:ext cx="2877687" cy="4416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CONTEÚDOS DE APROFUNDAMENTO</a:t>
          </a:r>
          <a:endParaRPr lang="pt-BR" sz="2300" kern="1200" dirty="0"/>
        </a:p>
      </dsp:txBody>
      <dsp:txXfrm>
        <a:off x="8894799" y="1766624"/>
        <a:ext cx="2877687" cy="1766624"/>
      </dsp:txXfrm>
    </dsp:sp>
    <dsp:sp modelId="{7F7A1EE7-CD9A-4534-9EF6-55440E958147}">
      <dsp:nvSpPr>
        <dsp:cNvPr id="0" name=""/>
        <dsp:cNvSpPr/>
      </dsp:nvSpPr>
      <dsp:spPr>
        <a:xfrm>
          <a:off x="9598285" y="264993"/>
          <a:ext cx="1470714" cy="147071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1B5BA36-DCC0-44EF-AC7D-C4E3A1311872}">
      <dsp:nvSpPr>
        <dsp:cNvPr id="0" name=""/>
        <dsp:cNvSpPr/>
      </dsp:nvSpPr>
      <dsp:spPr>
        <a:xfrm>
          <a:off x="508004" y="3637666"/>
          <a:ext cx="11233717" cy="706320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990" cy="496299"/>
          </a:xfrm>
          <a:prstGeom prst="rect">
            <a:avLst/>
          </a:prstGeom>
        </p:spPr>
        <p:txBody>
          <a:bodyPr vert="horz" lIns="88157" tIns="44079" rIns="88157" bIns="4407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5689" y="1"/>
            <a:ext cx="2949990" cy="496299"/>
          </a:xfrm>
          <a:prstGeom prst="rect">
            <a:avLst/>
          </a:prstGeom>
        </p:spPr>
        <p:txBody>
          <a:bodyPr vert="horz" lIns="88157" tIns="44079" rIns="88157" bIns="44079" rtlCol="0"/>
          <a:lstStyle>
            <a:lvl1pPr algn="r">
              <a:defRPr sz="1200"/>
            </a:lvl1pPr>
          </a:lstStyle>
          <a:p>
            <a:fld id="{3135CA28-C406-4BDF-B67B-556853499DFB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57" tIns="44079" rIns="88157" bIns="4407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416" y="4767849"/>
            <a:ext cx="5446369" cy="3899709"/>
          </a:xfrm>
          <a:prstGeom prst="rect">
            <a:avLst/>
          </a:prstGeom>
        </p:spPr>
        <p:txBody>
          <a:bodyPr vert="horz" lIns="88157" tIns="44079" rIns="88157" bIns="44079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701"/>
            <a:ext cx="2949990" cy="496299"/>
          </a:xfrm>
          <a:prstGeom prst="rect">
            <a:avLst/>
          </a:prstGeom>
        </p:spPr>
        <p:txBody>
          <a:bodyPr vert="horz" lIns="88157" tIns="44079" rIns="88157" bIns="4407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5689" y="9409701"/>
            <a:ext cx="2949990" cy="496299"/>
          </a:xfrm>
          <a:prstGeom prst="rect">
            <a:avLst/>
          </a:prstGeom>
        </p:spPr>
        <p:txBody>
          <a:bodyPr vert="horz" lIns="88157" tIns="44079" rIns="88157" bIns="44079" rtlCol="0" anchor="b"/>
          <a:lstStyle>
            <a:lvl1pPr algn="r">
              <a:defRPr sz="1200"/>
            </a:lvl1pPr>
          </a:lstStyle>
          <a:p>
            <a:fld id="{E74ECFD5-433A-4351-87C4-C5AA49BF9D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436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00A3-D4AF-4D70-9B71-694FBB8768FB}" type="datetimeFigureOut">
              <a:rPr lang="pt-BR"/>
              <a:pPr>
                <a:defRPr/>
              </a:pPr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F4DF5-2460-4DB1-87A8-CCAD80B47B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683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00A3-D4AF-4D70-9B71-694FBB8768FB}" type="datetimeFigureOut">
              <a:rPr lang="pt-BR"/>
              <a:pPr>
                <a:defRPr/>
              </a:pPr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F4DF5-2460-4DB1-87A8-CCAD80B47B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564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00A3-D4AF-4D70-9B71-694FBB8768FB}" type="datetimeFigureOut">
              <a:rPr lang="pt-BR"/>
              <a:pPr>
                <a:defRPr/>
              </a:pPr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F4DF5-2460-4DB1-87A8-CCAD80B47B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583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687610"/>
          </a:xfrm>
          <a:prstGeom prst="rect">
            <a:avLst/>
          </a:prstGeom>
        </p:spPr>
        <p:txBody>
          <a:bodyPr anchor="ctr"/>
          <a:lstStyle>
            <a:lvl1pPr marL="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  <a:defRPr lang="pt-BR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88840"/>
            <a:ext cx="10515600" cy="418812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36AAC68E-7B8A-4C0F-89A0-C8F22089BA17}" type="datetimeFigureOut">
              <a:rPr lang="pt-BR" smtClean="0"/>
              <a:pPr/>
              <a:t>20/09/2017</a:t>
            </a:fld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/>
          </p:nvPr>
        </p:nvSpPr>
        <p:spPr>
          <a:xfrm>
            <a:off x="838200" y="1341438"/>
            <a:ext cx="10515600" cy="468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71966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687610"/>
          </a:xfrm>
          <a:prstGeom prst="rect">
            <a:avLst/>
          </a:prstGeom>
        </p:spPr>
        <p:txBody>
          <a:bodyPr anchor="ctr"/>
          <a:lstStyle>
            <a:lvl1pPr marL="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  <a:defRPr lang="pt-BR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88840"/>
            <a:ext cx="10515600" cy="418812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36AAC68E-7B8A-4C0F-89A0-C8F22089BA17}" type="datetimeFigureOut">
              <a:rPr lang="pt-BR" smtClean="0"/>
              <a:pPr/>
              <a:t>20/09/2017</a:t>
            </a:fld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/>
          </p:nvPr>
        </p:nvSpPr>
        <p:spPr>
          <a:xfrm>
            <a:off x="838200" y="1341438"/>
            <a:ext cx="10515600" cy="468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721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687610"/>
          </a:xfrm>
          <a:prstGeom prst="rect">
            <a:avLst/>
          </a:prstGeom>
        </p:spPr>
        <p:txBody>
          <a:bodyPr anchor="ctr"/>
          <a:lstStyle>
            <a:lvl1pPr marL="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  <a:defRPr lang="pt-BR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88840"/>
            <a:ext cx="10515600" cy="418812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36AAC68E-7B8A-4C0F-89A0-C8F22089BA17}" type="datetimeFigureOut">
              <a:rPr lang="pt-BR" smtClean="0"/>
              <a:pPr/>
              <a:t>20/09/2017</a:t>
            </a:fld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/>
          </p:nvPr>
        </p:nvSpPr>
        <p:spPr>
          <a:xfrm>
            <a:off x="838200" y="1341438"/>
            <a:ext cx="10515600" cy="468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1793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687610"/>
          </a:xfrm>
          <a:prstGeom prst="rect">
            <a:avLst/>
          </a:prstGeom>
        </p:spPr>
        <p:txBody>
          <a:bodyPr anchor="ctr"/>
          <a:lstStyle>
            <a:lvl1pPr marL="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  <a:defRPr lang="pt-BR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88840"/>
            <a:ext cx="10515600" cy="418812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36AAC68E-7B8A-4C0F-89A0-C8F22089BA17}" type="datetimeFigureOut">
              <a:rPr lang="pt-BR" smtClean="0"/>
              <a:pPr/>
              <a:t>20/09/2017</a:t>
            </a:fld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/>
          </p:nvPr>
        </p:nvSpPr>
        <p:spPr>
          <a:xfrm>
            <a:off x="838200" y="1341438"/>
            <a:ext cx="10515600" cy="468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85773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687610"/>
          </a:xfrm>
          <a:prstGeom prst="rect">
            <a:avLst/>
          </a:prstGeom>
        </p:spPr>
        <p:txBody>
          <a:bodyPr anchor="ctr"/>
          <a:lstStyle>
            <a:lvl1pPr marL="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  <a:defRPr lang="pt-BR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88840"/>
            <a:ext cx="10515600" cy="418812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36AAC68E-7B8A-4C0F-89A0-C8F22089BA17}" type="datetimeFigureOut">
              <a:rPr lang="pt-BR" smtClean="0"/>
              <a:pPr/>
              <a:t>20/09/2017</a:t>
            </a:fld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/>
          </p:nvPr>
        </p:nvSpPr>
        <p:spPr>
          <a:xfrm>
            <a:off x="838200" y="1341438"/>
            <a:ext cx="10515600" cy="468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3737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687610"/>
          </a:xfrm>
          <a:prstGeom prst="rect">
            <a:avLst/>
          </a:prstGeom>
        </p:spPr>
        <p:txBody>
          <a:bodyPr anchor="ctr"/>
          <a:lstStyle>
            <a:lvl1pPr marL="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  <a:defRPr lang="pt-BR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88840"/>
            <a:ext cx="10515600" cy="418812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36AAC68E-7B8A-4C0F-89A0-C8F22089BA17}" type="datetimeFigureOut">
              <a:rPr lang="pt-BR" smtClean="0"/>
              <a:pPr/>
              <a:t>20/09/2017</a:t>
            </a:fld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/>
          </p:nvPr>
        </p:nvSpPr>
        <p:spPr>
          <a:xfrm>
            <a:off x="838200" y="1341438"/>
            <a:ext cx="10515600" cy="468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81097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169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31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862177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17" y="6165851"/>
            <a:ext cx="253788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687610"/>
          </a:xfrm>
          <a:prstGeom prst="rect">
            <a:avLst/>
          </a:prstGeom>
        </p:spPr>
        <p:txBody>
          <a:bodyPr anchor="ctr"/>
          <a:lstStyle>
            <a:lvl1pPr marL="0" algn="l" defTabSz="914400" rtl="0" eaLnBrk="1" latinLnBrk="0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  <a:defRPr lang="pt-BR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88840"/>
            <a:ext cx="10515600" cy="418812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/>
          </p:nvPr>
        </p:nvSpPr>
        <p:spPr>
          <a:xfrm>
            <a:off x="838200" y="1341438"/>
            <a:ext cx="10515600" cy="468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C6DE98-3224-46CB-8F8B-1AFF7D8748F8}" type="datetimeFigureOut">
              <a:rPr lang="pt-BR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20/09/2017</a:t>
            </a:fld>
            <a:endParaRPr lang="pt-BR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5500211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81783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2143398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790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5180-EF8F-434F-9A96-856ED08874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706-A370-4648-8DA8-C21BC96D534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4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5180-EF8F-434F-9A96-856ED08874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706-A370-4648-8DA8-C21BC96D534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02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5180-EF8F-434F-9A96-856ED08874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706-A370-4648-8DA8-C21BC96D534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79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5180-EF8F-434F-9A96-856ED08874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706-A370-4648-8DA8-C21BC96D534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47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5180-EF8F-434F-9A96-856ED08874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706-A370-4648-8DA8-C21BC96D534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23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5180-EF8F-434F-9A96-856ED08874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706-A370-4648-8DA8-C21BC96D534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44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5180-EF8F-434F-9A96-856ED08874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706-A370-4648-8DA8-C21BC96D534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58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5180-EF8F-434F-9A96-856ED08874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706-A370-4648-8DA8-C21BC96D534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72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5180-EF8F-434F-9A96-856ED08874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706-A370-4648-8DA8-C21BC96D534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62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5180-EF8F-434F-9A96-856ED08874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706-A370-4648-8DA8-C21BC96D534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76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5180-EF8F-434F-9A96-856ED08874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706-A370-4648-8DA8-C21BC96D534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8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  <p:sldLayoutId id="2147483678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9" r:id="rId2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 userDrawn="1"/>
        </p:nvSpPr>
        <p:spPr bwMode="auto">
          <a:xfrm>
            <a:off x="0" y="6750050"/>
            <a:ext cx="12192000" cy="10795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pt-BR" sz="180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Retângulo 7"/>
          <p:cNvSpPr>
            <a:spLocks noChangeArrowheads="1"/>
          </p:cNvSpPr>
          <p:nvPr userDrawn="1"/>
        </p:nvSpPr>
        <p:spPr bwMode="auto">
          <a:xfrm>
            <a:off x="0" y="1"/>
            <a:ext cx="12192000" cy="11969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srgbClr val="0070C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>
              <a:defRPr/>
            </a:pPr>
            <a:endParaRPr lang="pt-BR" sz="180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pic>
        <p:nvPicPr>
          <p:cNvPr id="2052" name="Imagem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2" y="1"/>
            <a:ext cx="3168649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4" descr="sebrae_branco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318" y="63501"/>
            <a:ext cx="1841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65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1EC5180-EF8F-434F-9A96-856ED088745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20/09/2017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4193706-A370-4648-8DA8-C21BC96D534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7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rgbClr val="1C1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35834" t="14445" r="35885" b="34074"/>
          <a:stretch/>
        </p:blipFill>
        <p:spPr>
          <a:xfrm>
            <a:off x="4314825" y="657225"/>
            <a:ext cx="5172075" cy="5295900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5781675" y="2200275"/>
            <a:ext cx="2143125" cy="2143125"/>
          </a:xfrm>
          <a:prstGeom prst="ellipse">
            <a:avLst/>
          </a:prstGeom>
          <a:solidFill>
            <a:srgbClr val="1C1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7753350" y="3990976"/>
            <a:ext cx="895350" cy="895350"/>
          </a:xfrm>
          <a:prstGeom prst="ellipse">
            <a:avLst/>
          </a:prstGeom>
          <a:solidFill>
            <a:srgbClr val="E63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9877425" y="6671966"/>
            <a:ext cx="2552700" cy="186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" dirty="0">
                <a:solidFill>
                  <a:schemeClr val="tx1">
                    <a:lumMod val="50000"/>
                  </a:schemeClr>
                </a:solidFill>
              </a:rPr>
              <a:t>http://br.freepik.com/index.php?goto=74&amp;idfoto=963645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/>
          <a:srcRect l="20552" t="40741" r="22354" b="35372"/>
          <a:stretch/>
        </p:blipFill>
        <p:spPr>
          <a:xfrm rot="5400000">
            <a:off x="-2614960" y="2614957"/>
            <a:ext cx="6839642" cy="160972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5781675" y="2531837"/>
            <a:ext cx="2318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Escola de Negócios Sebrae-SP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646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604" y="228274"/>
            <a:ext cx="5786051" cy="1703583"/>
          </a:xfrm>
        </p:spPr>
        <p:txBody>
          <a:bodyPr>
            <a:noAutofit/>
          </a:bodyPr>
          <a:lstStyle/>
          <a:p>
            <a:pPr algn="ctr"/>
            <a:r>
              <a:rPr lang="pt-BR" sz="6600" dirty="0" smtClean="0">
                <a:solidFill>
                  <a:srgbClr val="D09A7A"/>
                </a:solidFill>
              </a:rPr>
              <a:t>Estratégias</a:t>
            </a:r>
            <a:endParaRPr lang="pt-BR" sz="6600" dirty="0">
              <a:solidFill>
                <a:srgbClr val="D09A7A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22445" y="484883"/>
            <a:ext cx="5554362" cy="16693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dirty="0" smtClean="0">
                <a:solidFill>
                  <a:srgbClr val="D7885B"/>
                </a:solidFill>
              </a:rPr>
              <a:t>Preparação da </a:t>
            </a:r>
            <a:r>
              <a:rPr lang="pt-BR" sz="4000" dirty="0" err="1">
                <a:solidFill>
                  <a:srgbClr val="D7885B"/>
                </a:solidFill>
              </a:rPr>
              <a:t>V</a:t>
            </a:r>
            <a:r>
              <a:rPr lang="pt-BR" sz="4000" dirty="0" err="1" smtClean="0">
                <a:solidFill>
                  <a:srgbClr val="D7885B"/>
                </a:solidFill>
              </a:rPr>
              <a:t>ideoaula</a:t>
            </a:r>
            <a:endParaRPr lang="pt-BR" sz="4000" dirty="0" smtClean="0">
              <a:solidFill>
                <a:srgbClr val="D7885B"/>
              </a:solidFill>
            </a:endParaRPr>
          </a:p>
          <a:p>
            <a:pPr marL="0" lvl="0" indent="0">
              <a:buNone/>
            </a:pPr>
            <a:endParaRPr lang="pt-BR" sz="4000" dirty="0">
              <a:solidFill>
                <a:srgbClr val="D7885B"/>
              </a:solidFill>
            </a:endParaRPr>
          </a:p>
          <a:p>
            <a:pPr marL="0" indent="0">
              <a:buNone/>
            </a:pPr>
            <a:r>
              <a:rPr lang="pt-BR" sz="4000" dirty="0">
                <a:solidFill>
                  <a:srgbClr val="D7885B"/>
                </a:solidFill>
              </a:rPr>
              <a:t> 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111550" y="102637"/>
            <a:ext cx="0" cy="2090057"/>
          </a:xfrm>
          <a:prstGeom prst="line">
            <a:avLst/>
          </a:prstGeom>
          <a:ln w="19050">
            <a:solidFill>
              <a:srgbClr val="FAD9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44450">
            <a:solidFill>
              <a:srgbClr val="FAD9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0762" y="2923504"/>
            <a:ext cx="1115310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/>
                </a:solidFill>
              </a:rPr>
              <a:t>Duração de 1h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/>
                </a:solidFill>
              </a:rPr>
              <a:t>Blocos independentes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/>
                </a:solidFill>
              </a:rPr>
              <a:t>Mapa </a:t>
            </a:r>
            <a:r>
              <a:rPr lang="pt-BR" sz="2800" dirty="0">
                <a:solidFill>
                  <a:schemeClr val="accent2"/>
                </a:solidFill>
              </a:rPr>
              <a:t>de conteúdo: distribuindo o conteúdo em blocos / </a:t>
            </a:r>
            <a:r>
              <a:rPr lang="pt-BR" sz="2800" dirty="0" smtClean="0">
                <a:solidFill>
                  <a:schemeClr val="accent2"/>
                </a:solidFill>
              </a:rPr>
              <a:t>módulos, definição de entrevistas, artes e animações</a:t>
            </a:r>
            <a:endParaRPr lang="pt-BR" sz="28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/>
                </a:solidFill>
              </a:rPr>
              <a:t>Depoimentos especialista e empreendedor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/>
                </a:solidFill>
              </a:rPr>
              <a:t>Bloco de tira dúvidas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/>
                </a:solidFill>
              </a:rPr>
              <a:t>E-book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/>
                </a:solidFill>
              </a:rPr>
              <a:t>Anexos para exercícios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56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604" y="228274"/>
            <a:ext cx="5786051" cy="1703583"/>
          </a:xfrm>
        </p:spPr>
        <p:txBody>
          <a:bodyPr>
            <a:noAutofit/>
          </a:bodyPr>
          <a:lstStyle/>
          <a:p>
            <a:pPr algn="ctr"/>
            <a:r>
              <a:rPr lang="pt-BR" sz="6600" dirty="0" smtClean="0">
                <a:solidFill>
                  <a:srgbClr val="D09A7A"/>
                </a:solidFill>
              </a:rPr>
              <a:t>Estratégias</a:t>
            </a:r>
            <a:endParaRPr lang="pt-BR" sz="6600" dirty="0">
              <a:solidFill>
                <a:srgbClr val="D09A7A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22445" y="484883"/>
            <a:ext cx="5554362" cy="16693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dirty="0" smtClean="0">
                <a:solidFill>
                  <a:srgbClr val="D7885B"/>
                </a:solidFill>
              </a:rPr>
              <a:t>Preparação do Curso</a:t>
            </a:r>
          </a:p>
          <a:p>
            <a:pPr marL="0" lvl="0" indent="0">
              <a:buNone/>
            </a:pPr>
            <a:endParaRPr lang="pt-BR" sz="4000" dirty="0">
              <a:solidFill>
                <a:srgbClr val="D7885B"/>
              </a:solidFill>
            </a:endParaRPr>
          </a:p>
          <a:p>
            <a:pPr marL="0" indent="0">
              <a:buNone/>
            </a:pPr>
            <a:r>
              <a:rPr lang="pt-BR" sz="4000" dirty="0">
                <a:solidFill>
                  <a:srgbClr val="D7885B"/>
                </a:solidFill>
              </a:rPr>
              <a:t> 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111550" y="102637"/>
            <a:ext cx="0" cy="2090057"/>
          </a:xfrm>
          <a:prstGeom prst="line">
            <a:avLst/>
          </a:prstGeom>
          <a:ln w="19050">
            <a:solidFill>
              <a:srgbClr val="FAD9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44450">
            <a:solidFill>
              <a:srgbClr val="FAD9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4103" y="2885059"/>
            <a:ext cx="111531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/>
                </a:solidFill>
              </a:rPr>
              <a:t>Mapa de conteúdo: distribuindo o conteúdo em módulos definindo os objetos de aprendizagem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/>
                </a:solidFill>
              </a:rPr>
              <a:t>Exercícios e testes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err="1" smtClean="0">
                <a:solidFill>
                  <a:schemeClr val="accent2"/>
                </a:solidFill>
              </a:rPr>
              <a:t>Mini-vídeos</a:t>
            </a:r>
            <a:endParaRPr lang="pt-BR" sz="280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/>
                </a:solidFill>
              </a:rPr>
              <a:t>E-book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/>
                </a:solidFill>
              </a:rPr>
              <a:t>Anexos para exercícios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74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80520" y="1388876"/>
            <a:ext cx="734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1992D"/>
                </a:solidFill>
              </a:rPr>
              <a:t>Próximos desafios</a:t>
            </a:r>
            <a:endParaRPr lang="pt-BR" b="1" dirty="0">
              <a:solidFill>
                <a:srgbClr val="F1992D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12342" y="1573542"/>
            <a:ext cx="506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Próximos desafios: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clrChange>
              <a:clrFrom>
                <a:srgbClr val="BDD9E5"/>
              </a:clrFrom>
              <a:clrTo>
                <a:srgbClr val="BDD9E5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595086" y="650740"/>
            <a:ext cx="10809198" cy="577750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42814" y="2266681"/>
            <a:ext cx="6939055" cy="3231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1992D"/>
                </a:solidFill>
              </a:rPr>
              <a:t>Próximos desafios:</a:t>
            </a:r>
          </a:p>
          <a:p>
            <a:endParaRPr lang="pt-BR" sz="2800" b="1" dirty="0">
              <a:solidFill>
                <a:srgbClr val="F1992D"/>
              </a:solidFill>
            </a:endParaRPr>
          </a:p>
          <a:p>
            <a:r>
              <a:rPr lang="pt-BR" sz="2800" b="1" dirty="0" smtClean="0">
                <a:solidFill>
                  <a:srgbClr val="F1992D"/>
                </a:solidFill>
              </a:rPr>
              <a:t>Transposição de atividades vivenciais através da gamificação.</a:t>
            </a:r>
          </a:p>
          <a:p>
            <a:endParaRPr lang="pt-BR" sz="2800" b="1" dirty="0">
              <a:solidFill>
                <a:srgbClr val="F1992D"/>
              </a:solidFill>
            </a:endParaRPr>
          </a:p>
          <a:p>
            <a:r>
              <a:rPr lang="pt-BR" sz="2800" b="1" dirty="0" smtClean="0">
                <a:solidFill>
                  <a:srgbClr val="F1992D"/>
                </a:solidFill>
              </a:rPr>
              <a:t>Construção de simuladores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47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bed.org.br/hotsite/23-ciaed/images/logotip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33" y="0"/>
            <a:ext cx="10709184" cy="188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18857" y="2946399"/>
            <a:ext cx="3827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F1992D"/>
                </a:solidFill>
              </a:rPr>
              <a:t>Obrigada</a:t>
            </a:r>
            <a:r>
              <a:rPr lang="pt-BR" sz="4400" b="1" dirty="0" smtClean="0">
                <a:solidFill>
                  <a:srgbClr val="F1992D"/>
                </a:solidFill>
              </a:rPr>
              <a:t>!</a:t>
            </a:r>
            <a:endParaRPr lang="pt-BR" sz="4400" b="1" dirty="0" smtClean="0">
              <a:solidFill>
                <a:srgbClr val="F1992D"/>
              </a:solidFill>
            </a:endParaRP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4457" y="4546837"/>
            <a:ext cx="1016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Fabiana Carvalho</a:t>
            </a:r>
          </a:p>
          <a:p>
            <a:pPr algn="ctr"/>
            <a:r>
              <a:rPr lang="pt-BR" sz="2800" dirty="0" smtClean="0"/>
              <a:t>Sebrae SP</a:t>
            </a:r>
          </a:p>
          <a:p>
            <a:pPr algn="ctr"/>
            <a:r>
              <a:rPr lang="pt-BR" sz="2800" dirty="0" smtClean="0"/>
              <a:t>fabianavc@sebraesp.com.br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986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12191877743_05275bfab0_h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" r="31519" b="71667"/>
          <a:stretch>
            <a:fillRect/>
          </a:stretch>
        </p:blipFill>
        <p:spPr bwMode="auto">
          <a:xfrm>
            <a:off x="1478270" y="1232399"/>
            <a:ext cx="9217026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" descr="12191877743_05275bfab0_h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5" t="37549" r="28918" b="14543"/>
          <a:stretch>
            <a:fillRect/>
          </a:stretch>
        </p:blipFill>
        <p:spPr bwMode="auto">
          <a:xfrm>
            <a:off x="1265905" y="3270251"/>
            <a:ext cx="9466853" cy="35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rma 5"/>
          <p:cNvSpPr/>
          <p:nvPr/>
        </p:nvSpPr>
        <p:spPr>
          <a:xfrm>
            <a:off x="1660526" y="1771650"/>
            <a:ext cx="8683625" cy="4897438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1"/>
          </a:solidFill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269" name="Espaço Reservado para Título 1"/>
          <p:cNvSpPr txBox="1">
            <a:spLocks/>
          </p:cNvSpPr>
          <p:nvPr/>
        </p:nvSpPr>
        <p:spPr bwMode="auto">
          <a:xfrm>
            <a:off x="1149350" y="54972"/>
            <a:ext cx="9766299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pt-BR" alt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LINHA DO TEMPO </a:t>
            </a:r>
            <a:r>
              <a:rPr lang="pt-BR" alt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ESCOLA </a:t>
            </a:r>
            <a:r>
              <a:rPr lang="pt-BR" alt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NEGÓCIOS SEBRA-SP</a:t>
            </a:r>
          </a:p>
        </p:txBody>
      </p:sp>
      <p:sp>
        <p:nvSpPr>
          <p:cNvPr id="8" name="Oval 16"/>
          <p:cNvSpPr/>
          <p:nvPr/>
        </p:nvSpPr>
        <p:spPr>
          <a:xfrm>
            <a:off x="2409825" y="5421314"/>
            <a:ext cx="292100" cy="268287"/>
          </a:xfrm>
          <a:prstGeom prst="ellipse">
            <a:avLst/>
          </a:prstGeom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Oval 26"/>
          <p:cNvSpPr/>
          <p:nvPr/>
        </p:nvSpPr>
        <p:spPr>
          <a:xfrm>
            <a:off x="3625850" y="4349750"/>
            <a:ext cx="433388" cy="431800"/>
          </a:xfrm>
          <a:prstGeom prst="ellipse">
            <a:avLst/>
          </a:prstGeom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2" name="Conector reto 11"/>
          <p:cNvCxnSpPr>
            <a:stCxn id="8" idx="0"/>
          </p:cNvCxnSpPr>
          <p:nvPr/>
        </p:nvCxnSpPr>
        <p:spPr>
          <a:xfrm flipH="1" flipV="1">
            <a:off x="2554289" y="4329113"/>
            <a:ext cx="1587" cy="10922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3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6" y="4702175"/>
            <a:ext cx="32353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8"/>
          <p:cNvSpPr/>
          <p:nvPr/>
        </p:nvSpPr>
        <p:spPr>
          <a:xfrm>
            <a:off x="4205289" y="4565651"/>
            <a:ext cx="3324225" cy="20986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56032" tIns="256032" rIns="256032" bIns="256032" anchorCtr="1"/>
          <a:lstStyle>
            <a:lvl1pPr defTabSz="1600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7150" indent="-57150" defTabSz="1600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1600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1600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1600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60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60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60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600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400" dirty="0">
                <a:solidFill>
                  <a:srgbClr val="0070C0"/>
                </a:solidFill>
              </a:rPr>
              <a:t>Inauguração com 245 alunos</a:t>
            </a:r>
          </a:p>
          <a:p>
            <a:pPr marL="285750" lvl="1" indent="-285750" eaLnBrk="1" hangingPunct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400" dirty="0">
                <a:solidFill>
                  <a:srgbClr val="0070C0"/>
                </a:solidFill>
              </a:rPr>
              <a:t>Recorde de inscrições no vestibular FATEC SEBRAE-SP</a:t>
            </a:r>
          </a:p>
          <a:p>
            <a:pPr marL="285750" lvl="1" indent="-285750" eaLnBrk="1" hangingPunct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400" dirty="0">
                <a:solidFill>
                  <a:srgbClr val="0070C0"/>
                </a:solidFill>
              </a:rPr>
              <a:t>Construção do modelo de atuação da Escola de Negócios  Sebrae-SP (Núcleo de Empreendedorismo)</a:t>
            </a:r>
          </a:p>
          <a:p>
            <a:pPr marL="285750" lvl="1" indent="-285750" eaLnBrk="1" hangingPunct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400" dirty="0">
                <a:solidFill>
                  <a:srgbClr val="0070C0"/>
                </a:solidFill>
              </a:rPr>
              <a:t>Inclusão de EAD no curso Modular ETEC 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3511551" y="4929188"/>
            <a:ext cx="720725" cy="365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27"/>
          <p:cNvSpPr/>
          <p:nvPr/>
        </p:nvSpPr>
        <p:spPr>
          <a:xfrm>
            <a:off x="5591176" y="3379788"/>
            <a:ext cx="601663" cy="565150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Oval 27"/>
          <p:cNvSpPr/>
          <p:nvPr/>
        </p:nvSpPr>
        <p:spPr>
          <a:xfrm>
            <a:off x="6750050" y="2928939"/>
            <a:ext cx="788988" cy="731837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278" name="Imagem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1" y="1462088"/>
            <a:ext cx="30956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9"/>
          <p:cNvSpPr/>
          <p:nvPr/>
        </p:nvSpPr>
        <p:spPr>
          <a:xfrm>
            <a:off x="3273426" y="1038226"/>
            <a:ext cx="3311525" cy="20161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92456" tIns="92456" rIns="92456" bIns="92456" anchor="b" anchorCtr="1"/>
          <a:lstStyle>
            <a:lvl1pPr defTabSz="5778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7150" indent="-57150" defTabSz="5778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5778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5778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5778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77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77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77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77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400" dirty="0">
                <a:solidFill>
                  <a:srgbClr val="0070C0"/>
                </a:solidFill>
              </a:rPr>
              <a:t>769 alunos</a:t>
            </a:r>
          </a:p>
          <a:p>
            <a:pPr marL="285750" lvl="1" indent="-285750" eaLnBrk="1" hangingPunct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400" dirty="0">
                <a:solidFill>
                  <a:srgbClr val="0070C0"/>
                </a:solidFill>
              </a:rPr>
              <a:t>14 novas soluções desenvolvidas</a:t>
            </a:r>
          </a:p>
          <a:p>
            <a:pPr marL="285750" lvl="1" indent="-285750" eaLnBrk="1" hangingPunct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400" dirty="0">
                <a:solidFill>
                  <a:srgbClr val="0070C0"/>
                </a:solidFill>
              </a:rPr>
              <a:t>13 funcionários – Sebrae-SP</a:t>
            </a:r>
          </a:p>
          <a:p>
            <a:pPr marL="285750" lvl="1" indent="-285750" eaLnBrk="1" hangingPunct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400" dirty="0">
                <a:solidFill>
                  <a:srgbClr val="0070C0"/>
                </a:solidFill>
              </a:rPr>
              <a:t>04 estagiários – Sebrae-SP</a:t>
            </a:r>
          </a:p>
          <a:p>
            <a:pPr marL="285750" lvl="1" indent="-285750" eaLnBrk="1" hangingPunct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400" dirty="0">
                <a:solidFill>
                  <a:srgbClr val="0070C0"/>
                </a:solidFill>
              </a:rPr>
              <a:t>Oferta de serviços para   outras instituições</a:t>
            </a:r>
            <a:endParaRPr lang="pt-BR" altLang="pt-BR" sz="900" dirty="0">
              <a:solidFill>
                <a:srgbClr val="0070C0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4532314" y="3530600"/>
            <a:ext cx="966787" cy="396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H="1" flipV="1">
            <a:off x="4532314" y="3014663"/>
            <a:ext cx="14287" cy="5445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de cantos arredondados 9"/>
          <p:cNvSpPr/>
          <p:nvPr/>
        </p:nvSpPr>
        <p:spPr>
          <a:xfrm>
            <a:off x="1660525" y="3489824"/>
            <a:ext cx="1716089" cy="915489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ctangle 30"/>
          <p:cNvSpPr/>
          <p:nvPr/>
        </p:nvSpPr>
        <p:spPr>
          <a:xfrm>
            <a:off x="1447801" y="3070226"/>
            <a:ext cx="2201863" cy="15160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56032" tIns="256032" rIns="256032" bIns="256032" anchor="b" anchorCtr="1"/>
          <a:lstStyle/>
          <a:p>
            <a:pPr marL="0" lvl="1" algn="ctr" defTabSz="1600200">
              <a:lnSpc>
                <a:spcPct val="90000"/>
              </a:lnSpc>
              <a:spcAft>
                <a:spcPct val="15000"/>
              </a:spcAft>
              <a:defRPr/>
            </a:pPr>
            <a:r>
              <a:rPr lang="pt-BR" sz="1400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Convênio firmado em</a:t>
            </a:r>
            <a:br>
              <a:rPr lang="pt-BR" sz="1400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</a:br>
            <a:r>
              <a:rPr lang="pt-BR" sz="1400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26 de </a:t>
            </a:r>
            <a:r>
              <a:rPr lang="pt-BR" sz="1400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novembro</a:t>
            </a:r>
            <a:r>
              <a:rPr lang="pt-BR" sz="1400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 de 2013</a:t>
            </a:r>
          </a:p>
        </p:txBody>
      </p:sp>
      <p:sp>
        <p:nvSpPr>
          <p:cNvPr id="11284" name="Retângulo 13314"/>
          <p:cNvSpPr>
            <a:spLocks noChangeArrowheads="1"/>
          </p:cNvSpPr>
          <p:nvPr/>
        </p:nvSpPr>
        <p:spPr bwMode="auto">
          <a:xfrm>
            <a:off x="3479800" y="4391025"/>
            <a:ext cx="706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b="1" dirty="0">
                <a:latin typeface="Berlin Sans FB Demi" panose="020E0802020502020306" pitchFamily="34" charset="0"/>
              </a:rPr>
              <a:t> </a:t>
            </a:r>
            <a:r>
              <a:rPr lang="pt-BR" altLang="pt-BR" b="1" dirty="0">
                <a:solidFill>
                  <a:srgbClr val="17375E"/>
                </a:solidFill>
                <a:latin typeface="Berlin Sans FB Demi" panose="020E0802020502020306" pitchFamily="34" charset="0"/>
              </a:rPr>
              <a:t>2014</a:t>
            </a:r>
            <a:endParaRPr lang="pt-BR" altLang="pt-BR" dirty="0"/>
          </a:p>
        </p:txBody>
      </p:sp>
      <p:sp>
        <p:nvSpPr>
          <p:cNvPr id="11285" name="Retângulo 13315"/>
          <p:cNvSpPr>
            <a:spLocks noChangeArrowheads="1"/>
          </p:cNvSpPr>
          <p:nvPr/>
        </p:nvSpPr>
        <p:spPr bwMode="auto">
          <a:xfrm>
            <a:off x="5511800" y="3462339"/>
            <a:ext cx="692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b="1"/>
              <a:t> </a:t>
            </a:r>
            <a:r>
              <a:rPr lang="pt-BR" altLang="pt-BR" b="1">
                <a:solidFill>
                  <a:srgbClr val="17375E"/>
                </a:solidFill>
                <a:latin typeface="Berlin Sans FB Demi" panose="020E0802020502020306" pitchFamily="34" charset="0"/>
              </a:rPr>
              <a:t>2015</a:t>
            </a:r>
            <a:endParaRPr lang="pt-BR" altLang="pt-BR"/>
          </a:p>
        </p:txBody>
      </p:sp>
      <p:sp>
        <p:nvSpPr>
          <p:cNvPr id="13318" name="Retângulo 13317"/>
          <p:cNvSpPr/>
          <p:nvPr/>
        </p:nvSpPr>
        <p:spPr>
          <a:xfrm>
            <a:off x="2232025" y="5384801"/>
            <a:ext cx="635000" cy="341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b="1" dirty="0">
                <a:solidFill>
                  <a:srgbClr val="17375E"/>
                </a:solidFill>
                <a:latin typeface="Berlin Sans FB Demi" panose="020E0802020502020306" pitchFamily="34" charset="0"/>
                <a:ea typeface="MS PGothic" panose="020B0600070205080204" pitchFamily="34" charset="-128"/>
              </a:rPr>
              <a:t>2013</a:t>
            </a:r>
          </a:p>
        </p:txBody>
      </p:sp>
      <p:pic>
        <p:nvPicPr>
          <p:cNvPr id="11287" name="Imagem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408488"/>
            <a:ext cx="2495550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8" name="Retângulo 3"/>
          <p:cNvSpPr>
            <a:spLocks noChangeArrowheads="1"/>
          </p:cNvSpPr>
          <p:nvPr/>
        </p:nvSpPr>
        <p:spPr bwMode="auto">
          <a:xfrm>
            <a:off x="8488364" y="4603751"/>
            <a:ext cx="2427287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rgbClr val="0070C0"/>
                </a:solidFill>
              </a:rPr>
              <a:t>Atingimos meta 1000 alunos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altLang="pt-BR" sz="1400" dirty="0" smtClean="0">
                <a:solidFill>
                  <a:srgbClr val="0070C0"/>
                </a:solidFill>
              </a:rPr>
              <a:t>Inauguração </a:t>
            </a:r>
            <a:r>
              <a:rPr lang="pt-BR" altLang="pt-BR" sz="1400" dirty="0">
                <a:solidFill>
                  <a:srgbClr val="0070C0"/>
                </a:solidFill>
              </a:rPr>
              <a:t>SEBRAELAB (março/2018</a:t>
            </a:r>
            <a:r>
              <a:rPr lang="pt-BR" altLang="pt-BR" sz="1400" dirty="0" smtClean="0">
                <a:solidFill>
                  <a:srgbClr val="0070C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altLang="pt-BR" sz="1400" dirty="0" smtClean="0">
                <a:solidFill>
                  <a:srgbClr val="0070C0"/>
                </a:solidFill>
              </a:rPr>
              <a:t>Centro </a:t>
            </a:r>
            <a:r>
              <a:rPr lang="pt-BR" altLang="pt-BR" sz="1400" dirty="0">
                <a:solidFill>
                  <a:srgbClr val="0070C0"/>
                </a:solidFill>
              </a:rPr>
              <a:t>de Referência em Tecnologia e Economia Criativa </a:t>
            </a:r>
            <a:endParaRPr lang="pt-BR" altLang="pt-BR" sz="14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altLang="pt-BR" sz="1400" dirty="0" smtClean="0">
                <a:solidFill>
                  <a:srgbClr val="0070C0"/>
                </a:solidFill>
              </a:rPr>
              <a:t>Faculdade Sebrae</a:t>
            </a:r>
          </a:p>
        </p:txBody>
      </p:sp>
      <p:sp>
        <p:nvSpPr>
          <p:cNvPr id="11289" name="Retângulo 13312"/>
          <p:cNvSpPr>
            <a:spLocks noChangeArrowheads="1"/>
          </p:cNvSpPr>
          <p:nvPr/>
        </p:nvSpPr>
        <p:spPr bwMode="auto">
          <a:xfrm>
            <a:off x="6748464" y="3111500"/>
            <a:ext cx="8080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pt-BR" altLang="pt-BR" sz="2400" b="1">
                <a:solidFill>
                  <a:srgbClr val="17375E"/>
                </a:solidFill>
                <a:latin typeface="Berlin Sans FB Demi" panose="020E0802020502020306" pitchFamily="34" charset="0"/>
              </a:rPr>
              <a:t>2016</a:t>
            </a:r>
          </a:p>
        </p:txBody>
      </p:sp>
      <p:sp>
        <p:nvSpPr>
          <p:cNvPr id="29" name="Oval 27"/>
          <p:cNvSpPr/>
          <p:nvPr/>
        </p:nvSpPr>
        <p:spPr>
          <a:xfrm>
            <a:off x="8459788" y="2536826"/>
            <a:ext cx="977900" cy="898525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291" name="Retângulo 13312"/>
          <p:cNvSpPr>
            <a:spLocks noChangeArrowheads="1"/>
          </p:cNvSpPr>
          <p:nvPr/>
        </p:nvSpPr>
        <p:spPr bwMode="auto">
          <a:xfrm>
            <a:off x="8450263" y="2719389"/>
            <a:ext cx="982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pt-BR" altLang="pt-BR" sz="3200" b="1">
                <a:solidFill>
                  <a:srgbClr val="17375E"/>
                </a:solidFill>
                <a:latin typeface="Berlin Sans FB Demi" panose="020E0802020502020306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9709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42" y="1181113"/>
            <a:ext cx="10210189" cy="553900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885371" y="217715"/>
            <a:ext cx="9797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prstClr val="white"/>
                </a:solidFill>
              </a:rPr>
              <a:t>Núcleo SEBRAE-SP </a:t>
            </a:r>
            <a:r>
              <a:rPr lang="pt-BR" sz="3200" b="1" dirty="0" smtClean="0">
                <a:solidFill>
                  <a:prstClr val="white"/>
                </a:solidFill>
              </a:rPr>
              <a:t>de Empreendedorismo</a:t>
            </a:r>
            <a:endParaRPr lang="pt-BR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44344" y="5878285"/>
            <a:ext cx="6662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Qual a necessidade?</a:t>
            </a:r>
            <a:endParaRPr lang="pt-BR" sz="4000" dirty="0"/>
          </a:p>
        </p:txBody>
      </p:sp>
      <p:pic>
        <p:nvPicPr>
          <p:cNvPr id="8" name="Picture 4" descr="Resultado de imagem para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27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7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0" y="0"/>
            <a:ext cx="11524343" cy="317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5771" y="4034971"/>
            <a:ext cx="11524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Escalabilidade</a:t>
            </a:r>
            <a:endParaRPr lang="pt-BR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09600" y="5283200"/>
            <a:ext cx="1119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Levar as atividades do Nucleo Sebrae SP de Empreendedorismo para o estado inteiro.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144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44344" y="5878285"/>
            <a:ext cx="6662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           Como?</a:t>
            </a:r>
            <a:endParaRPr lang="pt-BR" sz="4000" dirty="0"/>
          </a:p>
        </p:txBody>
      </p:sp>
      <p:pic>
        <p:nvPicPr>
          <p:cNvPr id="8" name="Picture 4" descr="Bulbo, Luz, Bokeh, Lâmpada, Lâmpadas, Electricida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16"/>
          <a:stretch/>
        </p:blipFill>
        <p:spPr bwMode="auto">
          <a:xfrm>
            <a:off x="0" y="0"/>
            <a:ext cx="46492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69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mundoempreendedor.net/wp-content/uploads/2015/11/Empreendedor-de-Suces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2"/>
          <a:stretch>
            <a:fillRect/>
          </a:stretch>
        </p:blipFill>
        <p:spPr bwMode="auto">
          <a:xfrm>
            <a:off x="0" y="0"/>
            <a:ext cx="3671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773714" y="769257"/>
            <a:ext cx="8302171" cy="95102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pt-BR" sz="6000" b="1" dirty="0" smtClean="0"/>
          </a:p>
          <a:p>
            <a:pPr algn="ctr"/>
            <a:r>
              <a:rPr lang="pt-BR" sz="6000" b="1" dirty="0" smtClean="0"/>
              <a:t>Transpondo o conteúdo das atividades presencias para EAD </a:t>
            </a:r>
          </a:p>
          <a:p>
            <a:pPr algn="ctr"/>
            <a:endParaRPr lang="pt-BR" sz="2400" b="1" dirty="0"/>
          </a:p>
          <a:p>
            <a:endParaRPr lang="pt-BR" sz="2400" b="1" dirty="0" smtClean="0"/>
          </a:p>
          <a:p>
            <a:endParaRPr lang="pt-BR" sz="2400" b="1" dirty="0"/>
          </a:p>
          <a:p>
            <a:endParaRPr lang="pt-BR" sz="2400" b="1" dirty="0" smtClean="0"/>
          </a:p>
          <a:p>
            <a:endParaRPr lang="pt-BR" sz="2400" b="1" dirty="0"/>
          </a:p>
          <a:p>
            <a:endParaRPr lang="pt-BR" sz="2400" b="1" dirty="0" smtClean="0"/>
          </a:p>
          <a:p>
            <a:endParaRPr lang="pt-BR" sz="2400" b="1" dirty="0"/>
          </a:p>
          <a:p>
            <a:endParaRPr lang="pt-BR" sz="2400" b="1" dirty="0" smtClean="0"/>
          </a:p>
          <a:p>
            <a:endParaRPr lang="pt-BR" sz="2400" b="1" dirty="0"/>
          </a:p>
          <a:p>
            <a:endParaRPr lang="pt-BR" sz="2400" b="1" dirty="0" smtClean="0"/>
          </a:p>
          <a:p>
            <a:endParaRPr lang="pt-BR" sz="2400" b="1" dirty="0"/>
          </a:p>
          <a:p>
            <a:endParaRPr lang="pt-BR" sz="2400" b="1" dirty="0" smtClean="0"/>
          </a:p>
          <a:p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358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604" y="228274"/>
            <a:ext cx="5786051" cy="1703583"/>
          </a:xfrm>
        </p:spPr>
        <p:txBody>
          <a:bodyPr>
            <a:noAutofit/>
          </a:bodyPr>
          <a:lstStyle/>
          <a:p>
            <a:pPr algn="ctr"/>
            <a:r>
              <a:rPr lang="pt-BR" sz="6600" dirty="0" smtClean="0">
                <a:solidFill>
                  <a:srgbClr val="D09A7A"/>
                </a:solidFill>
              </a:rPr>
              <a:t>Estratégias</a:t>
            </a:r>
            <a:endParaRPr lang="pt-BR" sz="6600" dirty="0">
              <a:solidFill>
                <a:srgbClr val="D09A7A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22445" y="484883"/>
            <a:ext cx="5554362" cy="16693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dirty="0" smtClean="0">
                <a:solidFill>
                  <a:srgbClr val="D7885B"/>
                </a:solidFill>
              </a:rPr>
              <a:t>Contratação de uma plataforma de gestão do conhecimento</a:t>
            </a:r>
          </a:p>
          <a:p>
            <a:pPr marL="0" lvl="0" indent="0">
              <a:buNone/>
            </a:pPr>
            <a:endParaRPr lang="pt-BR" sz="4000" dirty="0">
              <a:solidFill>
                <a:srgbClr val="D7885B"/>
              </a:solidFill>
            </a:endParaRPr>
          </a:p>
          <a:p>
            <a:pPr marL="0" indent="0">
              <a:buNone/>
            </a:pPr>
            <a:r>
              <a:rPr lang="pt-BR" sz="4000" dirty="0">
                <a:solidFill>
                  <a:srgbClr val="D7885B"/>
                </a:solidFill>
              </a:rPr>
              <a:t> 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4952422"/>
              </p:ext>
            </p:extLst>
          </p:nvPr>
        </p:nvGraphicFramePr>
        <p:xfrm>
          <a:off x="214605" y="2297852"/>
          <a:ext cx="11775232" cy="4416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Conector reto 6"/>
          <p:cNvCxnSpPr/>
          <p:nvPr/>
        </p:nvCxnSpPr>
        <p:spPr>
          <a:xfrm>
            <a:off x="6111550" y="102637"/>
            <a:ext cx="0" cy="2090057"/>
          </a:xfrm>
          <a:prstGeom prst="line">
            <a:avLst/>
          </a:prstGeom>
          <a:ln w="19050">
            <a:solidFill>
              <a:srgbClr val="FAD9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44450">
            <a:solidFill>
              <a:srgbClr val="FAD9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604" y="228274"/>
            <a:ext cx="5786051" cy="1703583"/>
          </a:xfrm>
        </p:spPr>
        <p:txBody>
          <a:bodyPr>
            <a:noAutofit/>
          </a:bodyPr>
          <a:lstStyle/>
          <a:p>
            <a:pPr algn="ctr"/>
            <a:r>
              <a:rPr lang="pt-BR" sz="6600" dirty="0" smtClean="0">
                <a:solidFill>
                  <a:srgbClr val="D09A7A"/>
                </a:solidFill>
              </a:rPr>
              <a:t>Estratégias</a:t>
            </a:r>
            <a:endParaRPr lang="pt-BR" sz="6600" dirty="0">
              <a:solidFill>
                <a:srgbClr val="D09A7A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22445" y="484883"/>
            <a:ext cx="5554362" cy="16693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dirty="0" smtClean="0">
                <a:solidFill>
                  <a:srgbClr val="D7885B"/>
                </a:solidFill>
              </a:rPr>
              <a:t>Preparação do conteúdo para transposição</a:t>
            </a:r>
          </a:p>
          <a:p>
            <a:pPr marL="0" lvl="0" indent="0">
              <a:buNone/>
            </a:pPr>
            <a:endParaRPr lang="pt-BR" sz="4000" dirty="0">
              <a:solidFill>
                <a:srgbClr val="D7885B"/>
              </a:solidFill>
            </a:endParaRPr>
          </a:p>
          <a:p>
            <a:pPr marL="0" indent="0">
              <a:buNone/>
            </a:pPr>
            <a:r>
              <a:rPr lang="pt-BR" sz="4000" dirty="0">
                <a:solidFill>
                  <a:srgbClr val="D7885B"/>
                </a:solidFill>
              </a:rPr>
              <a:t> 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111550" y="102637"/>
            <a:ext cx="0" cy="2090057"/>
          </a:xfrm>
          <a:prstGeom prst="line">
            <a:avLst/>
          </a:prstGeom>
          <a:ln w="19050">
            <a:solidFill>
              <a:srgbClr val="FAD9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44450">
            <a:solidFill>
              <a:srgbClr val="FAD9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0762" y="2923504"/>
            <a:ext cx="111531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/>
                </a:solidFill>
              </a:rPr>
              <a:t>Base: manual de aplicação das oficinas</a:t>
            </a:r>
          </a:p>
          <a:p>
            <a:endParaRPr lang="pt-BR" sz="280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/>
                </a:solidFill>
              </a:rPr>
              <a:t>Assistir as oficinas presenciais</a:t>
            </a:r>
          </a:p>
          <a:p>
            <a:endParaRPr lang="pt-BR" sz="280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/>
                </a:solidFill>
              </a:rPr>
              <a:t>Complementação do conteúdo: conceitos, exemplos, materiais respondidos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98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42762</TotalTime>
  <Words>269</Words>
  <Application>Microsoft Office PowerPoint</Application>
  <PresentationFormat>Widescreen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13</vt:i4>
      </vt:variant>
    </vt:vector>
  </HeadingPairs>
  <TitlesOfParts>
    <vt:vector size="24" baseType="lpstr">
      <vt:lpstr>ＭＳ Ｐゴシック</vt:lpstr>
      <vt:lpstr>ＭＳ Ｐゴシック</vt:lpstr>
      <vt:lpstr>Arial</vt:lpstr>
      <vt:lpstr>Berlin Sans FB Demi</vt:lpstr>
      <vt:lpstr>Calibri</vt:lpstr>
      <vt:lpstr>Calibri Light</vt:lpstr>
      <vt:lpstr>Century Gothic</vt:lpstr>
      <vt:lpstr>Wingdings 2</vt:lpstr>
      <vt:lpstr>Citável</vt:lpstr>
      <vt:lpstr>Personalizar design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Estratégias</vt:lpstr>
      <vt:lpstr>Estratégias</vt:lpstr>
      <vt:lpstr>Estratégias</vt:lpstr>
      <vt:lpstr>Estratégias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Estadual de Incubadoras</dc:title>
  <dc:creator>Guilherme Arradi Sichieri</dc:creator>
  <cp:lastModifiedBy>PRODUSOM</cp:lastModifiedBy>
  <cp:revision>797</cp:revision>
  <cp:lastPrinted>2017-06-26T18:44:41Z</cp:lastPrinted>
  <dcterms:created xsi:type="dcterms:W3CDTF">2016-04-12T20:29:02Z</dcterms:created>
  <dcterms:modified xsi:type="dcterms:W3CDTF">2017-09-20T21:02:45Z</dcterms:modified>
</cp:coreProperties>
</file>