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1" r:id="rId5"/>
    <p:sldId id="258" r:id="rId6"/>
    <p:sldId id="279" r:id="rId7"/>
    <p:sldId id="259" r:id="rId8"/>
    <p:sldId id="281" r:id="rId9"/>
    <p:sldId id="272" r:id="rId10"/>
    <p:sldId id="282" r:id="rId11"/>
    <p:sldId id="283" r:id="rId12"/>
    <p:sldId id="260" r:id="rId13"/>
    <p:sldId id="284" r:id="rId14"/>
    <p:sldId id="285" r:id="rId15"/>
    <p:sldId id="261" r:id="rId16"/>
    <p:sldId id="286" r:id="rId17"/>
    <p:sldId id="288" r:id="rId18"/>
    <p:sldId id="287" r:id="rId19"/>
    <p:sldId id="262" r:id="rId20"/>
    <p:sldId id="263" r:id="rId21"/>
    <p:sldId id="290" r:id="rId22"/>
    <p:sldId id="273" r:id="rId23"/>
    <p:sldId id="291" r:id="rId24"/>
    <p:sldId id="292" r:id="rId25"/>
    <p:sldId id="274" r:id="rId26"/>
    <p:sldId id="293" r:id="rId27"/>
    <p:sldId id="294" r:id="rId28"/>
    <p:sldId id="275" r:id="rId29"/>
    <p:sldId id="296" r:id="rId30"/>
    <p:sldId id="295" r:id="rId31"/>
    <p:sldId id="264" r:id="rId32"/>
    <p:sldId id="299" r:id="rId33"/>
    <p:sldId id="298" r:id="rId34"/>
    <p:sldId id="276" r:id="rId35"/>
    <p:sldId id="297" r:id="rId36"/>
    <p:sldId id="265" r:id="rId37"/>
    <p:sldId id="266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23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/>
              <a:t>SEMINÁRIO INTEGRADOR NA EDUCAÇÃO A DISTÂNCIA: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DESAFIOS </a:t>
            </a:r>
            <a:r>
              <a:rPr lang="pt-BR" sz="3100" dirty="0"/>
              <a:t>E POSSIBILIDADES COMO METODOLOGIA DE APRENDIZAGEM ATIVA 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2160240"/>
          </a:xfrm>
        </p:spPr>
        <p:txBody>
          <a:bodyPr>
            <a:normAutofit fontScale="47500" lnSpcReduction="20000"/>
          </a:bodyPr>
          <a:lstStyle/>
          <a:p>
            <a:r>
              <a:rPr lang="pt-BR" dirty="0"/>
              <a:t>MICHELE DOMINGOS </a:t>
            </a:r>
            <a:r>
              <a:rPr lang="pt-BR" dirty="0" smtClean="0"/>
              <a:t>SCHNEIDER</a:t>
            </a:r>
            <a:endParaRPr lang="pt-BR" dirty="0"/>
          </a:p>
          <a:p>
            <a:r>
              <a:rPr lang="pt-BR" dirty="0"/>
              <a:t>ELISA NETTO </a:t>
            </a:r>
            <a:r>
              <a:rPr lang="pt-BR" dirty="0" smtClean="0"/>
              <a:t>ZANETTE</a:t>
            </a:r>
            <a:endParaRPr lang="pt-BR" dirty="0"/>
          </a:p>
          <a:p>
            <a:r>
              <a:rPr lang="pt-BR" dirty="0"/>
              <a:t>NARA CRISTINE THOMÉ PALÁCIOS CECHELLA </a:t>
            </a:r>
            <a:endParaRPr lang="pt-BR" dirty="0" smtClean="0"/>
          </a:p>
          <a:p>
            <a:r>
              <a:rPr lang="pt-BR" dirty="0" smtClean="0"/>
              <a:t>JUCÉLIA </a:t>
            </a:r>
            <a:r>
              <a:rPr lang="pt-BR" dirty="0"/>
              <a:t>DA SILVA </a:t>
            </a:r>
            <a:r>
              <a:rPr lang="pt-BR" dirty="0" smtClean="0"/>
              <a:t>ABEL</a:t>
            </a:r>
            <a:endParaRPr lang="pt-BR" dirty="0"/>
          </a:p>
          <a:p>
            <a:r>
              <a:rPr lang="pt-BR" dirty="0"/>
              <a:t>VOLMAR </a:t>
            </a:r>
            <a:r>
              <a:rPr lang="pt-BR" dirty="0" smtClean="0"/>
              <a:t>MADEIRA</a:t>
            </a:r>
          </a:p>
          <a:p>
            <a:endParaRPr lang="pt-BR" dirty="0" smtClean="0"/>
          </a:p>
          <a:p>
            <a:r>
              <a:rPr lang="pt-BR" b="1" dirty="0"/>
              <a:t>Universidade do Extremo Sul Catarinense </a:t>
            </a:r>
            <a:r>
              <a:rPr lang="pt-BR" b="1" dirty="0" smtClean="0"/>
              <a:t>– UNESC</a:t>
            </a:r>
          </a:p>
          <a:p>
            <a:r>
              <a:rPr lang="pt-BR" b="1" dirty="0" smtClean="0"/>
              <a:t>Grupo de Pesquisa Educação a Distância na Graduação</a:t>
            </a:r>
            <a:endParaRPr lang="pt-BR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55344"/>
            <a:ext cx="1276748" cy="75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3" y="6074887"/>
            <a:ext cx="1070953" cy="776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89176" y="1346318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b="1" dirty="0"/>
              <a:t>Aprendizagem Ativa em Ambientes de Aprendizagem na Educação a Distância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89176" y="2692636"/>
            <a:ext cx="8229600" cy="4525963"/>
          </a:xfrm>
        </p:spPr>
        <p:txBody>
          <a:bodyPr>
            <a:normAutofit/>
          </a:bodyPr>
          <a:lstStyle/>
          <a:p>
            <a:r>
              <a:rPr lang="pt-BR" sz="2200" b="1" dirty="0" smtClean="0"/>
              <a:t>Marin </a:t>
            </a:r>
            <a:r>
              <a:rPr lang="pt-BR" sz="2200" b="1" dirty="0"/>
              <a:t>et. al. (2010) </a:t>
            </a:r>
            <a:r>
              <a:rPr lang="pt-BR" sz="2200" dirty="0"/>
              <a:t>destaca as metodologias ativas de aprendizagem na perspectiva de </a:t>
            </a:r>
            <a:r>
              <a:rPr lang="pt-BR" sz="2200" b="1" dirty="0"/>
              <a:t>integrar teoria e prática, ensino e serviço</a:t>
            </a:r>
            <a:r>
              <a:rPr lang="pt-BR" sz="2200" dirty="0"/>
              <a:t> como forma favorecer a motivação autônoma e minimizar as dificuldades de aprendizagem. </a:t>
            </a:r>
            <a:endParaRPr lang="pt-BR" sz="2200" dirty="0" smtClean="0"/>
          </a:p>
          <a:p>
            <a:endParaRPr lang="pt-BR" sz="1000" dirty="0"/>
          </a:p>
          <a:p>
            <a:r>
              <a:rPr lang="pt-BR" sz="2200" dirty="0" smtClean="0"/>
              <a:t>A </a:t>
            </a:r>
            <a:r>
              <a:rPr lang="pt-BR" sz="2200" dirty="0"/>
              <a:t>adoção de </a:t>
            </a:r>
            <a:r>
              <a:rPr lang="pt-BR" sz="2200" b="1" dirty="0"/>
              <a:t>novas formas de ensino-aprendizagem e de organização curricular </a:t>
            </a:r>
            <a:r>
              <a:rPr lang="pt-BR" sz="2200" dirty="0"/>
              <a:t>também são citadas por </a:t>
            </a:r>
            <a:r>
              <a:rPr lang="pt-BR" sz="2200" b="1" dirty="0" err="1"/>
              <a:t>Berbel</a:t>
            </a:r>
            <a:r>
              <a:rPr lang="pt-BR" sz="2200" b="1" dirty="0"/>
              <a:t> (2011) </a:t>
            </a:r>
            <a:r>
              <a:rPr lang="pt-BR" sz="2200" dirty="0"/>
              <a:t>ao afirmar que as metodologias ativas têm o potencial de despertar a curiosidade, na medida em que os estudantes buscam nos fundamentos teóricos novos elementos ainda não abordados nas aulas ou na própria perspectiva do professor.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517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346318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b="1" dirty="0"/>
              <a:t>Aprendizagem Ativa em Ambientes de Aprendizagem na Educação a Distância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692636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Para </a:t>
            </a:r>
            <a:r>
              <a:rPr lang="pt-BR" b="1" dirty="0" err="1"/>
              <a:t>Berbel</a:t>
            </a:r>
            <a:r>
              <a:rPr lang="pt-BR" b="1" dirty="0"/>
              <a:t> (2011)</a:t>
            </a:r>
            <a:r>
              <a:rPr lang="pt-BR" dirty="0"/>
              <a:t>, as metodologias ativas baseiam-se em formas de desenvolver o </a:t>
            </a:r>
            <a:r>
              <a:rPr lang="pt-BR" b="1" dirty="0"/>
              <a:t>processo de aprender, utilizando experiências reais ou simuladas</a:t>
            </a:r>
            <a:r>
              <a:rPr lang="pt-BR" dirty="0"/>
              <a:t>, visando às condições de solucionar, com sucesso, desafios advindos das atividades essenciais da prática social, em diferentes contextos. </a:t>
            </a:r>
            <a:endParaRPr lang="pt-BR" dirty="0" smtClean="0"/>
          </a:p>
          <a:p>
            <a:endParaRPr lang="pt-BR" sz="1600" dirty="0"/>
          </a:p>
          <a:p>
            <a:r>
              <a:rPr lang="pt-BR" dirty="0" smtClean="0"/>
              <a:t>Segundo </a:t>
            </a:r>
            <a:r>
              <a:rPr lang="pt-BR" b="1" dirty="0"/>
              <a:t>Moran (2015, p. 18), </a:t>
            </a:r>
            <a:r>
              <a:rPr lang="pt-BR" dirty="0"/>
              <a:t>desafios bem planejados contribuem na mobilização das competências a serem desenvolvidas, porque “exigem pesquisar, avaliar situações, pontos de vista diferentes, fazer escolhas, assumir alguns riscos, aprender pela descoberta, caminhar do simples para o complexo”. </a:t>
            </a:r>
            <a:endParaRPr lang="pt-BR" dirty="0" smtClean="0"/>
          </a:p>
          <a:p>
            <a:endParaRPr lang="pt-BR" sz="1600" dirty="0"/>
          </a:p>
          <a:p>
            <a:r>
              <a:rPr lang="pt-BR" dirty="0" smtClean="0"/>
              <a:t>Neste </a:t>
            </a:r>
            <a:r>
              <a:rPr lang="pt-BR" dirty="0"/>
              <a:t>contexto, o </a:t>
            </a:r>
            <a:r>
              <a:rPr lang="pt-BR" b="1" dirty="0"/>
              <a:t>docente é responsável pelo processo de planejamento, acompanhamento e avaliação dos projetos</a:t>
            </a:r>
            <a:r>
              <a:rPr lang="pt-BR" dirty="0"/>
              <a:t>. Deve atuar como um facilitador, para que o estudante faça pesquisa, reflita e decida por ele mesmo o que fazer para alcançar os objetivos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431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346318"/>
            <a:ext cx="8229600" cy="1143000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Possibilidades </a:t>
            </a:r>
            <a:r>
              <a:rPr lang="pt-BR" sz="2800" b="1" dirty="0"/>
              <a:t>Pedagógicas nos Seminários </a:t>
            </a:r>
            <a:r>
              <a:rPr lang="pt-BR" sz="2800" b="1" dirty="0" smtClean="0"/>
              <a:t>Integradores</a:t>
            </a:r>
            <a:endParaRPr lang="pt-BR" sz="28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473749"/>
            <a:ext cx="8229600" cy="4381947"/>
          </a:xfrm>
        </p:spPr>
        <p:txBody>
          <a:bodyPr>
            <a:normAutofit fontScale="62500" lnSpcReduction="20000"/>
          </a:bodyPr>
          <a:lstStyle/>
          <a:p>
            <a:r>
              <a:rPr lang="pt-BR" dirty="0"/>
              <a:t>Os seminários constituem-se nas </a:t>
            </a:r>
            <a:r>
              <a:rPr lang="pt-BR" b="1" dirty="0"/>
              <a:t>reuniões presenciais ou on-line</a:t>
            </a:r>
            <a:r>
              <a:rPr lang="pt-BR" dirty="0"/>
              <a:t>, em grupos de estudantes, participando de forma ativa no debate e apresentação de ideais, com a mediação do professor.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b="1" dirty="0"/>
              <a:t>docente planeja </a:t>
            </a:r>
            <a:r>
              <a:rPr lang="pt-BR" dirty="0"/>
              <a:t>os temas de estudo, </a:t>
            </a:r>
            <a:r>
              <a:rPr lang="pt-BR" b="1" dirty="0"/>
              <a:t>organiza</a:t>
            </a:r>
            <a:r>
              <a:rPr lang="pt-BR" dirty="0"/>
              <a:t> as atribuições de tarefas aos estudantes e </a:t>
            </a:r>
            <a:r>
              <a:rPr lang="pt-BR" b="1" dirty="0"/>
              <a:t>coordena</a:t>
            </a:r>
            <a:r>
              <a:rPr lang="pt-BR" dirty="0"/>
              <a:t> o processo de diálogo e questionamentos.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Nesta </a:t>
            </a:r>
            <a:r>
              <a:rPr lang="pt-BR" dirty="0"/>
              <a:t>proposta, </a:t>
            </a:r>
            <a:r>
              <a:rPr lang="pt-BR" b="1" dirty="0"/>
              <a:t>grupos de seis a trinta integrantes </a:t>
            </a:r>
            <a:r>
              <a:rPr lang="pt-BR" dirty="0"/>
              <a:t>podem compor um seminário e se efetiva com mais qualidade quando os alunos se preparam individualmente, com antecedência. </a:t>
            </a:r>
            <a:endParaRPr lang="pt-BR" dirty="0" smtClean="0"/>
          </a:p>
          <a:p>
            <a:endParaRPr lang="pt-BR" dirty="0"/>
          </a:p>
          <a:p>
            <a:r>
              <a:rPr lang="pt-BR" b="1" dirty="0" smtClean="0"/>
              <a:t>Bates </a:t>
            </a:r>
            <a:r>
              <a:rPr lang="pt-BR" b="1" dirty="0"/>
              <a:t>(2016) </a:t>
            </a:r>
            <a:r>
              <a:rPr lang="pt-BR" dirty="0"/>
              <a:t>cita que seminários são mais produtivos em grupos menores. Neste contexto, situam-se os tutoriais que indicam sessões individuais entre um professor e um aluno ou entre um </a:t>
            </a:r>
            <a:r>
              <a:rPr lang="pt-BR" b="1" dirty="0"/>
              <a:t>pequeno grupo </a:t>
            </a:r>
            <a:r>
              <a:rPr lang="pt-BR" dirty="0"/>
              <a:t>constituído de três ou quatro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775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346318"/>
            <a:ext cx="8229600" cy="1143000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Possibilidades </a:t>
            </a:r>
            <a:r>
              <a:rPr lang="pt-BR" sz="2800" b="1" dirty="0"/>
              <a:t>Pedagógicas nos Seminários </a:t>
            </a:r>
            <a:r>
              <a:rPr lang="pt-BR" sz="2800" b="1" dirty="0" smtClean="0"/>
              <a:t>Integradores</a:t>
            </a:r>
            <a:endParaRPr lang="pt-BR" sz="28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473749"/>
            <a:ext cx="8229600" cy="4381947"/>
          </a:xfrm>
        </p:spPr>
        <p:txBody>
          <a:bodyPr>
            <a:noAutofit/>
          </a:bodyPr>
          <a:lstStyle/>
          <a:p>
            <a:r>
              <a:rPr lang="pt-BR" sz="2000" dirty="0" smtClean="0"/>
              <a:t>As </a:t>
            </a:r>
            <a:r>
              <a:rPr lang="pt-BR" sz="2000" b="1" dirty="0"/>
              <a:t>metodologias mais usuais em seminários </a:t>
            </a:r>
            <a:r>
              <a:rPr lang="pt-BR" sz="2000" dirty="0"/>
              <a:t>são aquelas em que “o professor estabelece um </a:t>
            </a:r>
            <a:r>
              <a:rPr lang="pt-BR" sz="2000" b="1" dirty="0"/>
              <a:t>trabalho para um número selecionado de alunos </a:t>
            </a:r>
            <a:r>
              <a:rPr lang="pt-BR" sz="2000" dirty="0"/>
              <a:t>e, posteriormente, os alunos selecionados apresentam o trabalho para o grupo todo, para debate, críticas e sugestões de melhoria” (BATES, 2016, p. 133). </a:t>
            </a:r>
            <a:endParaRPr lang="pt-BR" sz="2000" dirty="0" smtClean="0"/>
          </a:p>
          <a:p>
            <a:endParaRPr lang="pt-BR" sz="1000" dirty="0"/>
          </a:p>
          <a:p>
            <a:r>
              <a:rPr lang="pt-BR" sz="2000" dirty="0" smtClean="0"/>
              <a:t>Para </a:t>
            </a:r>
            <a:r>
              <a:rPr lang="pt-BR" sz="2000" dirty="0"/>
              <a:t>Moran (2015, p. 19), as instituições que mostram novos caminhos na educação estão mudando a estrutura disciplinar para modelos centrados em aprender ativamente com problemas, desafios relevantes, entre outros, </a:t>
            </a:r>
            <a:r>
              <a:rPr lang="pt-BR" sz="2000" b="1" dirty="0"/>
              <a:t>combinando tempos individuais e tempos coletivos</a:t>
            </a:r>
            <a:r>
              <a:rPr lang="pt-BR" sz="2000" dirty="0"/>
              <a:t>. </a:t>
            </a:r>
            <a:endParaRPr lang="pt-BR" sz="2000" dirty="0" smtClean="0"/>
          </a:p>
          <a:p>
            <a:endParaRPr lang="pt-BR" sz="1000" dirty="0"/>
          </a:p>
          <a:p>
            <a:r>
              <a:rPr lang="pt-BR" sz="2000" dirty="0" smtClean="0"/>
              <a:t>Neste </a:t>
            </a:r>
            <a:r>
              <a:rPr lang="pt-BR" sz="2000" dirty="0"/>
              <a:t>sentido, </a:t>
            </a:r>
            <a:r>
              <a:rPr lang="pt-BR" sz="2000" b="1" dirty="0"/>
              <a:t>o desafio se apresenta na mudança de </a:t>
            </a:r>
            <a:r>
              <a:rPr lang="pt-BR" sz="2000" dirty="0"/>
              <a:t>“configuração do currículo, da participação dos professores, da organização das atividades didáticas, da organização dos espaços e tempos</a:t>
            </a:r>
            <a:r>
              <a:rPr lang="pt-BR" sz="2000" dirty="0" smtClean="0"/>
              <a:t>”.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6655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346318"/>
            <a:ext cx="8229600" cy="1143000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Possibilidades </a:t>
            </a:r>
            <a:r>
              <a:rPr lang="pt-BR" sz="2800" b="1" dirty="0"/>
              <a:t>Pedagógicas nos Seminários </a:t>
            </a:r>
            <a:r>
              <a:rPr lang="pt-BR" sz="2800" b="1" dirty="0" smtClean="0"/>
              <a:t>Integradores</a:t>
            </a:r>
            <a:endParaRPr lang="pt-BR" sz="28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459718"/>
            <a:ext cx="8229600" cy="4555651"/>
          </a:xfrm>
        </p:spPr>
        <p:txBody>
          <a:bodyPr>
            <a:normAutofit fontScale="47500" lnSpcReduction="20000"/>
          </a:bodyPr>
          <a:lstStyle/>
          <a:p>
            <a:r>
              <a:rPr lang="pt-BR" sz="4200" dirty="0" smtClean="0"/>
              <a:t>Os seminários possibilitam </a:t>
            </a:r>
            <a:r>
              <a:rPr lang="pt-BR" sz="4200" dirty="0"/>
              <a:t>a condução do estilo de ensino e aprendizagem que facilitam o tipo de competência que os estudantes necessitam na era </a:t>
            </a:r>
            <a:r>
              <a:rPr lang="pt-BR" sz="4200" dirty="0" smtClean="0"/>
              <a:t>digital, </a:t>
            </a:r>
            <a:r>
              <a:rPr lang="pt-BR" sz="4200" dirty="0"/>
              <a:t>segundo Bates (2016, p. 134), </a:t>
            </a:r>
            <a:endParaRPr lang="pt-BR" sz="4200" dirty="0" smtClean="0"/>
          </a:p>
          <a:p>
            <a:endParaRPr lang="pt-BR" sz="2500" dirty="0"/>
          </a:p>
          <a:p>
            <a:r>
              <a:rPr lang="pt-BR" sz="4200" dirty="0" smtClean="0"/>
              <a:t>Para </a:t>
            </a:r>
            <a:r>
              <a:rPr lang="pt-BR" sz="4200" dirty="0"/>
              <a:t>o autor, “quanto mais pudermos mudar para uma abordagem com o uso de seminários no ensino e </a:t>
            </a:r>
            <a:r>
              <a:rPr lang="pt-BR" sz="4200" b="1" dirty="0"/>
              <a:t>nos distanciarmos das aulas expositivas</a:t>
            </a:r>
            <a:r>
              <a:rPr lang="pt-BR" sz="4200" dirty="0"/>
              <a:t>, melhor, se quisermos desenvolver alunos com as competências necessárias à era digital”. </a:t>
            </a:r>
            <a:endParaRPr lang="pt-BR" sz="4200" dirty="0" smtClean="0"/>
          </a:p>
          <a:p>
            <a:endParaRPr lang="pt-BR" sz="2500" dirty="0"/>
          </a:p>
          <a:p>
            <a:r>
              <a:rPr lang="pt-BR" sz="4200" dirty="0" smtClean="0"/>
              <a:t>Os </a:t>
            </a:r>
            <a:r>
              <a:rPr lang="pt-BR" sz="4200" dirty="0"/>
              <a:t>seminários integradores utilizam as </a:t>
            </a:r>
            <a:r>
              <a:rPr lang="pt-BR" sz="4200" b="1" dirty="0"/>
              <a:t>diversas áreas de conhecimentos para, de forma integrada, promover debates e reflexões </a:t>
            </a:r>
            <a:r>
              <a:rPr lang="pt-BR" sz="4200" dirty="0"/>
              <a:t>que podem ser aliados a projetos que visam à aplicação prática do conhecimento elaborado teoricamente. </a:t>
            </a:r>
            <a:endParaRPr lang="pt-BR" sz="4200" dirty="0" smtClean="0"/>
          </a:p>
          <a:p>
            <a:endParaRPr lang="pt-BR" sz="2100" dirty="0"/>
          </a:p>
          <a:p>
            <a:r>
              <a:rPr lang="pt-BR" sz="4200" dirty="0" smtClean="0"/>
              <a:t>Em geral, são utilizados fundamentos teóricos abordados em </a:t>
            </a:r>
            <a:r>
              <a:rPr lang="pt-BR" sz="4200" b="1" dirty="0" smtClean="0"/>
              <a:t>duas ou mais disciplinas </a:t>
            </a:r>
            <a:r>
              <a:rPr lang="pt-BR" sz="4200" dirty="0" smtClean="0"/>
              <a:t>de um determinado curso e, a partir deles, ocorrem os debates e reflexões nos seminários. </a:t>
            </a:r>
          </a:p>
        </p:txBody>
      </p:sp>
    </p:spTree>
    <p:extLst>
      <p:ext uri="{BB962C8B-B14F-4D97-AF65-F5344CB8AC3E}">
        <p14:creationId xmlns:p14="http://schemas.microsoft.com/office/powerpoint/2010/main" val="368985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69419" y="1124744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b="1" dirty="0"/>
              <a:t>Aprendizagem Baseada em Problemas (ABP</a:t>
            </a:r>
            <a:r>
              <a:rPr lang="pt-BR" sz="3200" b="1" dirty="0" smtClean="0"/>
              <a:t>)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05164" y="2267744"/>
            <a:ext cx="8229600" cy="4590256"/>
          </a:xfrm>
        </p:spPr>
        <p:txBody>
          <a:bodyPr>
            <a:normAutofit fontScale="85000" lnSpcReduction="10000"/>
          </a:bodyPr>
          <a:lstStyle/>
          <a:p>
            <a:r>
              <a:rPr lang="pt-BR" sz="2600" dirty="0"/>
              <a:t>As diversas metodologias inovadoras aplicadas por professores no contexto de aprendizagem ativa são citadas por Bates (2016) e Moran (2015) e visam incorporar a aprendizagem a contextos reais. </a:t>
            </a:r>
            <a:r>
              <a:rPr lang="pt-BR" sz="2600" dirty="0" smtClean="0"/>
              <a:t>Dentre </a:t>
            </a:r>
            <a:r>
              <a:rPr lang="pt-BR" sz="2600" dirty="0"/>
              <a:t>elas, destacam-se: </a:t>
            </a:r>
            <a:endParaRPr lang="pt-BR" sz="2600" dirty="0" smtClean="0"/>
          </a:p>
          <a:p>
            <a:endParaRPr lang="pt-BR" sz="1300" dirty="0" smtClean="0"/>
          </a:p>
          <a:p>
            <a:pPr lvl="2" indent="-342900">
              <a:buFont typeface="Wingdings" panose="05000000000000000000" pitchFamily="2" charset="2"/>
              <a:buChar char="ü"/>
            </a:pPr>
            <a:r>
              <a:rPr lang="pt-BR" dirty="0" smtClean="0"/>
              <a:t>aprendizagem </a:t>
            </a:r>
            <a:r>
              <a:rPr lang="pt-BR" dirty="0"/>
              <a:t>baseada em problemas (</a:t>
            </a:r>
            <a:r>
              <a:rPr lang="pt-BR" b="1" dirty="0"/>
              <a:t>PBL:</a:t>
            </a:r>
            <a:r>
              <a:rPr lang="pt-BR" dirty="0"/>
              <a:t> </a:t>
            </a:r>
            <a:r>
              <a:rPr lang="pt-BR" i="1" dirty="0" err="1"/>
              <a:t>Problem-Based</a:t>
            </a:r>
            <a:r>
              <a:rPr lang="pt-BR" i="1" dirty="0"/>
              <a:t> Learning</a:t>
            </a:r>
            <a:r>
              <a:rPr lang="pt-BR" dirty="0"/>
              <a:t>); </a:t>
            </a:r>
            <a:endParaRPr lang="pt-BR" dirty="0" smtClean="0"/>
          </a:p>
          <a:p>
            <a:pPr lvl="2" indent="-342900">
              <a:buFont typeface="Wingdings" panose="05000000000000000000" pitchFamily="2" charset="2"/>
              <a:buChar char="ü"/>
            </a:pPr>
            <a:r>
              <a:rPr lang="pt-BR" dirty="0" smtClean="0"/>
              <a:t>aprendizagem </a:t>
            </a:r>
            <a:r>
              <a:rPr lang="pt-BR" dirty="0"/>
              <a:t>baseada em casos (</a:t>
            </a:r>
            <a:r>
              <a:rPr lang="pt-BR" i="1" dirty="0" err="1"/>
              <a:t>Study</a:t>
            </a:r>
            <a:r>
              <a:rPr lang="pt-BR" i="1" dirty="0"/>
              <a:t> Case</a:t>
            </a:r>
            <a:r>
              <a:rPr lang="pt-BR" dirty="0"/>
              <a:t>); </a:t>
            </a:r>
            <a:endParaRPr lang="pt-BR" dirty="0" smtClean="0"/>
          </a:p>
          <a:p>
            <a:pPr lvl="2" indent="-342900">
              <a:buFont typeface="Wingdings" panose="05000000000000000000" pitchFamily="2" charset="2"/>
              <a:buChar char="ü"/>
            </a:pPr>
            <a:r>
              <a:rPr lang="pt-BR" dirty="0" smtClean="0"/>
              <a:t>aprendizagem </a:t>
            </a:r>
            <a:r>
              <a:rPr lang="pt-BR" dirty="0"/>
              <a:t>baseada em projetos (</a:t>
            </a:r>
            <a:r>
              <a:rPr lang="pt-BR" i="1" dirty="0"/>
              <a:t>Project </a:t>
            </a:r>
            <a:r>
              <a:rPr lang="pt-BR" i="1" dirty="0" err="1"/>
              <a:t>Based</a:t>
            </a:r>
            <a:r>
              <a:rPr lang="pt-BR" i="1" dirty="0"/>
              <a:t> Learning</a:t>
            </a:r>
            <a:r>
              <a:rPr lang="pt-BR" dirty="0"/>
              <a:t>); </a:t>
            </a:r>
            <a:endParaRPr lang="pt-BR" dirty="0" smtClean="0"/>
          </a:p>
          <a:p>
            <a:pPr lvl="2" indent="-342900">
              <a:buFont typeface="Wingdings" panose="05000000000000000000" pitchFamily="2" charset="2"/>
              <a:buChar char="ü"/>
            </a:pPr>
            <a:r>
              <a:rPr lang="pt-BR" dirty="0" smtClean="0"/>
              <a:t>aprendizagem </a:t>
            </a:r>
            <a:r>
              <a:rPr lang="pt-BR" dirty="0"/>
              <a:t>baseada em pesquisa; </a:t>
            </a:r>
            <a:endParaRPr lang="pt-BR" dirty="0" smtClean="0"/>
          </a:p>
          <a:p>
            <a:pPr lvl="2" indent="-342900">
              <a:buFont typeface="Wingdings" panose="05000000000000000000" pitchFamily="2" charset="2"/>
              <a:buChar char="ü"/>
            </a:pPr>
            <a:r>
              <a:rPr lang="pt-BR" dirty="0" smtClean="0"/>
              <a:t>aprendizagem </a:t>
            </a:r>
            <a:r>
              <a:rPr lang="pt-BR" dirty="0"/>
              <a:t>cooperativa; </a:t>
            </a:r>
            <a:endParaRPr lang="pt-BR" dirty="0" smtClean="0"/>
          </a:p>
          <a:p>
            <a:pPr lvl="2" indent="-342900">
              <a:buFont typeface="Wingdings" panose="05000000000000000000" pitchFamily="2" charset="2"/>
              <a:buChar char="ü"/>
            </a:pPr>
            <a:r>
              <a:rPr lang="pt-BR" dirty="0" smtClean="0"/>
              <a:t>aprendizagem </a:t>
            </a:r>
            <a:r>
              <a:rPr lang="pt-BR" dirty="0"/>
              <a:t>por pares (</a:t>
            </a:r>
            <a:r>
              <a:rPr lang="pt-BR" i="1" dirty="0" err="1"/>
              <a:t>Peer</a:t>
            </a:r>
            <a:r>
              <a:rPr lang="pt-BR" i="1" dirty="0"/>
              <a:t> </a:t>
            </a:r>
            <a:r>
              <a:rPr lang="pt-BR" i="1" dirty="0" err="1"/>
              <a:t>Instruction</a:t>
            </a:r>
            <a:r>
              <a:rPr lang="pt-BR" dirty="0"/>
              <a:t>) </a:t>
            </a:r>
            <a:r>
              <a:rPr lang="pt-BR" dirty="0" smtClean="0"/>
              <a:t>;</a:t>
            </a:r>
          </a:p>
          <a:p>
            <a:pPr lvl="2" indent="-342900">
              <a:buFont typeface="Wingdings" panose="05000000000000000000" pitchFamily="2" charset="2"/>
              <a:buChar char="ü"/>
            </a:pPr>
            <a:r>
              <a:rPr lang="pt-BR" dirty="0" smtClean="0"/>
              <a:t>aprendizagem </a:t>
            </a:r>
            <a:r>
              <a:rPr lang="pt-BR" dirty="0"/>
              <a:t>por times (</a:t>
            </a:r>
            <a:r>
              <a:rPr lang="pt-BR" i="1" dirty="0"/>
              <a:t>TBL: Team-</a:t>
            </a:r>
            <a:r>
              <a:rPr lang="pt-BR" i="1" dirty="0" err="1"/>
              <a:t>Based</a:t>
            </a:r>
            <a:r>
              <a:rPr lang="pt-BR" i="1" dirty="0"/>
              <a:t> Learning</a:t>
            </a:r>
            <a:r>
              <a:rPr lang="pt-BR" dirty="0"/>
              <a:t>), </a:t>
            </a:r>
            <a:endParaRPr lang="pt-BR" dirty="0" smtClean="0"/>
          </a:p>
          <a:p>
            <a:pPr lvl="2" indent="-342900">
              <a:buFont typeface="Wingdings" panose="05000000000000000000" pitchFamily="2" charset="2"/>
              <a:buChar char="ü"/>
            </a:pPr>
            <a:r>
              <a:rPr lang="pt-BR" dirty="0" smtClean="0"/>
              <a:t>entre </a:t>
            </a:r>
            <a:r>
              <a:rPr lang="pt-BR" dirty="0"/>
              <a:t>outras.</a:t>
            </a:r>
          </a:p>
          <a:p>
            <a:pPr lvl="2" indent="-342900"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190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341508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b="1" dirty="0"/>
              <a:t>Aprendizagem Baseada em Problemas (ABP</a:t>
            </a:r>
            <a:r>
              <a:rPr lang="pt-BR" sz="3200" b="1" dirty="0" smtClean="0"/>
              <a:t>)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457249"/>
            <a:ext cx="8229600" cy="3131991"/>
          </a:xfrm>
        </p:spPr>
        <p:txBody>
          <a:bodyPr>
            <a:normAutofit/>
          </a:bodyPr>
          <a:lstStyle/>
          <a:p>
            <a:endParaRPr lang="pt-BR" sz="2200" dirty="0" smtClean="0"/>
          </a:p>
          <a:p>
            <a:r>
              <a:rPr lang="pt-BR" sz="2200" dirty="0" smtClean="0"/>
              <a:t>Historicamente</a:t>
            </a:r>
            <a:r>
              <a:rPr lang="pt-BR" sz="2200" dirty="0"/>
              <a:t>, as primeiras formas sistematizadas da metodologia de </a:t>
            </a:r>
            <a:r>
              <a:rPr lang="pt-BR" sz="2200" b="1" dirty="0"/>
              <a:t>aprendizagem baseada em projeto </a:t>
            </a:r>
            <a:r>
              <a:rPr lang="pt-BR" sz="2200" dirty="0"/>
              <a:t>situam-se por volta de 1900, com o filósofo americano John Dewey. </a:t>
            </a:r>
            <a:endParaRPr lang="pt-BR" sz="2200" dirty="0" smtClean="0"/>
          </a:p>
          <a:p>
            <a:endParaRPr lang="pt-BR" sz="2200" dirty="0"/>
          </a:p>
          <a:p>
            <a:r>
              <a:rPr lang="pt-BR" sz="2200" dirty="0" smtClean="0"/>
              <a:t>Em </a:t>
            </a:r>
            <a:r>
              <a:rPr lang="pt-BR" sz="2200" dirty="0"/>
              <a:t>seus experimentos de aula, observou que o processo de aprendizado é potencializado pelo </a:t>
            </a:r>
            <a:r>
              <a:rPr lang="pt-BR" sz="2200" b="1" dirty="0"/>
              <a:t>ato de aprender a fazer </a:t>
            </a:r>
            <a:r>
              <a:rPr lang="pt-BR" sz="2200" dirty="0"/>
              <a:t>(MASSON et. al., 2012). </a:t>
            </a:r>
            <a:endParaRPr lang="pt-BR" sz="2200" dirty="0" smtClean="0"/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72715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341508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b="1" dirty="0"/>
              <a:t>Aprendizagem Baseada em Problemas (ABP</a:t>
            </a:r>
            <a:r>
              <a:rPr lang="pt-BR" sz="3200" b="1" dirty="0" smtClean="0"/>
              <a:t>)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457249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pt-BR" sz="1200" dirty="0"/>
          </a:p>
          <a:p>
            <a:r>
              <a:rPr lang="pt-BR" sz="2600" dirty="0" smtClean="0"/>
              <a:t>Barbosa </a:t>
            </a:r>
            <a:r>
              <a:rPr lang="pt-BR" sz="2600" dirty="0"/>
              <a:t>e Moura (2013) categorizam o método em: </a:t>
            </a:r>
            <a:endParaRPr lang="pt-BR" sz="2600" dirty="0" smtClean="0"/>
          </a:p>
          <a:p>
            <a:endParaRPr lang="pt-BR" sz="1200" dirty="0" smtClean="0"/>
          </a:p>
          <a:p>
            <a:pPr marL="1257300" lvl="2" indent="-457200">
              <a:buFont typeface="+mj-lt"/>
              <a:buAutoNum type="alphaLcParenR"/>
            </a:pPr>
            <a:r>
              <a:rPr lang="pt-BR" b="1" dirty="0" smtClean="0"/>
              <a:t>Projeto </a:t>
            </a:r>
            <a:r>
              <a:rPr lang="pt-BR" b="1" dirty="0"/>
              <a:t>construtivo</a:t>
            </a:r>
            <a:r>
              <a:rPr lang="pt-BR" dirty="0"/>
              <a:t>: quando visa construir algo novo, introduzindo inovação ou propondo uma nova solução para um problema ou situação. Constitui-se na dimensão da inventividade, na sua função, forma ou processo; </a:t>
            </a:r>
            <a:endParaRPr lang="pt-BR" dirty="0" smtClean="0"/>
          </a:p>
          <a:p>
            <a:pPr marL="1257300" lvl="2" indent="-457200">
              <a:buFont typeface="+mj-lt"/>
              <a:buAutoNum type="alphaLcParenR"/>
            </a:pPr>
            <a:r>
              <a:rPr lang="pt-BR" b="1" dirty="0" smtClean="0"/>
              <a:t>Projeto </a:t>
            </a:r>
            <a:r>
              <a:rPr lang="pt-BR" b="1" dirty="0"/>
              <a:t>investigativo</a:t>
            </a:r>
            <a:r>
              <a:rPr lang="pt-BR" dirty="0"/>
              <a:t>: desenvolvimento a partir de pesquisa sobre uma questão ou situação, mediante o emprego do método científico</a:t>
            </a:r>
            <a:r>
              <a:rPr lang="pt-BR" dirty="0" smtClean="0"/>
              <a:t>;</a:t>
            </a:r>
          </a:p>
          <a:p>
            <a:pPr marL="1257300" lvl="2" indent="-457200">
              <a:buFont typeface="+mj-lt"/>
              <a:buAutoNum type="alphaLcParenR"/>
            </a:pPr>
            <a:r>
              <a:rPr lang="pt-BR" b="1" dirty="0" smtClean="0"/>
              <a:t>Projeto </a:t>
            </a:r>
            <a:r>
              <a:rPr lang="pt-BR" b="1" dirty="0"/>
              <a:t>didático (ou explicativo)</a:t>
            </a:r>
            <a:r>
              <a:rPr lang="pt-BR" dirty="0"/>
              <a:t>: que visa responder a questionamentos do tipo: Como funciona? Para que serve? Como foi construído? Ou seja, busca explicar, ilustrar, revelar os princípios científicos de funcionamento de objetos, mecanismos, sistemas, etc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213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341508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b="1" dirty="0"/>
              <a:t>Aprendizagem Baseada em Problemas (ABP</a:t>
            </a:r>
            <a:r>
              <a:rPr lang="pt-BR" sz="3200" b="1" dirty="0" smtClean="0"/>
              <a:t>)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457249"/>
            <a:ext cx="8229600" cy="3852071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 smtClean="0"/>
              <a:t>Para </a:t>
            </a:r>
            <a:r>
              <a:rPr lang="pt-BR" sz="2400" dirty="0"/>
              <a:t>Campos (2002, p. 67), a aprendizagem baseada em problemas, “inicia-se com um problema a ser resolvido (âncora ou foco); é centrada no aprendiz e contextualizada”. </a:t>
            </a:r>
            <a:endParaRPr lang="pt-BR" sz="2400" dirty="0" smtClean="0"/>
          </a:p>
          <a:p>
            <a:endParaRPr lang="pt-BR" sz="1200" dirty="0"/>
          </a:p>
          <a:p>
            <a:r>
              <a:rPr lang="pt-BR" sz="2400" dirty="0" smtClean="0"/>
              <a:t>Os </a:t>
            </a:r>
            <a:r>
              <a:rPr lang="pt-BR" sz="2400" dirty="0"/>
              <a:t>problemas “provêm de contextos sociais e culturais em que se desenvolvem soluções em cooperação”. </a:t>
            </a:r>
            <a:endParaRPr lang="pt-BR" sz="2400" dirty="0" smtClean="0"/>
          </a:p>
          <a:p>
            <a:endParaRPr lang="pt-BR" sz="1100" dirty="0"/>
          </a:p>
          <a:p>
            <a:r>
              <a:rPr lang="pt-BR" sz="2400" dirty="0" smtClean="0"/>
              <a:t>Assim</a:t>
            </a:r>
            <a:r>
              <a:rPr lang="pt-BR" sz="2400" dirty="0"/>
              <a:t>, os </a:t>
            </a:r>
            <a:r>
              <a:rPr lang="pt-BR" sz="2400" b="1" dirty="0"/>
              <a:t>benefícios desta abordagem </a:t>
            </a:r>
            <a:r>
              <a:rPr lang="pt-BR" sz="2400" dirty="0"/>
              <a:t>incluem a </a:t>
            </a:r>
            <a:r>
              <a:rPr lang="pt-BR" sz="2400" b="1" dirty="0"/>
              <a:t>integração da teoria e prática</a:t>
            </a:r>
            <a:r>
              <a:rPr lang="pt-BR" sz="2400" dirty="0"/>
              <a:t> nos contextos culturais e sociais e promovem a necessidade de </a:t>
            </a:r>
            <a:r>
              <a:rPr lang="pt-BR" sz="2400" b="1" dirty="0"/>
              <a:t>adaptação do aluno</a:t>
            </a:r>
            <a:r>
              <a:rPr lang="pt-BR" sz="2400" dirty="0"/>
              <a:t>, conforme os problemas tomam </a:t>
            </a:r>
            <a:r>
              <a:rPr lang="pt-BR" sz="2400" b="1" dirty="0"/>
              <a:t>rumos imprevisíveis na sala de aula</a:t>
            </a:r>
            <a:r>
              <a:rPr lang="pt-BR" sz="2400" dirty="0"/>
              <a:t>, como ocorre na vida profissional.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636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Procedimentos </a:t>
            </a:r>
            <a:r>
              <a:rPr lang="pt-BR" b="1" dirty="0" smtClean="0"/>
              <a:t>Metodológicos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968552"/>
          </a:xfrm>
        </p:spPr>
        <p:txBody>
          <a:bodyPr>
            <a:noAutofit/>
          </a:bodyPr>
          <a:lstStyle/>
          <a:p>
            <a:r>
              <a:rPr lang="pt-BR" sz="2000" dirty="0" smtClean="0"/>
              <a:t>Pesquisa </a:t>
            </a:r>
            <a:r>
              <a:rPr lang="pt-BR" sz="2000" b="1" dirty="0"/>
              <a:t>descritiva e exploratória</a:t>
            </a:r>
            <a:r>
              <a:rPr lang="pt-BR" sz="2000" dirty="0"/>
              <a:t>, constituindo-se em </a:t>
            </a:r>
            <a:r>
              <a:rPr lang="pt-BR" sz="2000" b="1" dirty="0"/>
              <a:t>estudo de caso</a:t>
            </a:r>
            <a:r>
              <a:rPr lang="pt-BR" sz="2000" dirty="0"/>
              <a:t>, com </a:t>
            </a:r>
            <a:r>
              <a:rPr lang="pt-BR" sz="2000" b="1" dirty="0"/>
              <a:t>abordagem qualitativa e quantitativa</a:t>
            </a:r>
            <a:r>
              <a:rPr lang="pt-BR" sz="2000" dirty="0"/>
              <a:t>. </a:t>
            </a:r>
            <a:endParaRPr lang="pt-BR" sz="2000" dirty="0" smtClean="0"/>
          </a:p>
          <a:p>
            <a:endParaRPr lang="pt-BR" sz="1000" dirty="0"/>
          </a:p>
          <a:p>
            <a:r>
              <a:rPr lang="pt-BR" sz="2000" dirty="0" smtClean="0"/>
              <a:t>Apresenta-se </a:t>
            </a:r>
            <a:r>
              <a:rPr lang="pt-BR" sz="2000" dirty="0"/>
              <a:t>a metodologia da disciplina, os procedimentos didático-pedagógicos, os quais norteiam o planejamento e execução do Seminário Temático a partir da aprendizagem por projetos. </a:t>
            </a:r>
            <a:endParaRPr lang="pt-BR" sz="2000" dirty="0" smtClean="0"/>
          </a:p>
          <a:p>
            <a:endParaRPr lang="pt-BR" sz="1000" dirty="0"/>
          </a:p>
          <a:p>
            <a:r>
              <a:rPr lang="pt-BR" sz="2000" b="1" dirty="0" smtClean="0"/>
              <a:t>Dados coletados </a:t>
            </a:r>
            <a:r>
              <a:rPr lang="pt-BR" sz="2000" b="1" dirty="0"/>
              <a:t>a partir dos documentos</a:t>
            </a:r>
            <a:r>
              <a:rPr lang="pt-BR" sz="2000" dirty="0"/>
              <a:t> relacionados ao Projeto Pedagógico do Curso (PPC), plano de aula da disciplina, roteiros de aprendizagem e demais atividades publicadas na sala virtual do AVA. </a:t>
            </a:r>
            <a:endParaRPr lang="pt-BR" sz="2000" dirty="0" smtClean="0"/>
          </a:p>
          <a:p>
            <a:endParaRPr lang="pt-BR" sz="1000" dirty="0"/>
          </a:p>
          <a:p>
            <a:r>
              <a:rPr lang="pt-BR" sz="2000" dirty="0" smtClean="0"/>
              <a:t>Também foram utilizados </a:t>
            </a:r>
            <a:r>
              <a:rPr lang="pt-BR" sz="2000" dirty="0"/>
              <a:t>os </a:t>
            </a:r>
            <a:r>
              <a:rPr lang="pt-BR" sz="2000" b="1" dirty="0"/>
              <a:t>dados da avaliação institucional</a:t>
            </a:r>
            <a:r>
              <a:rPr lang="pt-BR" sz="2000" dirty="0"/>
              <a:t>, realizada com os acadêmicos ao término da disciplina em 2014 e 2015, nas </a:t>
            </a:r>
            <a:r>
              <a:rPr lang="pt-BR" sz="2000" b="1" dirty="0"/>
              <a:t>turmas 1 e 2</a:t>
            </a:r>
            <a:r>
              <a:rPr lang="pt-BR" sz="2000" dirty="0"/>
              <a:t> do CSTGC, na modalidade a distância, da UNESC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599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Introdução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>
            <a:noAutofit/>
          </a:bodyPr>
          <a:lstStyle/>
          <a:p>
            <a:r>
              <a:rPr lang="pt-BR" sz="2000" dirty="0"/>
              <a:t>As demandas de </a:t>
            </a:r>
            <a:r>
              <a:rPr lang="pt-BR" sz="2000" b="1" dirty="0"/>
              <a:t>formação dos sujeitos com perfil de atuação na sociedade da informação</a:t>
            </a:r>
            <a:r>
              <a:rPr lang="pt-BR" sz="2000" dirty="0"/>
              <a:t>, iniciadas na última década do século XX, são os desafios impostos às Instituições de Ensino Superior (IES). </a:t>
            </a:r>
            <a:endParaRPr lang="pt-BR" sz="2000" dirty="0" smtClean="0"/>
          </a:p>
          <a:p>
            <a:endParaRPr lang="pt-BR" sz="1000" dirty="0"/>
          </a:p>
          <a:p>
            <a:r>
              <a:rPr lang="pt-BR" sz="2000" dirty="0" smtClean="0"/>
              <a:t>A </a:t>
            </a:r>
            <a:r>
              <a:rPr lang="pt-BR" sz="2000" b="1" dirty="0"/>
              <a:t>capilaridade das redes </a:t>
            </a:r>
            <a:r>
              <a:rPr lang="pt-BR" sz="2000" dirty="0"/>
              <a:t>e o desenvolvimento continuado de Tecnologias da Informação e Comunicação (</a:t>
            </a:r>
            <a:r>
              <a:rPr lang="pt-BR" sz="2000" dirty="0" err="1"/>
              <a:t>TICs</a:t>
            </a:r>
            <a:r>
              <a:rPr lang="pt-BR" sz="2000" dirty="0"/>
              <a:t>) provocaram </a:t>
            </a:r>
            <a:r>
              <a:rPr lang="pt-BR" sz="2000" b="1" dirty="0"/>
              <a:t>mudanças significativas nas relações humanas e nas interações presenciais/virtuais.</a:t>
            </a:r>
            <a:r>
              <a:rPr lang="pt-BR" sz="2000" dirty="0"/>
              <a:t> </a:t>
            </a:r>
            <a:endParaRPr lang="pt-BR" sz="2000" dirty="0" smtClean="0"/>
          </a:p>
          <a:p>
            <a:endParaRPr lang="pt-BR" sz="1000" dirty="0"/>
          </a:p>
          <a:p>
            <a:r>
              <a:rPr lang="pt-BR" sz="2000" dirty="0" smtClean="0"/>
              <a:t>Ampliaram-se </a:t>
            </a:r>
            <a:r>
              <a:rPr lang="pt-BR" sz="2000" dirty="0"/>
              <a:t>as </a:t>
            </a:r>
            <a:r>
              <a:rPr lang="pt-BR" sz="2000" b="1" dirty="0"/>
              <a:t>opções formativas diferenciadas</a:t>
            </a:r>
            <a:r>
              <a:rPr lang="pt-BR" sz="2000" dirty="0"/>
              <a:t>, no contexto dos atuais e novos cursos superiores, </a:t>
            </a:r>
            <a:r>
              <a:rPr lang="pt-BR" sz="2000" b="1" dirty="0"/>
              <a:t>promovendo mudanças nos processos educativos</a:t>
            </a:r>
            <a:r>
              <a:rPr lang="pt-BR" sz="2000" dirty="0" smtClean="0"/>
              <a:t>.</a:t>
            </a:r>
          </a:p>
          <a:p>
            <a:endParaRPr lang="pt-BR" sz="1000" dirty="0"/>
          </a:p>
          <a:p>
            <a:r>
              <a:rPr lang="pt-BR" sz="2000" dirty="0" smtClean="0"/>
              <a:t>A Educação </a:t>
            </a:r>
            <a:r>
              <a:rPr lang="pt-BR" sz="2000" dirty="0"/>
              <a:t>a Distância (</a:t>
            </a:r>
            <a:r>
              <a:rPr lang="pt-BR" sz="2000" dirty="0" err="1"/>
              <a:t>EaD</a:t>
            </a:r>
            <a:r>
              <a:rPr lang="pt-BR" sz="2000" dirty="0"/>
              <a:t>) constitui-se como uma modalidade de ensino que tem </a:t>
            </a:r>
            <a:r>
              <a:rPr lang="pt-BR" sz="2000" b="1" dirty="0"/>
              <a:t>crescido </a:t>
            </a:r>
            <a:r>
              <a:rPr lang="pt-BR" sz="2000" b="1" dirty="0" smtClean="0"/>
              <a:t>exponencialmente,</a:t>
            </a:r>
            <a:r>
              <a:rPr lang="pt-BR" sz="2000" dirty="0"/>
              <a:t> </a:t>
            </a:r>
            <a:r>
              <a:rPr lang="pt-BR" sz="2000" dirty="0" smtClean="0"/>
              <a:t>tendo aumentado muito mais que o </a:t>
            </a:r>
            <a:r>
              <a:rPr lang="pt-BR" sz="2000" dirty="0"/>
              <a:t>ensino </a:t>
            </a:r>
            <a:r>
              <a:rPr lang="pt-BR" sz="2000" dirty="0" smtClean="0"/>
              <a:t>na modalidade presencial</a:t>
            </a:r>
            <a:r>
              <a:rPr lang="pt-B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6461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Apresentação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pt-BR" dirty="0"/>
              <a:t>Na UNESC, as ações em </a:t>
            </a:r>
            <a:r>
              <a:rPr lang="pt-BR" dirty="0" err="1"/>
              <a:t>EaD</a:t>
            </a:r>
            <a:r>
              <a:rPr lang="pt-BR" dirty="0"/>
              <a:t> iniciaram em 2001, com projetos iniciais na área de extensão e aperfeiçoamento, em parceria com outras instituições.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gestão do processo pedagógico nesta modalidade mostra-se desafiadora no planejamento, coordenação, execução, acompanhamento e avaliação do processo ensino e aprendizagem, incluindo o contexto histórico da IES, constituída na </a:t>
            </a:r>
            <a:r>
              <a:rPr lang="pt-BR" dirty="0" err="1"/>
              <a:t>presencialidade</a:t>
            </a:r>
            <a:r>
              <a:rPr lang="pt-BR" dirty="0"/>
              <a:t>, como cita </a:t>
            </a:r>
            <a:r>
              <a:rPr lang="pt-BR" dirty="0" err="1"/>
              <a:t>Zanette</a:t>
            </a:r>
            <a:r>
              <a:rPr lang="pt-BR" dirty="0"/>
              <a:t> et. al. (2012).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Em </a:t>
            </a:r>
            <a:r>
              <a:rPr lang="pt-BR" dirty="0"/>
              <a:t>2013, foi ofertado o </a:t>
            </a:r>
            <a:r>
              <a:rPr lang="pt-BR" b="1" dirty="0"/>
              <a:t>primeiro curso de graduação </a:t>
            </a:r>
            <a:r>
              <a:rPr lang="pt-BR" dirty="0"/>
              <a:t>nessa </a:t>
            </a:r>
            <a:r>
              <a:rPr lang="pt-BR" dirty="0" smtClean="0"/>
              <a:t>modalidade, o Curso Superior de Tecnologia em </a:t>
            </a:r>
            <a:r>
              <a:rPr lang="pt-BR" b="1" dirty="0" smtClean="0"/>
              <a:t>Gestão Comercial </a:t>
            </a:r>
            <a:r>
              <a:rPr lang="pt-BR" dirty="0" smtClean="0"/>
              <a:t>na </a:t>
            </a:r>
            <a:r>
              <a:rPr lang="pt-BR" dirty="0"/>
              <a:t>modalidade a distância da </a:t>
            </a:r>
            <a:r>
              <a:rPr lang="pt-BR" dirty="0" smtClean="0"/>
              <a:t>UNESC que </a:t>
            </a:r>
            <a:r>
              <a:rPr lang="pt-BR" dirty="0"/>
              <a:t>efetivou-se no reconhecimento e formação da primeira turma em 2015.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As </a:t>
            </a:r>
            <a:r>
              <a:rPr lang="pt-BR" dirty="0"/>
              <a:t>metodologias de aulas a distância têm forte amparo no </a:t>
            </a:r>
            <a:r>
              <a:rPr lang="pt-BR" b="1" dirty="0"/>
              <a:t>uso de Tecnologias da Informação e Comunicação (</a:t>
            </a:r>
            <a:r>
              <a:rPr lang="pt-BR" b="1" dirty="0" err="1"/>
              <a:t>TICs</a:t>
            </a:r>
            <a:r>
              <a:rPr lang="pt-BR" b="1" dirty="0"/>
              <a:t>) vinculadas ao AVA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433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Apresentação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pt-BR" sz="2400" dirty="0" smtClean="0"/>
              <a:t>Este </a:t>
            </a:r>
            <a:r>
              <a:rPr lang="pt-BR" sz="2400" dirty="0"/>
              <a:t>estudo, reflete-se sobre a metodologia de aprendizagem ativa, vinculada ao </a:t>
            </a:r>
            <a:r>
              <a:rPr lang="pt-BR" sz="2400" b="1" dirty="0"/>
              <a:t>Seminário Temático I </a:t>
            </a:r>
            <a:r>
              <a:rPr lang="pt-BR" sz="2400" dirty="0"/>
              <a:t>que ocorre na 3ª fase </a:t>
            </a:r>
            <a:r>
              <a:rPr lang="pt-BR" sz="2400" dirty="0" smtClean="0"/>
              <a:t>e o </a:t>
            </a:r>
            <a:r>
              <a:rPr lang="pt-BR" sz="2400" b="1" dirty="0" smtClean="0"/>
              <a:t>Seminário </a:t>
            </a:r>
            <a:r>
              <a:rPr lang="pt-BR" sz="2400" b="1" dirty="0"/>
              <a:t>Temático </a:t>
            </a:r>
            <a:r>
              <a:rPr lang="pt-BR" sz="2400" b="1" dirty="0" smtClean="0"/>
              <a:t>II</a:t>
            </a:r>
            <a:r>
              <a:rPr lang="pt-BR" sz="2400" b="1" dirty="0"/>
              <a:t> </a:t>
            </a:r>
            <a:r>
              <a:rPr lang="pt-BR" sz="2400" dirty="0" smtClean="0"/>
              <a:t>que ocorre na </a:t>
            </a:r>
            <a:r>
              <a:rPr lang="pt-BR" sz="2400" dirty="0"/>
              <a:t>5ª </a:t>
            </a:r>
            <a:r>
              <a:rPr lang="pt-BR" sz="2400" dirty="0" smtClean="0"/>
              <a:t>fase do curso.</a:t>
            </a:r>
          </a:p>
          <a:p>
            <a:endParaRPr lang="pt-BR" sz="1200" dirty="0" smtClean="0"/>
          </a:p>
          <a:p>
            <a:r>
              <a:rPr lang="pt-BR" sz="2400" dirty="0" smtClean="0"/>
              <a:t>A </a:t>
            </a:r>
            <a:r>
              <a:rPr lang="pt-BR" sz="2400" dirty="0"/>
              <a:t>utilização da metodologia de seminários em um sistema educacional massivo, segundo </a:t>
            </a:r>
            <a:r>
              <a:rPr lang="pt-BR" sz="2400" b="1" dirty="0"/>
              <a:t>Bates (2016, p. 134), </a:t>
            </a:r>
            <a:r>
              <a:rPr lang="pt-BR" sz="2400" dirty="0"/>
              <a:t>“é mais uma questão de organização, de escolhas e de prioridades, do que questões econômicas</a:t>
            </a:r>
            <a:r>
              <a:rPr lang="pt-BR" sz="2400" dirty="0" smtClean="0"/>
              <a:t>”.</a:t>
            </a:r>
          </a:p>
          <a:p>
            <a:endParaRPr lang="pt-BR" sz="1200" dirty="0" smtClean="0"/>
          </a:p>
          <a:p>
            <a:r>
              <a:rPr lang="pt-BR" sz="2400" dirty="0"/>
              <a:t>A proposição dos seminários na estrutura curricular do curso visa </a:t>
            </a:r>
            <a:r>
              <a:rPr lang="pt-BR" sz="2400" b="1" dirty="0"/>
              <a:t>promover</a:t>
            </a:r>
            <a:r>
              <a:rPr lang="pt-BR" sz="2400" dirty="0"/>
              <a:t> de forma efetiva e ativa, a </a:t>
            </a:r>
            <a:r>
              <a:rPr lang="pt-BR" sz="2400" b="1" dirty="0"/>
              <a:t>integração entre a teoria e a prática</a:t>
            </a:r>
            <a:r>
              <a:rPr lang="pt-BR" sz="2400" dirty="0"/>
              <a:t>, possibilitando aos acadêmicos refletir sobre o tema: </a:t>
            </a:r>
            <a:r>
              <a:rPr lang="pt-BR" sz="2400" b="1" dirty="0"/>
              <a:t>Ser Gestor Comercial</a:t>
            </a:r>
            <a:r>
              <a:rPr lang="pt-BR" sz="2400" dirty="0"/>
              <a:t>. </a:t>
            </a:r>
            <a:endParaRPr lang="pt-BR" sz="2400" dirty="0" smtClean="0"/>
          </a:p>
          <a:p>
            <a:endParaRPr lang="pt-BR" sz="1300" dirty="0" smtClean="0"/>
          </a:p>
          <a:p>
            <a:r>
              <a:rPr lang="pt-BR" sz="2400" dirty="0" smtClean="0"/>
              <a:t>Para </a:t>
            </a:r>
            <a:r>
              <a:rPr lang="pt-BR" sz="2400" b="1" dirty="0" err="1"/>
              <a:t>Berbel</a:t>
            </a:r>
            <a:r>
              <a:rPr lang="pt-BR" sz="2400" b="1" dirty="0"/>
              <a:t> (2011), </a:t>
            </a:r>
            <a:r>
              <a:rPr lang="pt-BR" sz="2400" dirty="0"/>
              <a:t>na </a:t>
            </a:r>
            <a:r>
              <a:rPr lang="pt-BR" sz="2400" b="1" dirty="0"/>
              <a:t>aprendizagem ativa</a:t>
            </a:r>
            <a:r>
              <a:rPr lang="pt-BR" sz="2400" dirty="0"/>
              <a:t>, o professor estabelece os objetivos da aprendizagem e promove o processo de aprender com o uso de experiências reais ou simuladas de forma que possibilitem a solução de desafios oriundos de atividades essenciais da prática social em contextos diversos.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3926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Apresentação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/>
          </a:bodyPr>
          <a:lstStyle/>
          <a:p>
            <a:endParaRPr lang="pt-BR" sz="2200" dirty="0" smtClean="0"/>
          </a:p>
          <a:p>
            <a:r>
              <a:rPr lang="pt-BR" sz="2200" dirty="0" smtClean="0"/>
              <a:t>Os </a:t>
            </a:r>
            <a:r>
              <a:rPr lang="pt-BR" sz="2200" dirty="0"/>
              <a:t>seminários têm como objetivo geral, proporcionar ao acadêmico identificar em uma empresa real como estão dispostas e organizadas as suas estruturas comerciais, relacionando a teoria à prática na </a:t>
            </a:r>
            <a:r>
              <a:rPr lang="pt-BR" sz="2200" b="1" dirty="0"/>
              <a:t>identificação de cenários, proporcionando subsídios para elaboração de diagnóstico empresarial</a:t>
            </a:r>
            <a:r>
              <a:rPr lang="pt-BR" sz="2200" dirty="0" smtClean="0"/>
              <a:t>.</a:t>
            </a:r>
          </a:p>
          <a:p>
            <a:endParaRPr lang="pt-BR" sz="1000" dirty="0" smtClean="0"/>
          </a:p>
          <a:p>
            <a:r>
              <a:rPr lang="pt-BR" sz="2200" dirty="0" smtClean="0"/>
              <a:t>Como </a:t>
            </a:r>
            <a:r>
              <a:rPr lang="pt-BR" sz="2200" dirty="0"/>
              <a:t>cita Moran (2015, p. 19), “nas metodologias ativas de aprendizagem, o </a:t>
            </a:r>
            <a:r>
              <a:rPr lang="pt-BR" sz="2200" b="1" dirty="0"/>
              <a:t>aprendizado se dá a partir de problemas e situações reais</a:t>
            </a:r>
            <a:r>
              <a:rPr lang="pt-BR" sz="2200" dirty="0"/>
              <a:t>; os mesmos que os alunos vivenciarão depois na vida profissional, de forma antecipada, durante o curso</a:t>
            </a:r>
            <a:r>
              <a:rPr lang="pt-BR" sz="2200" dirty="0" smtClean="0"/>
              <a:t>”.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11610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Apresentação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725144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Os </a:t>
            </a:r>
            <a:r>
              <a:rPr lang="pt-BR" b="1" dirty="0"/>
              <a:t>seminários temáticos são integradores </a:t>
            </a:r>
            <a:r>
              <a:rPr lang="pt-BR" dirty="0"/>
              <a:t>e apoiam-se na </a:t>
            </a:r>
            <a:r>
              <a:rPr lang="pt-BR" b="1" dirty="0"/>
              <a:t>aprendizagem por projetos</a:t>
            </a:r>
            <a:r>
              <a:rPr lang="pt-BR" dirty="0"/>
              <a:t>. Estão organizados a partir da seguinte estrutura: </a:t>
            </a:r>
            <a:endParaRPr lang="pt-BR" dirty="0" smtClean="0"/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b="1" dirty="0" smtClean="0"/>
              <a:t>Pesquisa</a:t>
            </a:r>
            <a:r>
              <a:rPr lang="pt-BR" b="1" dirty="0"/>
              <a:t>, análise e elaboração de um diagnóstico </a:t>
            </a:r>
            <a:r>
              <a:rPr lang="pt-BR" dirty="0"/>
              <a:t>da área comercial de empresas da região de interesse dos acadêmicos, a partir de um roteiro de atividades proposto pelo professor mediador; </a:t>
            </a:r>
            <a:endParaRPr lang="pt-BR" dirty="0" smtClean="0"/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b="1" dirty="0" smtClean="0"/>
              <a:t>Análise </a:t>
            </a:r>
            <a:r>
              <a:rPr lang="pt-BR" b="1" dirty="0"/>
              <a:t>dos pontos fortes e fracos com proposição de melhorias </a:t>
            </a:r>
            <a:r>
              <a:rPr lang="pt-BR" dirty="0"/>
              <a:t>a partir dos fundamentos teóricos apropriados nas disciplinas do curso; </a:t>
            </a:r>
            <a:endParaRPr lang="pt-BR" dirty="0" smtClean="0"/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b="1" dirty="0" smtClean="0"/>
              <a:t>Socialização </a:t>
            </a:r>
            <a:r>
              <a:rPr lang="pt-BR" b="1" dirty="0"/>
              <a:t>dos resultados</a:t>
            </a:r>
            <a:r>
              <a:rPr lang="pt-BR" dirty="0"/>
              <a:t> obtidos em seminário presencial, com apresentação do projeto pelo grupo de acadêmicos. </a:t>
            </a:r>
            <a:endParaRPr lang="pt-BR" dirty="0" smtClean="0"/>
          </a:p>
          <a:p>
            <a:pPr marL="457200" lvl="1" indent="0">
              <a:buNone/>
            </a:pPr>
            <a:endParaRPr lang="pt-BR" sz="1400" dirty="0" smtClean="0"/>
          </a:p>
          <a:p>
            <a:r>
              <a:rPr lang="pt-BR" dirty="0" smtClean="0"/>
              <a:t>Segundo </a:t>
            </a:r>
            <a:r>
              <a:rPr lang="pt-BR" dirty="0"/>
              <a:t>Bates (2016, p. 131), a combinação da teoria e pesquisa para os tipos de aprendizagem ativa, necessários na era digital, “implicam na necessidade de interação, em geral, na forma de debate semiestruturado e frequente entre alunos, e entre alunos e professor”. </a:t>
            </a:r>
            <a:endParaRPr lang="pt-BR" dirty="0" smtClean="0"/>
          </a:p>
          <a:p>
            <a:endParaRPr lang="pt-BR" sz="1600" dirty="0"/>
          </a:p>
          <a:p>
            <a:r>
              <a:rPr lang="pt-BR" dirty="0" smtClean="0"/>
              <a:t>Neste </a:t>
            </a:r>
            <a:r>
              <a:rPr lang="pt-BR" dirty="0"/>
              <a:t>contexto, incluem-se os </a:t>
            </a:r>
            <a:r>
              <a:rPr lang="pt-BR" b="1" dirty="0"/>
              <a:t>seminários temáticos integradores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64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Apresentação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Na </a:t>
            </a:r>
            <a:r>
              <a:rPr lang="pt-BR" dirty="0"/>
              <a:t>metodologia da aprendizagem por projetos, estes são organizados de forma que </a:t>
            </a:r>
            <a:r>
              <a:rPr lang="pt-BR" b="1" dirty="0"/>
              <a:t>os acadêmicos </a:t>
            </a:r>
            <a:r>
              <a:rPr lang="pt-BR" b="1" dirty="0" smtClean="0"/>
              <a:t>façam </a:t>
            </a:r>
            <a:r>
              <a:rPr lang="pt-BR" b="1" dirty="0"/>
              <a:t>a opção </a:t>
            </a:r>
            <a:r>
              <a:rPr lang="pt-BR" b="1" dirty="0" smtClean="0"/>
              <a:t>por uma empresa </a:t>
            </a:r>
            <a:r>
              <a:rPr lang="pt-BR" b="1" dirty="0"/>
              <a:t>a partir da lista </a:t>
            </a:r>
            <a:r>
              <a:rPr lang="pt-BR" dirty="0"/>
              <a:t>previamente elencada pelo professor. </a:t>
            </a:r>
          </a:p>
          <a:p>
            <a:endParaRPr lang="pt-BR" sz="1400" dirty="0" smtClean="0"/>
          </a:p>
          <a:p>
            <a:r>
              <a:rPr lang="pt-BR" dirty="0" smtClean="0"/>
              <a:t>Organizam-se </a:t>
            </a:r>
            <a:r>
              <a:rPr lang="pt-BR" dirty="0"/>
              <a:t>em </a:t>
            </a:r>
            <a:r>
              <a:rPr lang="pt-BR" b="1" dirty="0"/>
              <a:t>pequenos grupos e desenvolvem as atividades a distância</a:t>
            </a:r>
            <a:r>
              <a:rPr lang="pt-BR" dirty="0"/>
              <a:t>, com encontros presenciais/on-line, semanais por meio de ferramentas de conferência via web e/ou fóruns. </a:t>
            </a:r>
            <a:endParaRPr lang="pt-BR" dirty="0" smtClean="0"/>
          </a:p>
          <a:p>
            <a:endParaRPr lang="pt-BR" sz="1400" dirty="0"/>
          </a:p>
          <a:p>
            <a:r>
              <a:rPr lang="pt-BR" dirty="0" smtClean="0"/>
              <a:t>O </a:t>
            </a:r>
            <a:r>
              <a:rPr lang="pt-BR" b="1" dirty="0"/>
              <a:t>professor/tutor é o articulador das etapas individuais e grupais </a:t>
            </a:r>
            <a:r>
              <a:rPr lang="pt-BR" dirty="0"/>
              <a:t>“com sua capacidade de acompanhar, mediar, de analisar os processos, resultados, lacunas e necessidades, a partir dos percursos realizados pelos alunos individual e grupalmente” (MORAN, 2015, p. 18).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076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Apresentação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725144"/>
          </a:xfrm>
        </p:spPr>
        <p:txBody>
          <a:bodyPr>
            <a:normAutofit fontScale="62500" lnSpcReduction="20000"/>
          </a:bodyPr>
          <a:lstStyle/>
          <a:p>
            <a:r>
              <a:rPr lang="pt-BR" sz="3500" dirty="0" smtClean="0"/>
              <a:t>Para </a:t>
            </a:r>
            <a:r>
              <a:rPr lang="pt-BR" sz="3500" dirty="0"/>
              <a:t>a efetivação do projeto, os acadêmicos têm </a:t>
            </a:r>
            <a:r>
              <a:rPr lang="pt-BR" sz="3500" b="1" dirty="0"/>
              <a:t>acesso a um tutorial orientador,</a:t>
            </a:r>
            <a:r>
              <a:rPr lang="pt-BR" sz="3500" dirty="0"/>
              <a:t> desenvolvido pelo professor mediador e buscam subsídio no conhecimento científico das disciplinas do curso</a:t>
            </a:r>
            <a:r>
              <a:rPr lang="pt-BR" dirty="0"/>
              <a:t>. </a:t>
            </a:r>
            <a:endParaRPr lang="pt-BR" dirty="0" smtClean="0"/>
          </a:p>
          <a:p>
            <a:endParaRPr lang="pt-BR" sz="1600" dirty="0"/>
          </a:p>
          <a:p>
            <a:r>
              <a:rPr lang="pt-BR" sz="3500" dirty="0" smtClean="0"/>
              <a:t>No </a:t>
            </a:r>
            <a:r>
              <a:rPr lang="pt-BR" sz="3500" dirty="0"/>
              <a:t>Seminário Temático, a </a:t>
            </a:r>
            <a:r>
              <a:rPr lang="pt-BR" sz="3500" b="1" dirty="0"/>
              <a:t>interdisciplinaridade ocorre </a:t>
            </a:r>
            <a:r>
              <a:rPr lang="pt-BR" sz="3500" dirty="0"/>
              <a:t>entre as disciplinas de Administração da Força de Vendas, Comunicação em Vendas e Estatística. </a:t>
            </a:r>
            <a:endParaRPr lang="pt-BR" sz="3500" dirty="0" smtClean="0"/>
          </a:p>
          <a:p>
            <a:endParaRPr lang="pt-BR" sz="1600" dirty="0" smtClean="0"/>
          </a:p>
          <a:p>
            <a:r>
              <a:rPr lang="pt-BR" sz="3500" dirty="0" smtClean="0"/>
              <a:t>Na </a:t>
            </a:r>
            <a:r>
              <a:rPr lang="pt-BR" sz="3500" dirty="0"/>
              <a:t>metodologia proposta, os </a:t>
            </a:r>
            <a:r>
              <a:rPr lang="pt-BR" sz="3500" b="1" dirty="0"/>
              <a:t>Seminários ocorrem em 18 (dezoito) </a:t>
            </a:r>
            <a:r>
              <a:rPr lang="pt-BR" sz="3500" dirty="0"/>
              <a:t>encontros presenciais/on-line durante um semestre </a:t>
            </a:r>
            <a:r>
              <a:rPr lang="pt-BR" sz="3500" dirty="0" smtClean="0"/>
              <a:t>letivo.</a:t>
            </a:r>
          </a:p>
          <a:p>
            <a:endParaRPr lang="pt-BR" sz="1600" dirty="0"/>
          </a:p>
          <a:p>
            <a:r>
              <a:rPr lang="pt-BR" sz="3500" dirty="0"/>
              <a:t>Os encontros são </a:t>
            </a:r>
            <a:r>
              <a:rPr lang="pt-BR" sz="3500" b="1" dirty="0"/>
              <a:t>organizados a partir de roteiros de aprendizagem </a:t>
            </a:r>
            <a:r>
              <a:rPr lang="pt-BR" sz="3500" dirty="0"/>
              <a:t>disponíveis na sala virtual do AVA e os debates/dúvidas entre acadêmicos e professores tutores ocorrem com o uso das ferramentas de fórum nos momentos assíncronos e por </a:t>
            </a:r>
            <a:r>
              <a:rPr lang="pt-BR" sz="3500" dirty="0" err="1"/>
              <a:t>webconferência</a:t>
            </a:r>
            <a:r>
              <a:rPr lang="pt-BR" sz="3500" dirty="0"/>
              <a:t>, nos momentos síncronos. </a:t>
            </a:r>
            <a:endParaRPr lang="pt-BR" sz="35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374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Apresentação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/>
              <a:t>Os </a:t>
            </a:r>
            <a:r>
              <a:rPr lang="pt-BR" sz="2400" dirty="0"/>
              <a:t>projetos são debatidos a partir das </a:t>
            </a:r>
            <a:r>
              <a:rPr lang="pt-BR" sz="2400" dirty="0" smtClean="0"/>
              <a:t>seguintes etapas </a:t>
            </a:r>
            <a:r>
              <a:rPr lang="pt-BR" sz="2400" dirty="0"/>
              <a:t>previamente </a:t>
            </a:r>
            <a:r>
              <a:rPr lang="pt-BR" sz="2400" dirty="0" smtClean="0"/>
              <a:t>definidas:</a:t>
            </a:r>
          </a:p>
          <a:p>
            <a:endParaRPr lang="pt-BR" sz="1100" dirty="0" smtClean="0"/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sz="2200" dirty="0" smtClean="0"/>
              <a:t>Levantamento </a:t>
            </a:r>
            <a:r>
              <a:rPr lang="pt-BR" sz="2200" dirty="0"/>
              <a:t>dos dados históricos da empresa; </a:t>
            </a:r>
            <a:endParaRPr lang="pt-BR" sz="2200" dirty="0" smtClean="0"/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sz="2200" dirty="0" smtClean="0"/>
              <a:t>Identificação </a:t>
            </a:r>
            <a:r>
              <a:rPr lang="pt-BR" sz="2200" dirty="0"/>
              <a:t>da estrutura comercial; </a:t>
            </a:r>
            <a:endParaRPr lang="pt-BR" sz="2200" dirty="0" smtClean="0"/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sz="2200" dirty="0" smtClean="0"/>
              <a:t>Análise </a:t>
            </a:r>
            <a:r>
              <a:rPr lang="pt-BR" sz="2200" dirty="0"/>
              <a:t>do Macro e Microambiente; </a:t>
            </a:r>
            <a:endParaRPr lang="pt-BR" sz="2200" dirty="0" smtClean="0"/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sz="2200" dirty="0" smtClean="0"/>
              <a:t>Levantamento </a:t>
            </a:r>
            <a:r>
              <a:rPr lang="pt-BR" sz="2200" dirty="0"/>
              <a:t>das Estratégias Mercadológicas; </a:t>
            </a:r>
            <a:endParaRPr lang="pt-BR" sz="2200" dirty="0" smtClean="0"/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sz="2200" dirty="0" smtClean="0"/>
              <a:t>Identificação </a:t>
            </a:r>
            <a:r>
              <a:rPr lang="pt-BR" sz="2200" dirty="0"/>
              <a:t>das ferramentas de comunicação mercadológica; </a:t>
            </a:r>
            <a:endParaRPr lang="pt-BR" sz="2200" dirty="0" smtClean="0"/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sz="2200" dirty="0" smtClean="0"/>
              <a:t>Identificação </a:t>
            </a:r>
            <a:r>
              <a:rPr lang="pt-BR" sz="2200" dirty="0"/>
              <a:t>das Estratégias de Desenvolvimento de Produtos; </a:t>
            </a:r>
            <a:endParaRPr lang="pt-BR" sz="2200" dirty="0" smtClean="0"/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sz="2200" dirty="0" smtClean="0"/>
              <a:t>Levantamento </a:t>
            </a:r>
            <a:r>
              <a:rPr lang="pt-BR" sz="2200" dirty="0"/>
              <a:t>estatístico de vendas dos produtos; </a:t>
            </a:r>
            <a:endParaRPr lang="pt-BR" sz="2200" dirty="0" smtClean="0"/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sz="2200" dirty="0" smtClean="0"/>
              <a:t>Administração </a:t>
            </a:r>
            <a:r>
              <a:rPr lang="pt-BR" sz="2200" dirty="0"/>
              <a:t>da força de vendas.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533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Apresentação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4320480"/>
          </a:xfrm>
        </p:spPr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avaliação do processo de ensino e aprendizagem nos seminários é </a:t>
            </a:r>
            <a:r>
              <a:rPr lang="pt-BR" b="1" dirty="0"/>
              <a:t>processual. </a:t>
            </a:r>
            <a:endParaRPr lang="pt-BR" b="1" dirty="0" smtClean="0"/>
          </a:p>
          <a:p>
            <a:endParaRPr lang="pt-BR" sz="1400" dirty="0"/>
          </a:p>
          <a:p>
            <a:r>
              <a:rPr lang="pt-BR" dirty="0" smtClean="0"/>
              <a:t>Ocorre </a:t>
            </a:r>
            <a:r>
              <a:rPr lang="pt-BR" dirty="0"/>
              <a:t>a partir do desenvolvimento de cada etapa do projeto. </a:t>
            </a:r>
            <a:endParaRPr lang="pt-BR" dirty="0" smtClean="0"/>
          </a:p>
          <a:p>
            <a:endParaRPr lang="pt-BR" sz="1400" dirty="0"/>
          </a:p>
          <a:p>
            <a:r>
              <a:rPr lang="pt-BR" dirty="0" smtClean="0"/>
              <a:t>A nota final constitui-se </a:t>
            </a:r>
            <a:r>
              <a:rPr lang="pt-BR" dirty="0"/>
              <a:t>em </a:t>
            </a:r>
            <a:r>
              <a:rPr lang="pt-BR" b="1" dirty="0"/>
              <a:t>40%</a:t>
            </a:r>
            <a:r>
              <a:rPr lang="pt-BR" dirty="0"/>
              <a:t> (quarenta por cento) </a:t>
            </a:r>
            <a:r>
              <a:rPr lang="pt-BR" dirty="0" smtClean="0"/>
              <a:t>a </a:t>
            </a:r>
            <a:r>
              <a:rPr lang="pt-BR" dirty="0"/>
              <a:t>partir observação da participação do acadêmico nas </a:t>
            </a:r>
            <a:r>
              <a:rPr lang="pt-BR" b="1" dirty="0"/>
              <a:t>atividades individuais e, no grupo</a:t>
            </a:r>
            <a:r>
              <a:rPr lang="pt-BR" dirty="0"/>
              <a:t>, desenvolvidas e socializadas no AVA nos encontros presenciais/on-line. </a:t>
            </a:r>
            <a:endParaRPr lang="pt-BR" dirty="0" smtClean="0"/>
          </a:p>
          <a:p>
            <a:endParaRPr lang="pt-BR" sz="1400" dirty="0"/>
          </a:p>
          <a:p>
            <a:r>
              <a:rPr lang="pt-BR" dirty="0" smtClean="0"/>
              <a:t>E </a:t>
            </a:r>
            <a:r>
              <a:rPr lang="pt-BR" b="1" dirty="0" smtClean="0"/>
              <a:t>60</a:t>
            </a:r>
            <a:r>
              <a:rPr lang="pt-BR" b="1" dirty="0"/>
              <a:t>%</a:t>
            </a:r>
            <a:r>
              <a:rPr lang="pt-BR" dirty="0"/>
              <a:t> (sessenta por cento) da </a:t>
            </a:r>
            <a:r>
              <a:rPr lang="pt-BR" dirty="0" smtClean="0"/>
              <a:t>nota final é </a:t>
            </a:r>
            <a:r>
              <a:rPr lang="pt-BR" dirty="0"/>
              <a:t>caracterizada pela avaliação da atividade presencial na socialização dos projetos que são </a:t>
            </a:r>
            <a:r>
              <a:rPr lang="pt-BR" b="1" dirty="0"/>
              <a:t>apresentados em forma de Seminário pelos grupos</a:t>
            </a:r>
            <a:r>
              <a:rPr lang="pt-BR" dirty="0"/>
              <a:t>, compreendendo a avaliação presencial.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753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Apresentação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pt-BR" sz="2600" dirty="0"/>
              <a:t>Ao término da disciplina, os acadêmicos recebem um instrumento de avaliação desenvolvido pelo SEAI, em parceria com a coordenação do curso e o SEAD</a:t>
            </a:r>
            <a:r>
              <a:rPr lang="pt-BR" sz="2600" dirty="0" smtClean="0"/>
              <a:t>.</a:t>
            </a:r>
          </a:p>
          <a:p>
            <a:endParaRPr lang="pt-BR" sz="1400" dirty="0" smtClean="0"/>
          </a:p>
          <a:p>
            <a:r>
              <a:rPr lang="pt-BR" sz="2600" dirty="0" smtClean="0"/>
              <a:t>São </a:t>
            </a:r>
            <a:r>
              <a:rPr lang="pt-BR" sz="2600" dirty="0"/>
              <a:t>avaliados três aspectos: </a:t>
            </a:r>
            <a:endParaRPr lang="pt-BR" sz="2600" dirty="0" smtClean="0"/>
          </a:p>
          <a:p>
            <a:pPr lvl="3" indent="-342900">
              <a:buFont typeface="Wingdings" panose="05000000000000000000" pitchFamily="2" charset="2"/>
              <a:buChar char="ü"/>
            </a:pPr>
            <a:r>
              <a:rPr lang="pt-BR" dirty="0" smtClean="0"/>
              <a:t>Auto </a:t>
            </a:r>
            <a:r>
              <a:rPr lang="pt-BR" dirty="0"/>
              <a:t>avaliação discente; </a:t>
            </a:r>
            <a:endParaRPr lang="pt-BR" dirty="0" smtClean="0"/>
          </a:p>
          <a:p>
            <a:pPr lvl="3" indent="-342900">
              <a:buFont typeface="Wingdings" panose="05000000000000000000" pitchFamily="2" charset="2"/>
              <a:buChar char="ü"/>
            </a:pPr>
            <a:r>
              <a:rPr lang="pt-BR" dirty="0" smtClean="0"/>
              <a:t>Avaliação </a:t>
            </a:r>
            <a:r>
              <a:rPr lang="pt-BR" dirty="0"/>
              <a:t>do Material e Recursos Didáticos; </a:t>
            </a:r>
            <a:endParaRPr lang="pt-BR" dirty="0" smtClean="0"/>
          </a:p>
          <a:p>
            <a:pPr lvl="3" indent="-342900">
              <a:buFont typeface="Wingdings" panose="05000000000000000000" pitchFamily="2" charset="2"/>
              <a:buChar char="ü"/>
            </a:pPr>
            <a:r>
              <a:rPr lang="pt-BR" dirty="0" smtClean="0"/>
              <a:t>Avaliação </a:t>
            </a:r>
            <a:r>
              <a:rPr lang="pt-BR" dirty="0"/>
              <a:t>docente. </a:t>
            </a:r>
            <a:endParaRPr lang="pt-BR" dirty="0" smtClean="0"/>
          </a:p>
          <a:p>
            <a:pPr marL="0" indent="0">
              <a:buNone/>
            </a:pPr>
            <a:endParaRPr lang="pt-BR" sz="1300" dirty="0" smtClean="0"/>
          </a:p>
          <a:p>
            <a:r>
              <a:rPr lang="pt-BR" sz="2800" dirty="0" smtClean="0"/>
              <a:t>O </a:t>
            </a:r>
            <a:r>
              <a:rPr lang="pt-BR" sz="2800" dirty="0"/>
              <a:t>primeiro bloco, de auto avaliação discente, é constituído de quatro questionamentos: </a:t>
            </a:r>
            <a:endParaRPr lang="pt-BR" sz="2800" dirty="0" smtClean="0"/>
          </a:p>
          <a:p>
            <a:pPr marL="1657350" lvl="3" indent="-342900">
              <a:buFont typeface="Wingdings" panose="05000000000000000000" pitchFamily="2" charset="2"/>
              <a:buChar char="ü"/>
            </a:pPr>
            <a:r>
              <a:rPr lang="pt-BR" dirty="0" smtClean="0"/>
              <a:t>Cumprimento </a:t>
            </a:r>
            <a:r>
              <a:rPr lang="pt-BR" dirty="0"/>
              <a:t>das atividades a distância; </a:t>
            </a:r>
            <a:endParaRPr lang="pt-BR" dirty="0" smtClean="0"/>
          </a:p>
          <a:p>
            <a:pPr marL="1657350" lvl="3" indent="-342900">
              <a:buFont typeface="Wingdings" panose="05000000000000000000" pitchFamily="2" charset="2"/>
              <a:buChar char="ü"/>
            </a:pPr>
            <a:r>
              <a:rPr lang="pt-BR" dirty="0" smtClean="0"/>
              <a:t>Participação </a:t>
            </a:r>
            <a:r>
              <a:rPr lang="pt-BR" dirty="0"/>
              <a:t>ativa nas atividades virtuais; </a:t>
            </a:r>
            <a:endParaRPr lang="pt-BR" dirty="0" smtClean="0"/>
          </a:p>
          <a:p>
            <a:pPr marL="1657350" lvl="3" indent="-342900">
              <a:buFont typeface="Wingdings" panose="05000000000000000000" pitchFamily="2" charset="2"/>
              <a:buChar char="ü"/>
            </a:pPr>
            <a:r>
              <a:rPr lang="pt-BR" dirty="0" smtClean="0"/>
              <a:t>Utilização </a:t>
            </a:r>
            <a:r>
              <a:rPr lang="pt-BR" dirty="0"/>
              <a:t>de outras fontes (livros, textos, etc.), além das indicadas no ambiente virtual pelo professor; </a:t>
            </a:r>
            <a:endParaRPr lang="pt-BR" dirty="0" smtClean="0"/>
          </a:p>
          <a:p>
            <a:pPr marL="1657350" lvl="3" indent="-342900">
              <a:buFont typeface="Wingdings" panose="05000000000000000000" pitchFamily="2" charset="2"/>
              <a:buChar char="ü"/>
            </a:pPr>
            <a:r>
              <a:rPr lang="pt-BR" dirty="0" smtClean="0"/>
              <a:t>Contribuição </a:t>
            </a:r>
            <a:r>
              <a:rPr lang="pt-BR" dirty="0"/>
              <a:t>para um ambiente favorável à aprendizagem. </a:t>
            </a:r>
          </a:p>
        </p:txBody>
      </p:sp>
    </p:spTree>
    <p:extLst>
      <p:ext uri="{BB962C8B-B14F-4D97-AF65-F5344CB8AC3E}">
        <p14:creationId xmlns:p14="http://schemas.microsoft.com/office/powerpoint/2010/main" val="277492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Apresentação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Os </a:t>
            </a:r>
            <a:r>
              <a:rPr lang="pt-BR" dirty="0"/>
              <a:t>resultados alcançados com a disciplina são interessantes pela </a:t>
            </a:r>
            <a:r>
              <a:rPr lang="pt-BR" b="1" dirty="0"/>
              <a:t>qualidade das produções e consistência dos dados </a:t>
            </a:r>
            <a:r>
              <a:rPr lang="pt-BR" dirty="0" smtClean="0"/>
              <a:t>apresentados.</a:t>
            </a:r>
          </a:p>
          <a:p>
            <a:pPr marL="0" indent="0">
              <a:buNone/>
            </a:pPr>
            <a:endParaRPr lang="pt-BR" sz="1600" dirty="0" smtClean="0"/>
          </a:p>
          <a:p>
            <a:r>
              <a:rPr lang="pt-BR" dirty="0" smtClean="0"/>
              <a:t>Vale </a:t>
            </a:r>
            <a:r>
              <a:rPr lang="pt-BR" dirty="0"/>
              <a:t>ressaltar que, em um primeiro momento, quando a disciplina é </a:t>
            </a:r>
            <a:r>
              <a:rPr lang="pt-BR" dirty="0" smtClean="0"/>
              <a:t>apresentada:</a:t>
            </a:r>
          </a:p>
          <a:p>
            <a:pPr lvl="2" indent="-342900">
              <a:buFont typeface="Wingdings" panose="05000000000000000000" pitchFamily="2" charset="2"/>
              <a:buChar char="ü"/>
            </a:pPr>
            <a:r>
              <a:rPr lang="pt-BR" dirty="0" smtClean="0"/>
              <a:t>observa-se </a:t>
            </a:r>
            <a:r>
              <a:rPr lang="pt-BR" dirty="0"/>
              <a:t>certa </a:t>
            </a:r>
            <a:r>
              <a:rPr lang="pt-BR" b="1" dirty="0"/>
              <a:t>resistência por parte dos estudantes </a:t>
            </a:r>
            <a:r>
              <a:rPr lang="pt-BR" dirty="0"/>
              <a:t>em realizar atividades em grupo e a distância. </a:t>
            </a:r>
            <a:endParaRPr lang="pt-BR" dirty="0" smtClean="0"/>
          </a:p>
          <a:p>
            <a:pPr lvl="2" indent="-342900">
              <a:buFont typeface="Wingdings" panose="05000000000000000000" pitchFamily="2" charset="2"/>
              <a:buChar char="ü"/>
            </a:pPr>
            <a:r>
              <a:rPr lang="pt-BR" dirty="0" smtClean="0"/>
              <a:t>Observou-se </a:t>
            </a:r>
            <a:r>
              <a:rPr lang="pt-BR" b="1" dirty="0"/>
              <a:t>dificuldade dos alunos em adequarem-se </a:t>
            </a:r>
            <a:r>
              <a:rPr lang="pt-BR" dirty="0"/>
              <a:t>à metodologia que difere das demais disciplinas. </a:t>
            </a:r>
            <a:endParaRPr lang="pt-BR" dirty="0" smtClean="0"/>
          </a:p>
          <a:p>
            <a:pPr lvl="2" indent="-342900">
              <a:buFont typeface="Wingdings" panose="05000000000000000000" pitchFamily="2" charset="2"/>
              <a:buChar char="ü"/>
            </a:pPr>
            <a:r>
              <a:rPr lang="pt-BR" dirty="0" smtClean="0"/>
              <a:t>Observou-se</a:t>
            </a:r>
            <a:r>
              <a:rPr lang="pt-BR" dirty="0"/>
              <a:t>, também, nas citações de acadêmicos que se mostraram “satisfeitos” com a metodologia ativa, que parabenizam o professor e afirmam: “Foi tudo ótimo!”; “A disciplina foi muito interessante”. </a:t>
            </a:r>
            <a:endParaRPr lang="pt-BR" dirty="0" smtClean="0"/>
          </a:p>
          <a:p>
            <a:pPr marL="0" indent="0">
              <a:buNone/>
            </a:pPr>
            <a:endParaRPr lang="pt-BR" sz="1400" dirty="0" smtClean="0"/>
          </a:p>
          <a:p>
            <a:r>
              <a:rPr lang="pt-BR" dirty="0" smtClean="0"/>
              <a:t>A importância da metodologia ativa, </a:t>
            </a:r>
            <a:r>
              <a:rPr lang="pt-BR" b="1" dirty="0" smtClean="0"/>
              <a:t>associando à teoria-prática </a:t>
            </a:r>
            <a:r>
              <a:rPr lang="pt-BR" dirty="0" smtClean="0"/>
              <a:t>também foi enfatizada pelo </a:t>
            </a:r>
            <a:r>
              <a:rPr lang="pt-BR" b="1" dirty="0" smtClean="0"/>
              <a:t>acadêmico G</a:t>
            </a:r>
            <a:r>
              <a:rPr lang="pt-BR" dirty="0" smtClean="0"/>
              <a:t>: “A disciplina é interessante por tentar associar o conteúdo do curso no dia a dia por meio do estudo de uma empresa”.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740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202302"/>
            <a:ext cx="8229600" cy="1074570"/>
          </a:xfrm>
        </p:spPr>
        <p:txBody>
          <a:bodyPr>
            <a:normAutofit/>
          </a:bodyPr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Nos </a:t>
            </a:r>
            <a:r>
              <a:rPr lang="pt-BR" dirty="0"/>
              <a:t>processos pedagógicos na </a:t>
            </a:r>
            <a:r>
              <a:rPr lang="pt-BR" dirty="0" err="1"/>
              <a:t>EaD</a:t>
            </a:r>
            <a:r>
              <a:rPr lang="pt-BR" dirty="0"/>
              <a:t>, observam-se </a:t>
            </a:r>
            <a:r>
              <a:rPr lang="pt-BR" b="1" dirty="0"/>
              <a:t>diferentes arquiteturas pedagógicas com combinações múltiplas de linguagens, recursos educacionais e tecnológicos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 </a:t>
            </a:r>
            <a:r>
              <a:rPr lang="pt-BR" b="1" dirty="0"/>
              <a:t>complexidade dos sistemas integrados </a:t>
            </a:r>
            <a:r>
              <a:rPr lang="pt-BR" dirty="0"/>
              <a:t>relacionados aos aspectos pedagógicos, recursos humanos e infraestrutura, amplia-se quando envolvem abordagens didático-pedagógicas de metodologia ativa, associada à </a:t>
            </a:r>
            <a:r>
              <a:rPr lang="pt-BR" b="1" dirty="0"/>
              <a:t>aprendizagem por projetos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/>
              <a:t>A experiência de </a:t>
            </a:r>
            <a:r>
              <a:rPr lang="pt-BR" b="1" dirty="0"/>
              <a:t>metodologia ativa em aprendizagem baseada em projetos (ABP)</a:t>
            </a:r>
            <a:r>
              <a:rPr lang="pt-BR" dirty="0"/>
              <a:t>, vivenciada em </a:t>
            </a:r>
            <a:r>
              <a:rPr lang="pt-BR" b="1" dirty="0">
                <a:solidFill>
                  <a:srgbClr val="FF0000"/>
                </a:solidFill>
              </a:rPr>
              <a:t>Seminário Temático</a:t>
            </a:r>
            <a:r>
              <a:rPr lang="pt-BR" dirty="0"/>
              <a:t>, </a:t>
            </a:r>
            <a:r>
              <a:rPr lang="pt-BR" dirty="0" smtClean="0"/>
              <a:t>disciplina do CST em Gestão Comercial, modalidade a distância da UNESC, mostrou-se </a:t>
            </a:r>
            <a:r>
              <a:rPr lang="pt-BR" dirty="0"/>
              <a:t>desafiadora e motivou o presente relato.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416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Apresentação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pt-BR" sz="2400" dirty="0" smtClean="0"/>
          </a:p>
          <a:p>
            <a:r>
              <a:rPr lang="pt-BR" sz="2400" dirty="0" smtClean="0"/>
              <a:t>O </a:t>
            </a:r>
            <a:r>
              <a:rPr lang="pt-BR" sz="2400" i="1" dirty="0"/>
              <a:t>feedback</a:t>
            </a:r>
            <a:r>
              <a:rPr lang="pt-BR" sz="2400" dirty="0"/>
              <a:t> do professor para o grupo, promovido semanalmente é importante para corrigir os desvios e validar as propostas apresentadas em cada etapa. </a:t>
            </a:r>
            <a:endParaRPr lang="pt-BR" sz="2400" dirty="0" smtClean="0"/>
          </a:p>
          <a:p>
            <a:pPr marL="0" indent="0">
              <a:buNone/>
            </a:pPr>
            <a:endParaRPr lang="pt-BR" sz="1200" dirty="0" smtClean="0"/>
          </a:p>
          <a:p>
            <a:pPr lvl="2" indent="-342900">
              <a:buFont typeface="Wingdings" panose="05000000000000000000" pitchFamily="2" charset="2"/>
              <a:buChar char="ü"/>
            </a:pPr>
            <a:r>
              <a:rPr lang="pt-BR" sz="2200" dirty="0" smtClean="0"/>
              <a:t>para </a:t>
            </a:r>
            <a:r>
              <a:rPr lang="pt-BR" sz="2200" dirty="0"/>
              <a:t>alguns acadêmicos, </a:t>
            </a:r>
            <a:r>
              <a:rPr lang="pt-BR" sz="2200" b="1" dirty="0"/>
              <a:t>as ações individuais preponderaram </a:t>
            </a:r>
            <a:r>
              <a:rPr lang="pt-BR" sz="2200" dirty="0"/>
              <a:t>sobre as ações em grupo</a:t>
            </a:r>
            <a:r>
              <a:rPr lang="pt-BR" sz="2200" dirty="0" smtClean="0"/>
              <a:t>. </a:t>
            </a:r>
          </a:p>
          <a:p>
            <a:pPr marL="0" indent="0">
              <a:buNone/>
            </a:pPr>
            <a:endParaRPr lang="pt-BR" sz="1100" dirty="0" smtClean="0"/>
          </a:p>
          <a:p>
            <a:pPr lvl="2" indent="-342900">
              <a:buFont typeface="Wingdings" panose="05000000000000000000" pitchFamily="2" charset="2"/>
              <a:buChar char="ü"/>
            </a:pPr>
            <a:r>
              <a:rPr lang="pt-BR" sz="2200" dirty="0" smtClean="0"/>
              <a:t>A </a:t>
            </a:r>
            <a:r>
              <a:rPr lang="pt-BR" sz="2200" dirty="0"/>
              <a:t>mesma dificuldade foi observada na </a:t>
            </a:r>
            <a:r>
              <a:rPr lang="pt-BR" sz="2200" b="1" dirty="0"/>
              <a:t>avaliação dos seminários on-line</a:t>
            </a:r>
            <a:r>
              <a:rPr lang="pt-BR" sz="2200" dirty="0"/>
              <a:t>, o que motiva o professor a investigar novas ações que poderiam ser propostas de forma que </a:t>
            </a:r>
            <a:r>
              <a:rPr lang="pt-BR" sz="2200" b="1" dirty="0"/>
              <a:t>todos se sintam avaliados</a:t>
            </a:r>
            <a:r>
              <a:rPr lang="pt-BR" sz="2200" dirty="0"/>
              <a:t>. </a:t>
            </a:r>
            <a:endParaRPr lang="pt-BR" sz="2200" dirty="0" smtClean="0"/>
          </a:p>
          <a:p>
            <a:pPr marL="0" indent="0">
              <a:buNone/>
            </a:pPr>
            <a:endParaRPr lang="pt-BR" sz="1100" dirty="0" smtClean="0"/>
          </a:p>
          <a:p>
            <a:pPr lvl="2" indent="-342900">
              <a:buFont typeface="Wingdings" panose="05000000000000000000" pitchFamily="2" charset="2"/>
              <a:buChar char="ü"/>
            </a:pPr>
            <a:r>
              <a:rPr lang="pt-BR" sz="2200" dirty="0" smtClean="0"/>
              <a:t>Este </a:t>
            </a:r>
            <a:r>
              <a:rPr lang="pt-BR" sz="2200" dirty="0"/>
              <a:t>questionamento, em geral, provoca sentimentos conflitantes pela </a:t>
            </a:r>
            <a:r>
              <a:rPr lang="pt-BR" sz="2200" b="1" dirty="0"/>
              <a:t>dificuldade de verificação da participação igualitária</a:t>
            </a:r>
            <a:r>
              <a:rPr lang="pt-BR" sz="2200" dirty="0"/>
              <a:t> dos integrantes dos grupos durante as atividades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228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Considerações Finais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Autofit/>
          </a:bodyPr>
          <a:lstStyle/>
          <a:p>
            <a:r>
              <a:rPr lang="pt-BR" sz="2200" dirty="0"/>
              <a:t>A Educação a Distância cresce vertiginosamente no Brasil e apresenta barreiras, resistências e dificuldades nesse processo de expansão. </a:t>
            </a:r>
            <a:endParaRPr lang="pt-BR" sz="2200" dirty="0" smtClean="0"/>
          </a:p>
          <a:p>
            <a:pPr marL="0" indent="0">
              <a:buNone/>
            </a:pPr>
            <a:endParaRPr lang="pt-BR" sz="1000" dirty="0"/>
          </a:p>
          <a:p>
            <a:r>
              <a:rPr lang="pt-BR" sz="2200" dirty="0" smtClean="0"/>
              <a:t>Uma </a:t>
            </a:r>
            <a:r>
              <a:rPr lang="pt-BR" sz="2200" dirty="0"/>
              <a:t>das </a:t>
            </a:r>
            <a:r>
              <a:rPr lang="pt-BR" sz="2200" b="1" dirty="0"/>
              <a:t>dificuldades</a:t>
            </a:r>
            <a:r>
              <a:rPr lang="pt-BR" sz="2200" dirty="0"/>
              <a:t> encontradas nesta modalidade está a realização de atividades em grupo, pois uma de suas premissas está na liberdade de o estudante escolher seus horários de estudos. </a:t>
            </a:r>
            <a:endParaRPr lang="pt-BR" sz="2200" dirty="0" smtClean="0"/>
          </a:p>
          <a:p>
            <a:pPr marL="0" indent="0">
              <a:buNone/>
            </a:pPr>
            <a:endParaRPr lang="pt-BR" sz="1000" dirty="0"/>
          </a:p>
          <a:p>
            <a:r>
              <a:rPr lang="pt-BR" sz="2200" dirty="0" smtClean="0"/>
              <a:t>Entretanto</a:t>
            </a:r>
            <a:r>
              <a:rPr lang="pt-BR" sz="2200" dirty="0"/>
              <a:t>, evidenciou-se na pesquisa que a </a:t>
            </a:r>
            <a:r>
              <a:rPr lang="pt-BR" sz="2200" b="1" dirty="0"/>
              <a:t>aprendizagem ativa ou experiencial promove a elaboração do conhecimento, integrando teoria e prática</a:t>
            </a:r>
            <a:r>
              <a:rPr lang="pt-BR" sz="2200" b="1" dirty="0" smtClean="0"/>
              <a:t>.</a:t>
            </a:r>
            <a:endParaRPr lang="pt-BR" sz="2200" b="1" dirty="0"/>
          </a:p>
        </p:txBody>
      </p:sp>
    </p:spTree>
    <p:extLst>
      <p:ext uri="{BB962C8B-B14F-4D97-AF65-F5344CB8AC3E}">
        <p14:creationId xmlns:p14="http://schemas.microsoft.com/office/powerpoint/2010/main" val="78007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Considerações Finais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/>
          </a:bodyPr>
          <a:lstStyle/>
          <a:p>
            <a:endParaRPr lang="pt-BR" sz="2200" dirty="0" smtClean="0"/>
          </a:p>
          <a:p>
            <a:r>
              <a:rPr lang="pt-BR" sz="2200" dirty="0" smtClean="0"/>
              <a:t>A </a:t>
            </a:r>
            <a:r>
              <a:rPr lang="pt-BR" sz="2200" dirty="0"/>
              <a:t>proposição de metodologia ativa com a aprendizagem por projetos, apresentada neste estudo e </a:t>
            </a:r>
            <a:r>
              <a:rPr lang="pt-BR" sz="2200" b="1" dirty="0"/>
              <a:t>desenvolvida em Seminário Temático, integrou disciplinas da </a:t>
            </a:r>
            <a:r>
              <a:rPr lang="pt-BR" sz="2200" b="1" dirty="0" smtClean="0"/>
              <a:t>fase</a:t>
            </a:r>
            <a:r>
              <a:rPr lang="pt-BR" sz="2200" dirty="0" smtClean="0"/>
              <a:t>. </a:t>
            </a:r>
          </a:p>
          <a:p>
            <a:pPr marL="0" indent="0">
              <a:buNone/>
            </a:pPr>
            <a:endParaRPr lang="pt-BR" sz="1000" dirty="0"/>
          </a:p>
          <a:p>
            <a:r>
              <a:rPr lang="pt-BR" sz="2200" dirty="0" smtClean="0"/>
              <a:t>O </a:t>
            </a:r>
            <a:r>
              <a:rPr lang="pt-BR" sz="2200" dirty="0"/>
              <a:t>processo envolveu a realização de um </a:t>
            </a:r>
            <a:r>
              <a:rPr lang="pt-BR" sz="2200" b="1" dirty="0"/>
              <a:t>diagnóstico comercial em empresas reais</a:t>
            </a:r>
            <a:r>
              <a:rPr lang="pt-BR" sz="2200" dirty="0"/>
              <a:t>, com ênfase no tema, </a:t>
            </a:r>
            <a:r>
              <a:rPr lang="pt-BR" sz="2200" b="1" dirty="0"/>
              <a:t>“ser gestor comercial”. </a:t>
            </a:r>
            <a:endParaRPr lang="pt-BR" sz="2200" b="1" dirty="0" smtClean="0"/>
          </a:p>
          <a:p>
            <a:pPr marL="0" indent="0">
              <a:buNone/>
            </a:pPr>
            <a:endParaRPr lang="pt-BR" sz="1000" dirty="0"/>
          </a:p>
          <a:p>
            <a:r>
              <a:rPr lang="pt-BR" sz="2200" dirty="0" smtClean="0"/>
              <a:t>Desta </a:t>
            </a:r>
            <a:r>
              <a:rPr lang="pt-BR" sz="2200" dirty="0"/>
              <a:t>forma, permite que o acadêmico </a:t>
            </a:r>
            <a:r>
              <a:rPr lang="pt-BR" sz="2200" b="1" dirty="0" smtClean="0"/>
              <a:t>observe </a:t>
            </a:r>
            <a:r>
              <a:rPr lang="pt-BR" sz="2200" b="1" dirty="0"/>
              <a:t>na prática</a:t>
            </a:r>
            <a:r>
              <a:rPr lang="pt-BR" sz="2200" dirty="0"/>
              <a:t>, como as teorias fazem-se presentes no cotidiano das empresas estudadas</a:t>
            </a:r>
            <a:r>
              <a:rPr lang="pt-BR" sz="2200" dirty="0" smtClean="0"/>
              <a:t>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54003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Considerações Finais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/>
              <a:t>a obtenção de indicadores da percepção do acadêmico sobre a metodologia, os recursos utilizados e a ação docente na disciplina, foram utilizados dados da pesquisa de avaliação institucional. </a:t>
            </a:r>
            <a:endParaRPr lang="pt-BR" dirty="0" smtClean="0"/>
          </a:p>
          <a:p>
            <a:pPr marL="0" indent="0">
              <a:buNone/>
            </a:pPr>
            <a:endParaRPr lang="pt-BR" sz="1400" dirty="0" smtClean="0"/>
          </a:p>
          <a:p>
            <a:r>
              <a:rPr lang="pt-BR" dirty="0" smtClean="0"/>
              <a:t>Na </a:t>
            </a:r>
            <a:r>
              <a:rPr lang="pt-BR" dirty="0"/>
              <a:t>média geral, a </a:t>
            </a:r>
            <a:r>
              <a:rPr lang="pt-BR" b="1" dirty="0"/>
              <a:t>auto avaliação discente </a:t>
            </a:r>
            <a:r>
              <a:rPr lang="pt-BR" dirty="0"/>
              <a:t>aponta para um alto nível de satisfação com o desempenho do estudante. </a:t>
            </a:r>
            <a:endParaRPr lang="pt-BR" dirty="0" smtClean="0"/>
          </a:p>
          <a:p>
            <a:pPr marL="0" indent="0">
              <a:buNone/>
            </a:pPr>
            <a:endParaRPr lang="pt-BR" sz="1400" dirty="0"/>
          </a:p>
          <a:p>
            <a:r>
              <a:rPr lang="pt-BR" dirty="0" smtClean="0"/>
              <a:t>A </a:t>
            </a:r>
            <a:r>
              <a:rPr lang="pt-BR" b="1" dirty="0"/>
              <a:t>avaliação dos recursos e materiais didáticos </a:t>
            </a:r>
            <a:r>
              <a:rPr lang="pt-BR" dirty="0"/>
              <a:t>teve 67,86% das indicações como “satisfeitos” e “muito satisfeitos”. </a:t>
            </a:r>
            <a:endParaRPr lang="pt-BR" dirty="0" smtClean="0"/>
          </a:p>
          <a:p>
            <a:pPr marL="0" indent="0">
              <a:buNone/>
            </a:pPr>
            <a:endParaRPr lang="pt-BR" sz="1400" dirty="0"/>
          </a:p>
          <a:p>
            <a:r>
              <a:rPr lang="pt-BR" dirty="0" smtClean="0"/>
              <a:t>Na </a:t>
            </a:r>
            <a:r>
              <a:rPr lang="pt-BR" b="1" dirty="0"/>
              <a:t>avaliação do desempenho docente</a:t>
            </a:r>
            <a:r>
              <a:rPr lang="pt-BR" dirty="0"/>
              <a:t>, 75,71% dos estudantes consideram-se “satisfeitos” e “muito satisfeitos”, sendo essa a seção melhor avaliada com média ponderada de 8,41 pontos.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07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Considerações Finais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processo pedagógico da proposição de metodologia ativa na </a:t>
            </a:r>
            <a:r>
              <a:rPr lang="pt-BR" b="1" dirty="0"/>
              <a:t>aprendizagem por projeto é adequadamente avaliada</a:t>
            </a:r>
            <a:r>
              <a:rPr lang="pt-BR" dirty="0"/>
              <a:t>, com altos índices de estudantes “satisfeitos” e “muito satisfeitos”.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Alguns </a:t>
            </a:r>
            <a:r>
              <a:rPr lang="pt-BR" b="1" dirty="0"/>
              <a:t>relatos dos estudantes </a:t>
            </a:r>
            <a:r>
              <a:rPr lang="pt-BR" dirty="0"/>
              <a:t>apontam para as dificuldades de realização de atividades em grupo devido à gestão do tempo e demandas de informações necessárias para o desenvolvimento das atividades.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Ao </a:t>
            </a:r>
            <a:r>
              <a:rPr lang="pt-BR" dirty="0"/>
              <a:t>professor, as </a:t>
            </a:r>
            <a:r>
              <a:rPr lang="pt-BR" b="1" dirty="0"/>
              <a:t>dificuldades vêm do volume de produção</a:t>
            </a:r>
            <a:r>
              <a:rPr lang="pt-BR" dirty="0"/>
              <a:t> gerado das atividades e a necessidade de correções, devoluções e reavaliações, resultando um excesso de carga de trabalho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788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Considerações Finais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Como </a:t>
            </a:r>
            <a:r>
              <a:rPr lang="pt-BR" b="1" dirty="0"/>
              <a:t>pontos fortes</a:t>
            </a:r>
            <a:r>
              <a:rPr lang="pt-BR" dirty="0"/>
              <a:t>, podem-se </a:t>
            </a:r>
            <a:r>
              <a:rPr lang="pt-BR" dirty="0" smtClean="0"/>
              <a:t>destacar:</a:t>
            </a:r>
          </a:p>
          <a:p>
            <a:pPr marL="0" indent="0">
              <a:buNone/>
            </a:pPr>
            <a:endParaRPr lang="pt-BR" sz="1000" dirty="0" smtClean="0"/>
          </a:p>
          <a:p>
            <a:pPr lvl="2" indent="-342900">
              <a:buFont typeface="Wingdings" panose="05000000000000000000" pitchFamily="2" charset="2"/>
              <a:buChar char="ü"/>
            </a:pPr>
            <a:r>
              <a:rPr lang="pt-BR" sz="2000" dirty="0" smtClean="0"/>
              <a:t>a </a:t>
            </a:r>
            <a:r>
              <a:rPr lang="pt-BR" sz="2000" dirty="0"/>
              <a:t>qualidade das produções dos </a:t>
            </a:r>
            <a:r>
              <a:rPr lang="pt-BR" sz="2000" dirty="0" smtClean="0"/>
              <a:t>acadêmicos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endParaRPr lang="pt-BR" sz="1000" dirty="0" smtClean="0"/>
          </a:p>
          <a:p>
            <a:pPr lvl="2" indent="-342900">
              <a:buFont typeface="Wingdings" panose="05000000000000000000" pitchFamily="2" charset="2"/>
              <a:buChar char="ü"/>
            </a:pPr>
            <a:r>
              <a:rPr lang="pt-BR" sz="2000" dirty="0" smtClean="0"/>
              <a:t>a </a:t>
            </a:r>
            <a:r>
              <a:rPr lang="pt-BR" sz="2000" dirty="0"/>
              <a:t>gestão dos trabalhos em equipe e a </a:t>
            </a:r>
            <a:r>
              <a:rPr lang="pt-BR" sz="2000" dirty="0" smtClean="0"/>
              <a:t>distância</a:t>
            </a:r>
            <a:r>
              <a:rPr lang="pt-BR" sz="1000" dirty="0" smtClean="0"/>
              <a:t>; </a:t>
            </a:r>
          </a:p>
          <a:p>
            <a:pPr marL="0" indent="0">
              <a:buNone/>
            </a:pPr>
            <a:endParaRPr lang="pt-BR" sz="1000" dirty="0" smtClean="0"/>
          </a:p>
          <a:p>
            <a:pPr lvl="2" indent="-342900">
              <a:buFont typeface="Wingdings" panose="05000000000000000000" pitchFamily="2" charset="2"/>
              <a:buChar char="ü"/>
            </a:pPr>
            <a:r>
              <a:rPr lang="pt-BR" sz="2000" dirty="0" smtClean="0"/>
              <a:t>o </a:t>
            </a:r>
            <a:r>
              <a:rPr lang="pt-BR" sz="2000" dirty="0"/>
              <a:t>desenvolvimento da </a:t>
            </a:r>
            <a:r>
              <a:rPr lang="pt-BR" sz="2000" b="1" dirty="0"/>
              <a:t>capacidade de mediação </a:t>
            </a:r>
            <a:r>
              <a:rPr lang="pt-BR" sz="2000" dirty="0"/>
              <a:t>e resolução de conflitos em seu </a:t>
            </a:r>
            <a:r>
              <a:rPr lang="pt-BR" sz="2000" dirty="0" smtClean="0"/>
              <a:t>decorrer</a:t>
            </a:r>
            <a:r>
              <a:rPr lang="pt-BR" sz="2000" dirty="0" smtClean="0"/>
              <a:t>;</a:t>
            </a:r>
          </a:p>
          <a:p>
            <a:pPr marL="0" indent="0">
              <a:buNone/>
            </a:pPr>
            <a:endParaRPr lang="pt-BR" sz="1000" dirty="0" smtClean="0"/>
          </a:p>
          <a:p>
            <a:pPr lvl="2" indent="-342900">
              <a:buFont typeface="Wingdings" panose="05000000000000000000" pitchFamily="2" charset="2"/>
              <a:buChar char="ü"/>
            </a:pPr>
            <a:r>
              <a:rPr lang="pt-BR" sz="2000" dirty="0" smtClean="0"/>
              <a:t>o </a:t>
            </a:r>
            <a:r>
              <a:rPr lang="pt-BR" sz="2000" b="1" dirty="0"/>
              <a:t>comprometimento e participação </a:t>
            </a:r>
            <a:r>
              <a:rPr lang="pt-BR" sz="2000" dirty="0"/>
              <a:t>das atividades propostas e a capacidade desenvolvida nos estudantes de </a:t>
            </a:r>
            <a:r>
              <a:rPr lang="pt-BR" sz="2000" b="1" dirty="0"/>
              <a:t>relacionar a teoria à prática</a:t>
            </a:r>
            <a:r>
              <a:rPr lang="pt-BR" sz="2000" dirty="0"/>
              <a:t>.</a:t>
            </a:r>
          </a:p>
          <a:p>
            <a:pPr lvl="2" indent="-342900"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656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Agradecimentos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08920"/>
            <a:ext cx="1349785" cy="978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929482"/>
            <a:ext cx="1276748" cy="75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080" y="3030289"/>
            <a:ext cx="15716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1763688" y="4274685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Programa de Iniciação Científica </a:t>
            </a:r>
            <a:r>
              <a:rPr lang="pt-BR" dirty="0" smtClean="0"/>
              <a:t>PIBIC</a:t>
            </a:r>
          </a:p>
          <a:p>
            <a:pPr algn="ctr"/>
            <a:r>
              <a:rPr lang="pt-BR" dirty="0" smtClean="0"/>
              <a:t>Programa </a:t>
            </a:r>
            <a:r>
              <a:rPr lang="pt-BR" dirty="0"/>
              <a:t>Grupos de Pesquisa UNESC/ </a:t>
            </a:r>
            <a:r>
              <a:rPr lang="pt-BR" dirty="0" smtClean="0"/>
              <a:t>CNPq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195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Referências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 fontScale="40000" lnSpcReduction="20000"/>
          </a:bodyPr>
          <a:lstStyle/>
          <a:p>
            <a:r>
              <a:rPr lang="pt-BR" dirty="0"/>
              <a:t>BARBOSA, E.F.; MOURA, D.G. Metodologias ativas de aprendizagem na Educação Profissional e Tecnológica. Rio de </a:t>
            </a:r>
            <a:r>
              <a:rPr lang="pt-BR" dirty="0" err="1"/>
              <a:t>Janeiro:B</a:t>
            </a:r>
            <a:r>
              <a:rPr lang="pt-BR" dirty="0"/>
              <a:t>. Tec. Senac, 2013, v.39, n.2, p.48-67.</a:t>
            </a:r>
          </a:p>
          <a:p>
            <a:r>
              <a:rPr lang="pt-BR" dirty="0"/>
              <a:t>BATES, A.W. Educar na era digital: design, ensino e aprendizagem. São Paulo: Artesanato Educacional, 2016.</a:t>
            </a:r>
          </a:p>
          <a:p>
            <a:r>
              <a:rPr lang="pt-BR" dirty="0"/>
              <a:t>BERBEL, N.A.N. As metodologias ativas e a promoção da autonomia de estudantes. IN: Seminário Ciências Sociais e Humanas, Londrina, 2011, v.32, n.1, p.25-40.</a:t>
            </a:r>
          </a:p>
          <a:p>
            <a:r>
              <a:rPr lang="pt-BR" dirty="0"/>
              <a:t>CAMPOS, F.C.A; et al. Cooperação e aprendizagem on-line. RJ: DP&amp;A, 2002.</a:t>
            </a:r>
          </a:p>
          <a:p>
            <a:r>
              <a:rPr lang="pt-BR" dirty="0"/>
              <a:t>CONRAD, D. Interação e Comunicação em Comunidades de Aprendizagem Online: rumo a um futuro engajado e flexível. </a:t>
            </a:r>
            <a:r>
              <a:rPr lang="en-US" dirty="0" err="1"/>
              <a:t>Trad</a:t>
            </a:r>
            <a:r>
              <a:rPr lang="en-US" dirty="0"/>
              <a:t>. </a:t>
            </a:r>
            <a:r>
              <a:rPr lang="en-US" dirty="0" err="1"/>
              <a:t>Ilan</a:t>
            </a:r>
            <a:r>
              <a:rPr lang="en-US" dirty="0"/>
              <a:t> </a:t>
            </a:r>
            <a:r>
              <a:rPr lang="en-US" dirty="0" err="1"/>
              <a:t>Chamovitz</a:t>
            </a:r>
            <a:r>
              <a:rPr lang="en-US" dirty="0"/>
              <a:t>. In: ZAWACKI-RICHTER, O.; ANDERSON, T. (orgs.). </a:t>
            </a:r>
            <a:r>
              <a:rPr lang="pt-BR" dirty="0"/>
              <a:t>Educação a distância on-line: construindo uma agenda de pesquisa. São Paulo: Artesanato Educacional, 2015. p. 393-413</a:t>
            </a:r>
          </a:p>
          <a:p>
            <a:r>
              <a:rPr lang="pt-BR" dirty="0"/>
              <a:t>MARIN, M. J.S. et al. Aspectos das fortalezas e fragilidades no uso das Metodologias Ativas de Aprendizagem. </a:t>
            </a:r>
            <a:r>
              <a:rPr lang="pt-BR" dirty="0" err="1"/>
              <a:t>Rev.Brasileira</a:t>
            </a:r>
            <a:r>
              <a:rPr lang="pt-BR" dirty="0"/>
              <a:t> de Ed. Médica, 2010, vol.34,n.1, p.13-20.</a:t>
            </a:r>
          </a:p>
          <a:p>
            <a:r>
              <a:rPr lang="en-US" dirty="0"/>
              <a:t>MASSON, T.J.; et al. </a:t>
            </a:r>
            <a:r>
              <a:rPr lang="pt-BR" dirty="0"/>
              <a:t>Metodologia de Ensino: Aprendizagem baseada em Projetos. Anais do XI Congresso Brasileiro de Ensino de Engenharia, 2012.</a:t>
            </a:r>
          </a:p>
          <a:p>
            <a:r>
              <a:rPr lang="pt-BR" dirty="0"/>
              <a:t>MORAN, J. M. Mudando a educação com metodologias ativas. 2015. In: SOUZA, C.A. de; MORALES, O.E. (</a:t>
            </a:r>
            <a:r>
              <a:rPr lang="pt-BR" dirty="0" err="1"/>
              <a:t>orgs</a:t>
            </a:r>
            <a:r>
              <a:rPr lang="pt-BR" dirty="0"/>
              <a:t>.). Convergências Midiáticas, Educação e Cidadania: aproximações jovens. Vol. II, Coleção Mídias Contemporâneas. Ponta Grossa: PROEX/ UEPG, 2015. p. 15-33.</a:t>
            </a:r>
          </a:p>
          <a:p>
            <a:r>
              <a:rPr lang="pt-BR" dirty="0"/>
              <a:t>TEIXEIRA, F.G.; et al. Geometria Descritiva: aprendizagem baseada em projetos. Anais do XXXIV Congresso Brasileiro de Ensino de Engenharia, 2006.</a:t>
            </a:r>
          </a:p>
          <a:p>
            <a:r>
              <a:rPr lang="en-US" dirty="0"/>
              <a:t>ZANETTE, E.N.; et al. </a:t>
            </a:r>
            <a:r>
              <a:rPr lang="pt-BR" b="1" dirty="0"/>
              <a:t>Educação a Distância no Ensino Superior:</a:t>
            </a:r>
            <a:r>
              <a:rPr lang="pt-BR" dirty="0"/>
              <a:t> A experiência de uma equipe multidisciplinar. In: ZANETTE, E.N.; GIACOMAZZO, G.F.; FIUZA, P.J. (</a:t>
            </a:r>
            <a:r>
              <a:rPr lang="pt-BR" dirty="0" err="1"/>
              <a:t>Orgs</a:t>
            </a:r>
            <a:r>
              <a:rPr lang="pt-BR" dirty="0"/>
              <a:t>). Tecnologias e Inovações nas Práticas Pedagógicas: Trajetórias e Experiências. Jundiaí/SP: Paco Editorial, 2012. p.13-24.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51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409746"/>
            <a:ext cx="8229600" cy="72311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/>
          </a:bodyPr>
          <a:lstStyle/>
          <a:p>
            <a:endParaRPr lang="pt-BR" dirty="0"/>
          </a:p>
          <a:p>
            <a:r>
              <a:rPr lang="pt-BR" dirty="0" smtClean="0"/>
              <a:t>Apresentar </a:t>
            </a:r>
            <a:r>
              <a:rPr lang="pt-BR" dirty="0"/>
              <a:t>a experiência de ensino na forma de </a:t>
            </a:r>
            <a:r>
              <a:rPr lang="pt-BR" b="1" dirty="0" smtClean="0"/>
              <a:t>Aprendizagem Baseada em Projetos (ABP</a:t>
            </a:r>
            <a:r>
              <a:rPr lang="pt-BR" dirty="0" smtClean="0"/>
              <a:t>) </a:t>
            </a:r>
            <a:r>
              <a:rPr lang="pt-BR" dirty="0"/>
              <a:t>em </a:t>
            </a:r>
            <a:r>
              <a:rPr lang="pt-BR" b="1" dirty="0"/>
              <a:t>Seminário Temático</a:t>
            </a:r>
            <a:r>
              <a:rPr lang="pt-BR" dirty="0"/>
              <a:t>, do Curso Superior de Tecnologia em Gestão Comercial (CSTGC), na modalidade a Distância da UNESC. </a:t>
            </a:r>
          </a:p>
        </p:txBody>
      </p:sp>
    </p:spTree>
    <p:extLst>
      <p:ext uri="{BB962C8B-B14F-4D97-AF65-F5344CB8AC3E}">
        <p14:creationId xmlns:p14="http://schemas.microsoft.com/office/powerpoint/2010/main" val="137201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376021"/>
            <a:ext cx="8229600" cy="932526"/>
          </a:xfrm>
        </p:spPr>
        <p:txBody>
          <a:bodyPr>
            <a:normAutofit/>
          </a:bodyPr>
          <a:lstStyle/>
          <a:p>
            <a:r>
              <a:rPr lang="pt-BR" dirty="0" smtClean="0"/>
              <a:t>Disciplina Seminário Temático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308547"/>
            <a:ext cx="8229600" cy="4525963"/>
          </a:xfrm>
        </p:spPr>
        <p:txBody>
          <a:bodyPr>
            <a:normAutofit/>
          </a:bodyPr>
          <a:lstStyle/>
          <a:p>
            <a:endParaRPr lang="pt-BR" sz="2800" dirty="0" smtClean="0"/>
          </a:p>
          <a:p>
            <a:r>
              <a:rPr lang="pt-BR" sz="2800" dirty="0" smtClean="0"/>
              <a:t>Sistematizada </a:t>
            </a:r>
            <a:r>
              <a:rPr lang="pt-BR" sz="2800" dirty="0"/>
              <a:t>na forma disciplinar, ocorre na terceira fase do curso e apresenta como </a:t>
            </a:r>
            <a:r>
              <a:rPr lang="pt-BR" sz="2800" dirty="0" smtClean="0"/>
              <a:t>premissas </a:t>
            </a:r>
            <a:r>
              <a:rPr lang="pt-BR" sz="2800" dirty="0"/>
              <a:t>o desenvolvimento de um </a:t>
            </a:r>
            <a:r>
              <a:rPr lang="pt-BR" sz="2800" b="1" dirty="0"/>
              <a:t>diagnóstico da área comercial</a:t>
            </a:r>
            <a:r>
              <a:rPr lang="pt-BR" sz="2800" dirty="0"/>
              <a:t>, realizado em grupo, na concepção de </a:t>
            </a:r>
            <a:r>
              <a:rPr lang="pt-BR" sz="2800" b="1" dirty="0"/>
              <a:t>aprendizagem por projetos. </a:t>
            </a:r>
            <a:endParaRPr lang="pt-BR" sz="2800" b="1" dirty="0" smtClean="0"/>
          </a:p>
          <a:p>
            <a:endParaRPr lang="pt-BR" sz="11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426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376021"/>
            <a:ext cx="8229600" cy="932526"/>
          </a:xfrm>
        </p:spPr>
        <p:txBody>
          <a:bodyPr>
            <a:normAutofit/>
          </a:bodyPr>
          <a:lstStyle/>
          <a:p>
            <a:r>
              <a:rPr lang="pt-BR" dirty="0" smtClean="0"/>
              <a:t>Disciplina Seminário Temático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308547"/>
            <a:ext cx="8229600" cy="4525963"/>
          </a:xfrm>
        </p:spPr>
        <p:txBody>
          <a:bodyPr>
            <a:normAutofit/>
          </a:bodyPr>
          <a:lstStyle/>
          <a:p>
            <a:endParaRPr lang="pt-BR" sz="1100" dirty="0" smtClean="0"/>
          </a:p>
          <a:p>
            <a:r>
              <a:rPr lang="pt-BR" sz="2800" dirty="0" smtClean="0"/>
              <a:t>Relata-se </a:t>
            </a:r>
            <a:r>
              <a:rPr lang="pt-BR" sz="2800" dirty="0"/>
              <a:t>a metodologia </a:t>
            </a:r>
            <a:r>
              <a:rPr lang="pt-BR" sz="2800" dirty="0" smtClean="0"/>
              <a:t>adotada:</a:t>
            </a:r>
          </a:p>
          <a:p>
            <a:endParaRPr lang="pt-BR" sz="1000" dirty="0" smtClean="0"/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pt-BR" dirty="0" smtClean="0"/>
              <a:t>a </a:t>
            </a:r>
            <a:r>
              <a:rPr lang="pt-BR" dirty="0"/>
              <a:t>avaliação dos acadêmicos com relação ao desempenho </a:t>
            </a:r>
            <a:r>
              <a:rPr lang="pt-BR" dirty="0" smtClean="0"/>
              <a:t>docente;</a:t>
            </a:r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pt-BR" dirty="0" smtClean="0"/>
              <a:t>a </a:t>
            </a:r>
            <a:r>
              <a:rPr lang="pt-BR" dirty="0"/>
              <a:t>avaliação dos recursos e materiais didáticos da </a:t>
            </a:r>
            <a:r>
              <a:rPr lang="pt-BR" dirty="0" smtClean="0"/>
              <a:t>disciplina;</a:t>
            </a:r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pt-BR" dirty="0" smtClean="0"/>
              <a:t>a auto </a:t>
            </a:r>
            <a:r>
              <a:rPr lang="pt-BR" dirty="0"/>
              <a:t>avaliação </a:t>
            </a:r>
            <a:r>
              <a:rPr lang="pt-BR" dirty="0" smtClean="0"/>
              <a:t>discente;</a:t>
            </a:r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pt-BR" dirty="0" smtClean="0"/>
              <a:t>destacados </a:t>
            </a:r>
            <a:r>
              <a:rPr lang="pt-BR" dirty="0"/>
              <a:t>os pontos fortes e fracos observados no decorrer da disciplina.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096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86836" y="1190572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b="1" dirty="0"/>
              <a:t>Aprendizagem Ativa em Ambientes de Aprendizagem na Educação a Distância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364673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As </a:t>
            </a:r>
            <a:r>
              <a:rPr lang="pt-BR" dirty="0"/>
              <a:t>mudanças no contexto do ensino e aprendizagem na sociedade contemporânea resultaram em alterações nos currículos, a fim de atender às novas exigências do mercado, para possibilitar a formação profissional dos sujeitos, com habilidades e competências diferenciadas, como cita Teixeira et. al. (2006). </a:t>
            </a:r>
            <a:endParaRPr lang="pt-BR" dirty="0" smtClean="0"/>
          </a:p>
          <a:p>
            <a:endParaRPr lang="pt-BR" sz="1400" dirty="0" smtClean="0"/>
          </a:p>
          <a:p>
            <a:r>
              <a:rPr lang="pt-BR" dirty="0" smtClean="0"/>
              <a:t>Destacando-se </a:t>
            </a:r>
            <a:r>
              <a:rPr lang="pt-BR" dirty="0"/>
              <a:t>modelos de ensino baseados em </a:t>
            </a:r>
            <a:r>
              <a:rPr lang="pt-BR" b="1" dirty="0"/>
              <a:t>práticas inovadoras de aprendizagem e metodologias ativas</a:t>
            </a:r>
            <a:r>
              <a:rPr lang="pt-BR" dirty="0"/>
              <a:t>, aplicáveis em contextos </a:t>
            </a:r>
            <a:r>
              <a:rPr lang="pt-BR" b="1" dirty="0" smtClean="0"/>
              <a:t>presenciais.</a:t>
            </a:r>
            <a:endParaRPr lang="pt-BR" dirty="0" smtClean="0"/>
          </a:p>
          <a:p>
            <a:endParaRPr lang="pt-BR" sz="1400" dirty="0"/>
          </a:p>
          <a:p>
            <a:r>
              <a:rPr lang="pt-BR" dirty="0" smtClean="0"/>
              <a:t>Movimento </a:t>
            </a:r>
            <a:r>
              <a:rPr lang="pt-BR" dirty="0"/>
              <a:t>similar na </a:t>
            </a:r>
            <a:r>
              <a:rPr lang="pt-BR" b="1" dirty="0" err="1"/>
              <a:t>EaD</a:t>
            </a:r>
            <a:r>
              <a:rPr lang="pt-BR" b="1" dirty="0"/>
              <a:t> que tem incorporado cada vez mais metodologias de aprendizagem ativa</a:t>
            </a:r>
            <a:r>
              <a:rPr lang="pt-BR" dirty="0"/>
              <a:t>, influenciadas pelas metodologias de ensino presencial.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5843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351946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b="1" dirty="0"/>
              <a:t>Aprendizagem Ativa em Ambientes de Aprendizagem na Educação a Distância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46804" y="2494946"/>
            <a:ext cx="8229600" cy="4363054"/>
          </a:xfrm>
        </p:spPr>
        <p:txBody>
          <a:bodyPr>
            <a:noAutofit/>
          </a:bodyPr>
          <a:lstStyle/>
          <a:p>
            <a:r>
              <a:rPr lang="pt-BR" sz="2200" dirty="0" smtClean="0"/>
              <a:t>Ainda </a:t>
            </a:r>
            <a:r>
              <a:rPr lang="pt-BR" sz="2200" dirty="0"/>
              <a:t>prevalecem fortemente as metodologias baseadas em </a:t>
            </a:r>
            <a:r>
              <a:rPr lang="pt-BR" sz="2200" b="1" dirty="0"/>
              <a:t>livros ou multimídia, nas </a:t>
            </a:r>
            <a:r>
              <a:rPr lang="pt-BR" sz="2200" b="1" dirty="0" err="1"/>
              <a:t>videoaulas</a:t>
            </a:r>
            <a:r>
              <a:rPr lang="pt-BR" sz="2200" dirty="0"/>
              <a:t> que replicam em geral aulas expositivas da educação presencial, nos recursos dos Ambientes Virtuais de Aprendizagem (</a:t>
            </a:r>
            <a:r>
              <a:rPr lang="pt-BR" sz="2200" dirty="0" err="1"/>
              <a:t>AVAs</a:t>
            </a:r>
            <a:r>
              <a:rPr lang="pt-BR" sz="2200" dirty="0"/>
              <a:t>). </a:t>
            </a:r>
            <a:endParaRPr lang="pt-BR" sz="2200" dirty="0" smtClean="0"/>
          </a:p>
          <a:p>
            <a:endParaRPr lang="pt-BR" sz="1000" dirty="0" smtClean="0"/>
          </a:p>
          <a:p>
            <a:r>
              <a:rPr lang="pt-BR" sz="2200" dirty="0" smtClean="0"/>
              <a:t>São </a:t>
            </a:r>
            <a:r>
              <a:rPr lang="pt-BR" sz="2200" dirty="0"/>
              <a:t>metodologias que </a:t>
            </a:r>
            <a:r>
              <a:rPr lang="pt-BR" sz="2200" b="1" dirty="0"/>
              <a:t>não se excluem, mas se complementam</a:t>
            </a:r>
            <a:r>
              <a:rPr lang="pt-BR" sz="2200" dirty="0" smtClean="0"/>
              <a:t>.</a:t>
            </a:r>
          </a:p>
          <a:p>
            <a:endParaRPr lang="pt-BR" sz="1000" dirty="0" smtClean="0"/>
          </a:p>
          <a:p>
            <a:r>
              <a:rPr lang="pt-BR" sz="2200" dirty="0" smtClean="0"/>
              <a:t>As metodologias ativas “baseadas em competências cognitivas, pessoais e sociais” são pontos de partida para avançar para processos mais amplos de reflexão, de integração cognitiva, de generalização, de reelaboração de novas práticas, como cita Moran (2015, p.16).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88097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1240095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b="1" dirty="0"/>
              <a:t>Aprendizagem Ativa em Ambientes de Aprendizagem na Educação a Distância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383095"/>
            <a:ext cx="8229600" cy="4275724"/>
          </a:xfrm>
        </p:spPr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Na </a:t>
            </a:r>
            <a:r>
              <a:rPr lang="pt-BR" dirty="0"/>
              <a:t>sociedade do conhecimento, faz-se necessário o uso de metodologias que exigem </a:t>
            </a:r>
            <a:r>
              <a:rPr lang="pt-BR" b="1" dirty="0" err="1"/>
              <a:t>proatividade</a:t>
            </a:r>
            <a:r>
              <a:rPr lang="pt-BR" b="1" dirty="0"/>
              <a:t>, cooperação, colaboração, personalização e visão empreendedora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Na </a:t>
            </a:r>
            <a:r>
              <a:rPr lang="pt-BR" b="1" dirty="0"/>
              <a:t>aprendizagem cooperativa</a:t>
            </a:r>
            <a:r>
              <a:rPr lang="pt-BR" dirty="0"/>
              <a:t>, </a:t>
            </a:r>
            <a:r>
              <a:rPr lang="pt-BR" dirty="0" smtClean="0"/>
              <a:t>“</a:t>
            </a:r>
            <a:r>
              <a:rPr lang="pt-BR" dirty="0"/>
              <a:t>os estudantes ajudam-se no processo de aprender, atuando como parceiros entre si e com o professor, com o objetivo de adquirir conhecimento sobre um dado </a:t>
            </a:r>
            <a:r>
              <a:rPr lang="pt-BR" dirty="0" smtClean="0"/>
              <a:t>objeto”, segundo </a:t>
            </a:r>
            <a:r>
              <a:rPr lang="pt-BR" b="1" dirty="0"/>
              <a:t>Campos et. al.(2002, p. 26</a:t>
            </a:r>
            <a:r>
              <a:rPr lang="pt-BR" b="1" dirty="0" smtClean="0"/>
              <a:t>).</a:t>
            </a:r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dirty="0"/>
              <a:t>conhecimento é um construtor social e, assim, o processo educativo é beneficiado pela participação, em ambientes que proporcionam a interação, a colaboração e a avaliação, contribuindo no desenvolvimento do grupo.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667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3519</Words>
  <Application>Microsoft Office PowerPoint</Application>
  <PresentationFormat>Apresentação na tela (4:3)</PresentationFormat>
  <Paragraphs>275</Paragraphs>
  <Slides>37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1" baseType="lpstr">
      <vt:lpstr>Arial</vt:lpstr>
      <vt:lpstr>Calibri</vt:lpstr>
      <vt:lpstr>Wingdings</vt:lpstr>
      <vt:lpstr>Tema do Office</vt:lpstr>
      <vt:lpstr>SEMINÁRIO INTEGRADOR NA EDUCAÇÃO A DISTÂNCIA:  DESAFIOS E POSSIBILIDADES COMO METODOLOGIA DE APRENDIZAGEM ATIVA </vt:lpstr>
      <vt:lpstr>Introdução </vt:lpstr>
      <vt:lpstr>Introdução</vt:lpstr>
      <vt:lpstr>Objetivo</vt:lpstr>
      <vt:lpstr>Disciplina Seminário Temático</vt:lpstr>
      <vt:lpstr>Disciplina Seminário Temático</vt:lpstr>
      <vt:lpstr>Aprendizagem Ativa em Ambientes de Aprendizagem na Educação a Distância</vt:lpstr>
      <vt:lpstr>Aprendizagem Ativa em Ambientes de Aprendizagem na Educação a Distância</vt:lpstr>
      <vt:lpstr>Aprendizagem Ativa em Ambientes de Aprendizagem na Educação a Distância</vt:lpstr>
      <vt:lpstr>Aprendizagem Ativa em Ambientes de Aprendizagem na Educação a Distância</vt:lpstr>
      <vt:lpstr>Aprendizagem Ativa em Ambientes de Aprendizagem na Educação a Distância</vt:lpstr>
      <vt:lpstr>Possibilidades Pedagógicas nos Seminários Integradores</vt:lpstr>
      <vt:lpstr>Possibilidades Pedagógicas nos Seminários Integradores</vt:lpstr>
      <vt:lpstr>Possibilidades Pedagógicas nos Seminários Integradores</vt:lpstr>
      <vt:lpstr>Aprendizagem Baseada em Problemas (ABP)</vt:lpstr>
      <vt:lpstr>Aprendizagem Baseada em Problemas (ABP)</vt:lpstr>
      <vt:lpstr>Aprendizagem Baseada em Problemas (ABP)</vt:lpstr>
      <vt:lpstr>Aprendizagem Baseada em Problemas (ABP)</vt:lpstr>
      <vt:lpstr>Procedimentos Metodológicos </vt:lpstr>
      <vt:lpstr>Apresentação Resultados </vt:lpstr>
      <vt:lpstr>Apresentação Resultados </vt:lpstr>
      <vt:lpstr>Apresentação Resultados </vt:lpstr>
      <vt:lpstr>Apresentação Resultados </vt:lpstr>
      <vt:lpstr>Apresentação Resultados </vt:lpstr>
      <vt:lpstr>Apresentação Resultados </vt:lpstr>
      <vt:lpstr>Apresentação Resultados </vt:lpstr>
      <vt:lpstr>Apresentação Resultados </vt:lpstr>
      <vt:lpstr>Apresentação Resultados </vt:lpstr>
      <vt:lpstr>Apresentação Resultados </vt:lpstr>
      <vt:lpstr>Apresentação Resultados </vt:lpstr>
      <vt:lpstr>Considerações Finais </vt:lpstr>
      <vt:lpstr>Considerações Finais </vt:lpstr>
      <vt:lpstr>Considerações Finais </vt:lpstr>
      <vt:lpstr>Considerações Finais </vt:lpstr>
      <vt:lpstr>Considerações Finais </vt:lpstr>
      <vt:lpstr>Agradecimentos </vt:lpstr>
      <vt:lpstr>Referências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Usuario</cp:lastModifiedBy>
  <cp:revision>42</cp:revision>
  <dcterms:created xsi:type="dcterms:W3CDTF">2014-07-31T15:12:21Z</dcterms:created>
  <dcterms:modified xsi:type="dcterms:W3CDTF">2017-09-20T14:52:42Z</dcterms:modified>
</cp:coreProperties>
</file>