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8" r:id="rId3"/>
    <p:sldId id="284" r:id="rId4"/>
    <p:sldId id="286" r:id="rId5"/>
    <p:sldId id="301" r:id="rId6"/>
    <p:sldId id="302" r:id="rId7"/>
    <p:sldId id="292" r:id="rId8"/>
    <p:sldId id="310" r:id="rId9"/>
    <p:sldId id="307" r:id="rId10"/>
    <p:sldId id="320" r:id="rId11"/>
    <p:sldId id="321" r:id="rId12"/>
    <p:sldId id="323" r:id="rId13"/>
    <p:sldId id="319" r:id="rId14"/>
    <p:sldId id="315" r:id="rId15"/>
    <p:sldId id="308" r:id="rId16"/>
    <p:sldId id="309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656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iviadutraantonio:Desktop:PARTICIPACAO%20CREMESP%20CPNSOLIDAD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Média de pontuação pré-teste e pós-teste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graficos!$F$6:$F$7</c:f>
              <c:strCache>
                <c:ptCount val="1"/>
                <c:pt idx="0">
                  <c:v>Média de pontuação Pré-teste</c:v>
                </c:pt>
              </c:strCache>
            </c:strRef>
          </c:tx>
          <c:invertIfNegative val="0"/>
          <c:cat>
            <c:strRef>
              <c:f>graficos!$E$8:$E$11</c:f>
              <c:strCache>
                <c:ptCount val="4"/>
                <c:pt idx="0">
                  <c:v>grupo 1</c:v>
                </c:pt>
                <c:pt idx="1">
                  <c:v>grupo2</c:v>
                </c:pt>
                <c:pt idx="2">
                  <c:v>grupo 3</c:v>
                </c:pt>
                <c:pt idx="3">
                  <c:v>grupo4</c:v>
                </c:pt>
              </c:strCache>
            </c:strRef>
          </c:cat>
          <c:val>
            <c:numRef>
              <c:f>graficos!$F$8:$F$11</c:f>
              <c:numCache>
                <c:formatCode>General</c:formatCode>
                <c:ptCount val="4"/>
                <c:pt idx="0">
                  <c:v>28.571428571428569</c:v>
                </c:pt>
                <c:pt idx="1">
                  <c:v>45.909090909090907</c:v>
                </c:pt>
                <c:pt idx="2">
                  <c:v>64.090909090909093</c:v>
                </c:pt>
                <c:pt idx="3">
                  <c:v>82.857142857142847</c:v>
                </c:pt>
              </c:numCache>
            </c:numRef>
          </c:val>
        </c:ser>
        <c:ser>
          <c:idx val="1"/>
          <c:order val="1"/>
          <c:tx>
            <c:strRef>
              <c:f>graficos!$G$6:$G$7</c:f>
              <c:strCache>
                <c:ptCount val="1"/>
                <c:pt idx="0">
                  <c:v>Média de pontuação Pós-teste</c:v>
                </c:pt>
              </c:strCache>
            </c:strRef>
          </c:tx>
          <c:invertIfNegative val="0"/>
          <c:cat>
            <c:strRef>
              <c:f>graficos!$E$8:$E$11</c:f>
              <c:strCache>
                <c:ptCount val="4"/>
                <c:pt idx="0">
                  <c:v>grupo 1</c:v>
                </c:pt>
                <c:pt idx="1">
                  <c:v>grupo2</c:v>
                </c:pt>
                <c:pt idx="2">
                  <c:v>grupo 3</c:v>
                </c:pt>
                <c:pt idx="3">
                  <c:v>grupo4</c:v>
                </c:pt>
              </c:strCache>
            </c:strRef>
          </c:cat>
          <c:val>
            <c:numRef>
              <c:f>graficos!$G$8:$G$11</c:f>
              <c:numCache>
                <c:formatCode>General</c:formatCode>
                <c:ptCount val="4"/>
                <c:pt idx="0">
                  <c:v>76.428571428571345</c:v>
                </c:pt>
                <c:pt idx="1">
                  <c:v>77.272727272727167</c:v>
                </c:pt>
                <c:pt idx="2">
                  <c:v>78.181818181818187</c:v>
                </c:pt>
                <c:pt idx="3">
                  <c:v>81.428571428571345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83654656"/>
        <c:axId val="89393408"/>
      </c:barChart>
      <c:catAx>
        <c:axId val="83654656"/>
        <c:scaling>
          <c:orientation val="minMax"/>
        </c:scaling>
        <c:delete val="0"/>
        <c:axPos val="b"/>
        <c:majorTickMark val="none"/>
        <c:minorTickMark val="none"/>
        <c:tickLblPos val="nextTo"/>
        <c:crossAx val="89393408"/>
        <c:crosses val="autoZero"/>
        <c:auto val="1"/>
        <c:lblAlgn val="ctr"/>
        <c:lblOffset val="100"/>
        <c:noMultiLvlLbl val="0"/>
      </c:catAx>
      <c:valAx>
        <c:axId val="893934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36546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D41E8-1EC0-412C-B479-03E07337B400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87131-51C6-49C3-8681-37A84F12F6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761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87131-51C6-49C3-8681-37A84F12F6A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429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 sz="1200"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defTabSz="939800">
              <a:defRPr sz="1200" b="1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defTabSz="939800">
              <a:defRPr sz="1200" b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defTabSz="939800">
              <a:defRPr sz="1200" b="1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defTabSz="939800">
              <a:defRPr sz="1200" b="1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fld id="{3BE3C6F5-68CC-48FE-8BA9-84A84020C2AD}" type="slidenum">
              <a:rPr lang="pt-BR" altLang="pt-BR" b="0" smtClean="0">
                <a:solidFill>
                  <a:schemeClr val="tx1"/>
                </a:solidFill>
              </a:rPr>
              <a:pPr/>
              <a:t>3</a:t>
            </a:fld>
            <a:endParaRPr lang="pt-BR" altLang="pt-BR" b="0" smtClean="0">
              <a:solidFill>
                <a:schemeClr val="tx1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62475" cy="3422650"/>
          </a:xfrm>
          <a:ln w="12700" cap="flat">
            <a:solidFill>
              <a:schemeClr val="tx1"/>
            </a:solidFill>
          </a:ln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010" y="4342995"/>
            <a:ext cx="5030376" cy="41161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65" tIns="44490" rIns="90565" bIns="44490"/>
          <a:lstStyle/>
          <a:p>
            <a:pPr eaLnBrk="1" hangingPunct="1"/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3392735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522D3-017B-41FD-8199-E9B494E5A7C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114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522D3-017B-41FD-8199-E9B494E5A7C2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114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380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87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132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82550" y="115888"/>
            <a:ext cx="8402638" cy="64103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496739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77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6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80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011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76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43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86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73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62163-D964-4533-A077-82F3DBEC00A3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8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11560" y="2204864"/>
            <a:ext cx="7772400" cy="237626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EAD como </a:t>
            </a:r>
            <a:r>
              <a:rPr lang="pt-BR" b="1" dirty="0"/>
              <a:t>ferramenta para educação médica continuada: insights sobre o aprendizado </a:t>
            </a:r>
            <a:r>
              <a:rPr lang="pt-BR" b="1" dirty="0" smtClean="0"/>
              <a:t>médico</a:t>
            </a:r>
            <a:endParaRPr lang="pt-BR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403648" y="5445224"/>
            <a:ext cx="6400800" cy="672480"/>
          </a:xfrm>
        </p:spPr>
        <p:txBody>
          <a:bodyPr/>
          <a:lstStyle/>
          <a:p>
            <a:r>
              <a:rPr lang="pt-BR" dirty="0" smtClean="0"/>
              <a:t>Hospital Israelita Albert Einstein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6" t="27307" r="34917" b="10962"/>
          <a:stretch/>
        </p:blipFill>
        <p:spPr bwMode="auto">
          <a:xfrm>
            <a:off x="179512" y="76343"/>
            <a:ext cx="6844828" cy="680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203848" y="2996952"/>
            <a:ext cx="3896772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2000" dirty="0" smtClean="0">
                <a:latin typeface="Calibri" pitchFamily="34" charset="0"/>
                <a:cs typeface="Calibri" pitchFamily="34" charset="0"/>
              </a:rPr>
              <a:t>Janeiro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Dezembro/16</a:t>
            </a:r>
          </a:p>
          <a:p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sz="2000" dirty="0" smtClean="0">
                <a:latin typeface="Calibri" pitchFamily="34" charset="0"/>
                <a:cs typeface="Calibri" pitchFamily="34" charset="0"/>
              </a:rPr>
              <a:t>Distribuição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dos alunos por ESTADO</a:t>
            </a:r>
          </a:p>
          <a:p>
            <a:pPr algn="ctr"/>
            <a:r>
              <a:rPr lang="pt-BR" sz="2000" dirty="0" smtClean="0">
                <a:latin typeface="Calibri" pitchFamily="34" charset="0"/>
                <a:cs typeface="Calibri" pitchFamily="34" charset="0"/>
              </a:rPr>
              <a:t>(26 estados)</a:t>
            </a:r>
            <a:endParaRPr lang="pt-BR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86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7" t="27752" r="37937" b="12920"/>
          <a:stretch/>
        </p:blipFill>
        <p:spPr bwMode="auto">
          <a:xfrm>
            <a:off x="0" y="139909"/>
            <a:ext cx="5732060" cy="662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t="36923" r="39021" b="12500"/>
          <a:stretch/>
        </p:blipFill>
        <p:spPr bwMode="auto">
          <a:xfrm>
            <a:off x="2915816" y="1340768"/>
            <a:ext cx="321571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5940152" y="4077072"/>
            <a:ext cx="2790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A maioria dos alunos eram mulheres médicas (65</a:t>
            </a:r>
            <a:r>
              <a:rPr lang="pt-BR" dirty="0" smtClean="0"/>
              <a:t>%)</a:t>
            </a:r>
          </a:p>
          <a:p>
            <a:pPr marL="285750" indent="-285750">
              <a:buFont typeface="Arial" pitchFamily="34" charset="0"/>
              <a:buChar char="•"/>
            </a:pPr>
            <a:endParaRPr lang="pt-BR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A média de idade foi 33.00 ± 9.46 anos.</a:t>
            </a:r>
          </a:p>
        </p:txBody>
      </p:sp>
    </p:spTree>
    <p:extLst>
      <p:ext uri="{BB962C8B-B14F-4D97-AF65-F5344CB8AC3E}">
        <p14:creationId xmlns:p14="http://schemas.microsoft.com/office/powerpoint/2010/main" val="124396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6" t="34039" r="43345" b="17500"/>
          <a:stretch/>
        </p:blipFill>
        <p:spPr bwMode="auto">
          <a:xfrm>
            <a:off x="3851920" y="1556792"/>
            <a:ext cx="4591844" cy="505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10954" y="1804754"/>
            <a:ext cx="192879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2000" dirty="0" smtClean="0">
                <a:latin typeface="Calibri" pitchFamily="34" charset="0"/>
                <a:cs typeface="Calibri" pitchFamily="34" charset="0"/>
              </a:rPr>
              <a:t>Adesão ao curso</a:t>
            </a:r>
            <a:endParaRPr lang="pt-B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3528" y="2708920"/>
            <a:ext cx="27900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dirty="0"/>
              <a:t>Apenas 10% dos alunos finalizaram o pré-teste e pós-teste, perfazendo total de 67 inscrições com dados sobre aprendizagem.</a:t>
            </a:r>
          </a:p>
        </p:txBody>
      </p:sp>
    </p:spTree>
    <p:extLst>
      <p:ext uri="{BB962C8B-B14F-4D97-AF65-F5344CB8AC3E}">
        <p14:creationId xmlns:p14="http://schemas.microsoft.com/office/powerpoint/2010/main" val="2098896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2132856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Observamos </a:t>
            </a:r>
            <a:r>
              <a:rPr lang="pt-BR" sz="2000" dirty="0"/>
              <a:t>que as médias de </a:t>
            </a:r>
            <a:r>
              <a:rPr lang="pt-BR" sz="2000" dirty="0" err="1"/>
              <a:t>pré</a:t>
            </a:r>
            <a:r>
              <a:rPr lang="pt-BR" sz="2000" dirty="0"/>
              <a:t> e pós teste eram diferentes nos grupos 1, 2 e 3</a:t>
            </a:r>
            <a:r>
              <a:rPr lang="pt-BR" sz="20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Não </a:t>
            </a:r>
            <a:r>
              <a:rPr lang="pt-BR" sz="2000" dirty="0"/>
              <a:t>houve diferença com significância estatística entre as notas do grupo </a:t>
            </a:r>
            <a:r>
              <a:rPr lang="pt-BR" sz="2000" dirty="0" smtClean="0"/>
              <a:t>4.</a:t>
            </a:r>
            <a:endParaRPr lang="pt-BR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A </a:t>
            </a:r>
            <a:r>
              <a:rPr lang="pt-BR" sz="2000" dirty="0"/>
              <a:t>comparação entre as médias das notas dos pós-testes entre os grupos não foi significante (</a:t>
            </a:r>
            <a:r>
              <a:rPr lang="pt-BR" sz="2000" dirty="0" smtClean="0"/>
              <a:t>p&lt;0.32)</a:t>
            </a:r>
            <a:endParaRPr lang="pt-BR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6" t="33405" r="33236" b="34914"/>
          <a:stretch/>
        </p:blipFill>
        <p:spPr bwMode="auto">
          <a:xfrm>
            <a:off x="1763688" y="4221088"/>
            <a:ext cx="5544616" cy="227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51520" y="1354758"/>
            <a:ext cx="2952328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 smtClean="0"/>
              <a:t>Resultados 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55007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349651"/>
              </p:ext>
            </p:extLst>
          </p:nvPr>
        </p:nvGraphicFramePr>
        <p:xfrm>
          <a:off x="1404444" y="1579599"/>
          <a:ext cx="6653946" cy="4749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890336" y="4221088"/>
            <a:ext cx="59343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28.9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38408" y="2267580"/>
            <a:ext cx="59343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77.8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419872" y="3501008"/>
            <a:ext cx="59343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44.5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050576" y="2267580"/>
            <a:ext cx="59343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77.5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986680" y="2780928"/>
            <a:ext cx="59343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63.5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5634752" y="2195572"/>
            <a:ext cx="59343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79.5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218928" y="2051556"/>
            <a:ext cx="59343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82.3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498848" y="1988840"/>
            <a:ext cx="59343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84.6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881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864096"/>
          </a:xfrm>
        </p:spPr>
        <p:txBody>
          <a:bodyPr>
            <a:normAutofit/>
          </a:bodyPr>
          <a:lstStyle/>
          <a:p>
            <a:r>
              <a:rPr lang="pt-BR" b="1" dirty="0"/>
              <a:t>Discussão dos </a:t>
            </a:r>
            <a:r>
              <a:rPr lang="pt-BR" b="1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420888"/>
            <a:ext cx="8460432" cy="410445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pt-BR" dirty="0" smtClean="0"/>
              <a:t>O </a:t>
            </a:r>
            <a:r>
              <a:rPr lang="pt-BR" dirty="0"/>
              <a:t>formato do curso possibilitou alcance de regiões brasileiras distantes dos grandes centros, onde a atualização médica é facilitada</a:t>
            </a:r>
            <a:r>
              <a:rPr lang="pt-BR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Os </a:t>
            </a:r>
            <a:r>
              <a:rPr lang="pt-BR" dirty="0"/>
              <a:t>resultados demonstraram que o modelo do curso garante a aprendizagem nos alunos com menor proficiência, com ganhos de até 50% de pontuação após a realização do curso</a:t>
            </a:r>
            <a:r>
              <a:rPr lang="pt-BR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Como não </a:t>
            </a:r>
            <a:r>
              <a:rPr lang="pt-BR" dirty="0"/>
              <a:t>houve diferença significativa entre as notas dos pós-testes entre os grupos, observamos que o curso permite o nivelamento de conhecimento, mesmo que o nível inicial de proficiência do aluno seja muito baixo</a:t>
            </a:r>
            <a:r>
              <a:rPr lang="pt-BR" dirty="0" smtClean="0"/>
              <a:t>.</a:t>
            </a:r>
            <a:endParaRPr lang="pt-BR" dirty="0"/>
          </a:p>
          <a:p>
            <a:pPr>
              <a:lnSpc>
                <a:spcPct val="120000"/>
              </a:lnSpc>
            </a:pPr>
            <a:r>
              <a:rPr lang="pt-BR" dirty="0" smtClean="0"/>
              <a:t>Vimos uma importante oportunidade de revisão deste projeto, em relação ao engajamento do aluno, uma </a:t>
            </a:r>
            <a:r>
              <a:rPr lang="pt-BR" dirty="0"/>
              <a:t>vez que apenas 10% dos alunos finalizaram todas as etapas previstas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52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/>
              <a:t>Considerações </a:t>
            </a:r>
            <a:r>
              <a:rPr lang="pt-BR" b="1" dirty="0" smtClean="0"/>
              <a:t>finais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2376264"/>
          </a:xfrm>
        </p:spPr>
        <p:txBody>
          <a:bodyPr/>
          <a:lstStyle/>
          <a:p>
            <a:r>
              <a:rPr lang="pt-BR" dirty="0" smtClean="0"/>
              <a:t>A </a:t>
            </a:r>
            <a:r>
              <a:rPr lang="pt-BR" dirty="0"/>
              <a:t>modalidade de ensino à distância garante aprendizado, permitindo que alunos de diferentes proficiências sejam nivelados com adequado nível de conhecimento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554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8" t="26714" r="31056" b="53879"/>
          <a:stretch/>
        </p:blipFill>
        <p:spPr bwMode="auto">
          <a:xfrm>
            <a:off x="251520" y="1628800"/>
            <a:ext cx="5076497" cy="141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" t="26832" r="66157" b="50095"/>
          <a:stretch/>
        </p:blipFill>
        <p:spPr bwMode="auto">
          <a:xfrm>
            <a:off x="467545" y="3573016"/>
            <a:ext cx="6705766" cy="2733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652120" y="1556792"/>
            <a:ext cx="3312368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dirty="0"/>
              <a:t>A prova foi composta por 120 questões de múltipla </a:t>
            </a:r>
            <a:r>
              <a:rPr lang="pt-BR" dirty="0" smtClean="0"/>
              <a:t>escolha.</a:t>
            </a:r>
          </a:p>
          <a:p>
            <a:r>
              <a:rPr lang="pt-BR" dirty="0" smtClean="0"/>
              <a:t> </a:t>
            </a:r>
          </a:p>
          <a:p>
            <a:r>
              <a:rPr lang="pt-BR" dirty="0" smtClean="0"/>
              <a:t>Para </a:t>
            </a:r>
            <a:r>
              <a:rPr lang="pt-BR" dirty="0"/>
              <a:t>aprovação, o candidato deveria acertar 60% da </a:t>
            </a:r>
            <a:r>
              <a:rPr lang="pt-BR" dirty="0" smtClean="0"/>
              <a:t>prova.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7452320" y="4221088"/>
            <a:ext cx="14814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1.413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1.312 (– 48%)</a:t>
            </a:r>
          </a:p>
          <a:p>
            <a:r>
              <a:rPr lang="pt-BR" dirty="0" smtClean="0"/>
              <a:t>2.725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7452320" y="5445224"/>
            <a:ext cx="1481496" cy="9746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pt-BR" dirty="0" smtClean="0"/>
              <a:t>1.166</a:t>
            </a:r>
            <a:endParaRPr lang="pt-BR" b="1" dirty="0" smtClean="0">
              <a:solidFill>
                <a:srgbClr val="FF0000"/>
              </a:solidFill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pt-BR" b="1" dirty="0" smtClean="0">
                <a:solidFill>
                  <a:srgbClr val="FF0000"/>
                </a:solidFill>
              </a:rPr>
              <a:t>1.511 (– 56%)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pt-BR" dirty="0" smtClean="0"/>
              <a:t>2.677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750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42278"/>
            <a:ext cx="3672408" cy="118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Resultado de imagem para creme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81128"/>
            <a:ext cx="151216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39552" y="2276872"/>
            <a:ext cx="79897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CURSO DE REVISÃO EM MEDICINA</a:t>
            </a:r>
          </a:p>
          <a:p>
            <a:pPr algn="ctr"/>
            <a:r>
              <a:rPr lang="pt-BR" sz="2400" b="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Parceria Einstein/CREMESP</a:t>
            </a:r>
          </a:p>
          <a:p>
            <a:pPr algn="ctr"/>
            <a:endParaRPr lang="pt-BR" sz="2400" b="0" i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pt-BR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F</a:t>
            </a:r>
            <a:r>
              <a:rPr lang="pt-BR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ortalecer </a:t>
            </a:r>
            <a:r>
              <a:rPr lang="pt-BR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 formação do médico </a:t>
            </a:r>
            <a:r>
              <a:rPr lang="pt-BR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brasileiro</a:t>
            </a:r>
          </a:p>
          <a:p>
            <a:pPr marL="342900" indent="-342900">
              <a:buFont typeface="Arial"/>
              <a:buChar char="•"/>
            </a:pPr>
            <a:r>
              <a:rPr lang="pt-BR" sz="2400" b="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</a:t>
            </a:r>
            <a:r>
              <a:rPr lang="pt-BR" sz="2400" b="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ontribuir para a melhoria da saúde do nosso País</a:t>
            </a:r>
          </a:p>
        </p:txBody>
      </p:sp>
    </p:spTree>
    <p:extLst>
      <p:ext uri="{BB962C8B-B14F-4D97-AF65-F5344CB8AC3E}">
        <p14:creationId xmlns:p14="http://schemas.microsoft.com/office/powerpoint/2010/main" val="413015171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rcRect l="907" r="907"/>
          <a:stretch>
            <a:fillRect/>
          </a:stretch>
        </p:blipFill>
        <p:spPr>
          <a:xfrm>
            <a:off x="2411760" y="3429000"/>
            <a:ext cx="4032448" cy="30763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1556792"/>
            <a:ext cx="869429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rgbClr val="002060"/>
                </a:solidFill>
                <a:latin typeface="Calibri" pitchFamily="34" charset="0"/>
              </a:rPr>
              <a:t>Raciocínio clínico e decisão de condutas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67544" y="2420888"/>
            <a:ext cx="8019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0" dirty="0" smtClean="0">
                <a:solidFill>
                  <a:srgbClr val="000000"/>
                </a:solidFill>
                <a:latin typeface="Calibri" pitchFamily="34" charset="0"/>
              </a:rPr>
              <a:t>Competência </a:t>
            </a:r>
            <a:r>
              <a:rPr lang="pt-BR" sz="2400" b="0" dirty="0">
                <a:solidFill>
                  <a:srgbClr val="000000"/>
                </a:solidFill>
                <a:latin typeface="Calibri" pitchFamily="34" charset="0"/>
              </a:rPr>
              <a:t>desenvolvida a partir da interação com pares, tutores, professores e </a:t>
            </a:r>
            <a:r>
              <a:rPr lang="pt-BR" sz="2400" b="0" dirty="0" smtClean="0">
                <a:solidFill>
                  <a:srgbClr val="000000"/>
                </a:solidFill>
                <a:latin typeface="Calibri" pitchFamily="34" charset="0"/>
              </a:rPr>
              <a:t>pacientes</a:t>
            </a:r>
            <a:endParaRPr lang="pt-BR" sz="24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63612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206875" y="69532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Control 2"/>
          <p:cNvSpPr>
            <a:spLocks noChangeArrowheads="1" noChangeShapeType="1"/>
          </p:cNvSpPr>
          <p:nvPr/>
        </p:nvSpPr>
        <p:spPr bwMode="auto">
          <a:xfrm>
            <a:off x="4206875" y="69532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Control 3"/>
          <p:cNvSpPr>
            <a:spLocks noChangeArrowheads="1" noChangeShapeType="1"/>
          </p:cNvSpPr>
          <p:nvPr/>
        </p:nvSpPr>
        <p:spPr bwMode="auto">
          <a:xfrm>
            <a:off x="4206875" y="69532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Control 4"/>
          <p:cNvSpPr>
            <a:spLocks noChangeArrowheads="1" noChangeShapeType="1"/>
          </p:cNvSpPr>
          <p:nvPr/>
        </p:nvSpPr>
        <p:spPr bwMode="auto">
          <a:xfrm>
            <a:off x="4206875" y="69532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Control 5"/>
          <p:cNvSpPr>
            <a:spLocks noChangeArrowheads="1" noChangeShapeType="1"/>
          </p:cNvSpPr>
          <p:nvPr/>
        </p:nvSpPr>
        <p:spPr bwMode="auto">
          <a:xfrm>
            <a:off x="4206875" y="69532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ontrol 6"/>
          <p:cNvSpPr>
            <a:spLocks noChangeArrowheads="1" noChangeShapeType="1"/>
          </p:cNvSpPr>
          <p:nvPr/>
        </p:nvSpPr>
        <p:spPr bwMode="auto">
          <a:xfrm>
            <a:off x="4206875" y="69532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ontrol 7"/>
          <p:cNvSpPr>
            <a:spLocks noChangeArrowheads="1" noChangeShapeType="1"/>
          </p:cNvSpPr>
          <p:nvPr/>
        </p:nvSpPr>
        <p:spPr bwMode="auto">
          <a:xfrm>
            <a:off x="4206875" y="69532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Control 8"/>
          <p:cNvSpPr>
            <a:spLocks noChangeArrowheads="1" noChangeShapeType="1"/>
          </p:cNvSpPr>
          <p:nvPr/>
        </p:nvSpPr>
        <p:spPr bwMode="auto">
          <a:xfrm>
            <a:off x="4206875" y="69532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Control 9"/>
          <p:cNvSpPr>
            <a:spLocks noChangeArrowheads="1" noChangeShapeType="1"/>
          </p:cNvSpPr>
          <p:nvPr/>
        </p:nvSpPr>
        <p:spPr bwMode="auto">
          <a:xfrm>
            <a:off x="4206875" y="69532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Control 10"/>
          <p:cNvSpPr>
            <a:spLocks noChangeArrowheads="1" noChangeShapeType="1"/>
          </p:cNvSpPr>
          <p:nvPr/>
        </p:nvSpPr>
        <p:spPr bwMode="auto">
          <a:xfrm>
            <a:off x="4206875" y="69532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Control 11"/>
          <p:cNvSpPr>
            <a:spLocks noChangeArrowheads="1" noChangeShapeType="1"/>
          </p:cNvSpPr>
          <p:nvPr/>
        </p:nvSpPr>
        <p:spPr bwMode="auto">
          <a:xfrm>
            <a:off x="4206875" y="69532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Control 12"/>
          <p:cNvSpPr>
            <a:spLocks noChangeArrowheads="1" noChangeShapeType="1"/>
          </p:cNvSpPr>
          <p:nvPr/>
        </p:nvSpPr>
        <p:spPr bwMode="auto">
          <a:xfrm>
            <a:off x="4206875" y="69532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Control 13"/>
          <p:cNvSpPr>
            <a:spLocks noChangeArrowheads="1" noChangeShapeType="1"/>
          </p:cNvSpPr>
          <p:nvPr/>
        </p:nvSpPr>
        <p:spPr bwMode="auto">
          <a:xfrm>
            <a:off x="4206875" y="69532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Control 14"/>
          <p:cNvSpPr>
            <a:spLocks noChangeArrowheads="1" noChangeShapeType="1"/>
          </p:cNvSpPr>
          <p:nvPr/>
        </p:nvSpPr>
        <p:spPr bwMode="auto">
          <a:xfrm>
            <a:off x="4206875" y="69532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" name="Control 15"/>
          <p:cNvSpPr>
            <a:spLocks noChangeArrowheads="1" noChangeShapeType="1"/>
          </p:cNvSpPr>
          <p:nvPr/>
        </p:nvSpPr>
        <p:spPr bwMode="auto">
          <a:xfrm>
            <a:off x="4206875" y="69532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" name="Control 16"/>
          <p:cNvSpPr>
            <a:spLocks noChangeArrowheads="1" noChangeShapeType="1"/>
          </p:cNvSpPr>
          <p:nvPr/>
        </p:nvSpPr>
        <p:spPr bwMode="auto">
          <a:xfrm>
            <a:off x="4206875" y="69532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" name="Control 17"/>
          <p:cNvSpPr>
            <a:spLocks noChangeArrowheads="1" noChangeShapeType="1"/>
          </p:cNvSpPr>
          <p:nvPr/>
        </p:nvSpPr>
        <p:spPr bwMode="auto">
          <a:xfrm>
            <a:off x="4206875" y="69532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" name="Control 18"/>
          <p:cNvSpPr>
            <a:spLocks noChangeArrowheads="1" noChangeShapeType="1"/>
          </p:cNvSpPr>
          <p:nvPr/>
        </p:nvSpPr>
        <p:spPr bwMode="auto">
          <a:xfrm>
            <a:off x="4206875" y="69532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" name="Control 19"/>
          <p:cNvSpPr>
            <a:spLocks noChangeArrowheads="1" noChangeShapeType="1"/>
          </p:cNvSpPr>
          <p:nvPr/>
        </p:nvSpPr>
        <p:spPr bwMode="auto">
          <a:xfrm>
            <a:off x="4206875" y="69532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" name="Control 20"/>
          <p:cNvSpPr>
            <a:spLocks noChangeArrowheads="1" noChangeShapeType="1"/>
          </p:cNvSpPr>
          <p:nvPr/>
        </p:nvSpPr>
        <p:spPr bwMode="auto">
          <a:xfrm>
            <a:off x="4206875" y="69532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Control 21"/>
          <p:cNvSpPr>
            <a:spLocks noChangeArrowheads="1" noChangeShapeType="1"/>
          </p:cNvSpPr>
          <p:nvPr/>
        </p:nvSpPr>
        <p:spPr bwMode="auto">
          <a:xfrm>
            <a:off x="4206875" y="69532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" name="Control 22"/>
          <p:cNvSpPr>
            <a:spLocks noChangeArrowheads="1" noChangeShapeType="1"/>
          </p:cNvSpPr>
          <p:nvPr/>
        </p:nvSpPr>
        <p:spPr bwMode="auto">
          <a:xfrm>
            <a:off x="4206875" y="69532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Control 23"/>
          <p:cNvSpPr>
            <a:spLocks noChangeArrowheads="1" noChangeShapeType="1"/>
          </p:cNvSpPr>
          <p:nvPr/>
        </p:nvSpPr>
        <p:spPr bwMode="auto">
          <a:xfrm>
            <a:off x="4206875" y="69532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" name="Control 24"/>
          <p:cNvSpPr>
            <a:spLocks noChangeArrowheads="1" noChangeShapeType="1"/>
          </p:cNvSpPr>
          <p:nvPr/>
        </p:nvSpPr>
        <p:spPr bwMode="auto">
          <a:xfrm>
            <a:off x="4206875" y="69532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9" name="Control 25"/>
          <p:cNvSpPr>
            <a:spLocks noChangeArrowheads="1" noChangeShapeType="1"/>
          </p:cNvSpPr>
          <p:nvPr/>
        </p:nvSpPr>
        <p:spPr bwMode="auto">
          <a:xfrm>
            <a:off x="4206875" y="69532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" name="Control 26"/>
          <p:cNvSpPr>
            <a:spLocks noChangeArrowheads="1" noChangeShapeType="1"/>
          </p:cNvSpPr>
          <p:nvPr/>
        </p:nvSpPr>
        <p:spPr bwMode="auto">
          <a:xfrm>
            <a:off x="4206875" y="69532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" name="Control 27"/>
          <p:cNvSpPr>
            <a:spLocks noChangeArrowheads="1" noChangeShapeType="1"/>
          </p:cNvSpPr>
          <p:nvPr/>
        </p:nvSpPr>
        <p:spPr bwMode="auto">
          <a:xfrm>
            <a:off x="4206875" y="69532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2" name="Control 28"/>
          <p:cNvSpPr>
            <a:spLocks noChangeArrowheads="1" noChangeShapeType="1"/>
          </p:cNvSpPr>
          <p:nvPr/>
        </p:nvSpPr>
        <p:spPr bwMode="auto">
          <a:xfrm>
            <a:off x="4206875" y="69532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149" name="Picture 2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6" t="15948" r="13606" b="36432"/>
          <a:stretch/>
        </p:blipFill>
        <p:spPr bwMode="auto">
          <a:xfrm>
            <a:off x="2483768" y="1340768"/>
            <a:ext cx="6336704" cy="2251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0" name="Picture 3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7" t="12177" r="13770" b="17349"/>
          <a:stretch/>
        </p:blipFill>
        <p:spPr bwMode="auto">
          <a:xfrm>
            <a:off x="2519772" y="3429000"/>
            <a:ext cx="6264696" cy="331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tângulo 35"/>
          <p:cNvSpPr/>
          <p:nvPr/>
        </p:nvSpPr>
        <p:spPr>
          <a:xfrm>
            <a:off x="251520" y="2780928"/>
            <a:ext cx="1944216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tx1"/>
                </a:solidFill>
              </a:rPr>
              <a:t>Pré-teste</a:t>
            </a:r>
          </a:p>
          <a:p>
            <a:pPr algn="ctr"/>
            <a:r>
              <a:rPr lang="pt-BR" sz="3200" dirty="0" smtClean="0">
                <a:solidFill>
                  <a:schemeClr val="tx1"/>
                </a:solidFill>
              </a:rPr>
              <a:t>(10 questões)</a:t>
            </a:r>
            <a:endParaRPr lang="pt-BR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10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2" t="8621" r="23057" b="12500"/>
          <a:stretch/>
        </p:blipFill>
        <p:spPr bwMode="auto">
          <a:xfrm>
            <a:off x="2267744" y="1556792"/>
            <a:ext cx="5616624" cy="4619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79512" y="3212976"/>
            <a:ext cx="1944216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tx1"/>
                </a:solidFill>
              </a:rPr>
              <a:t>Conteúdo interativo</a:t>
            </a:r>
            <a:endParaRPr lang="pt-BR" sz="4800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7" t="6339" r="18216" b="7736"/>
          <a:stretch/>
        </p:blipFill>
        <p:spPr bwMode="auto">
          <a:xfrm>
            <a:off x="3995936" y="1844824"/>
            <a:ext cx="4536504" cy="490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80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1" t="22705" r="19207" b="28971"/>
          <a:stretch/>
        </p:blipFill>
        <p:spPr bwMode="auto">
          <a:xfrm>
            <a:off x="323528" y="2492896"/>
            <a:ext cx="4398118" cy="362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5" t="12206" r="19503" b="25910"/>
          <a:stretch/>
        </p:blipFill>
        <p:spPr bwMode="auto">
          <a:xfrm>
            <a:off x="4788024" y="2276872"/>
            <a:ext cx="3933798" cy="418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11560" y="1700808"/>
            <a:ext cx="7592384" cy="394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tx1"/>
                </a:solidFill>
              </a:rPr>
              <a:t>Caso clínico comentado</a:t>
            </a:r>
            <a:endParaRPr lang="pt-BR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08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1700808"/>
            <a:ext cx="7592384" cy="394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tx1"/>
                </a:solidFill>
              </a:rPr>
              <a:t>8 cursos de 30h cada</a:t>
            </a:r>
            <a:endParaRPr lang="pt-BR" sz="4800" dirty="0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23728" y="2420888"/>
            <a:ext cx="5040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 smtClean="0"/>
              <a:t>Clínica Médica: Cardiologia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/>
              <a:t>Clínica Médica</a:t>
            </a:r>
            <a:r>
              <a:rPr lang="pt-BR" sz="2000" dirty="0" smtClean="0"/>
              <a:t>: Emergências Cirúrgicas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/>
              <a:t>Clínica Médica</a:t>
            </a:r>
            <a:r>
              <a:rPr lang="pt-BR" sz="2000" dirty="0" smtClean="0"/>
              <a:t>: Exames Complementares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/>
              <a:t>Clínica Médica</a:t>
            </a:r>
            <a:r>
              <a:rPr lang="pt-BR" sz="2000" dirty="0" smtClean="0"/>
              <a:t>: Pneumologia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/>
              <a:t>Clínica Médica</a:t>
            </a:r>
            <a:r>
              <a:rPr lang="pt-BR" sz="2000" dirty="0" smtClean="0"/>
              <a:t>: Infectologia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 smtClean="0"/>
              <a:t>Saúde Publica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 smtClean="0"/>
              <a:t>Pediatria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 smtClean="0"/>
              <a:t>Ginecologia e Obstetrícia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54732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2952328" cy="850106"/>
          </a:xfrm>
        </p:spPr>
        <p:txBody>
          <a:bodyPr/>
          <a:lstStyle/>
          <a:p>
            <a:pPr algn="l"/>
            <a:r>
              <a:rPr lang="pt-BR" b="1" dirty="0"/>
              <a:t>Resultados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564904"/>
            <a:ext cx="3240360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 smtClean="0"/>
              <a:t>No </a:t>
            </a:r>
            <a:r>
              <a:rPr lang="pt-BR" sz="2000" dirty="0"/>
              <a:t>período de  janeiro a dezembro de </a:t>
            </a:r>
            <a:r>
              <a:rPr lang="pt-BR" sz="2000" dirty="0" smtClean="0"/>
              <a:t>2016</a:t>
            </a:r>
          </a:p>
          <a:p>
            <a:r>
              <a:rPr lang="pt-BR" sz="2000" dirty="0" smtClean="0"/>
              <a:t>861 </a:t>
            </a:r>
            <a:r>
              <a:rPr lang="pt-BR" sz="2000" dirty="0"/>
              <a:t>inscrições, sendo 541 usuários </a:t>
            </a:r>
            <a:r>
              <a:rPr lang="pt-BR" sz="2000" dirty="0" smtClean="0"/>
              <a:t>únicos.</a:t>
            </a:r>
          </a:p>
          <a:p>
            <a:r>
              <a:rPr lang="pt-BR" sz="2000" dirty="0" smtClean="0"/>
              <a:t>104 </a:t>
            </a:r>
            <a:r>
              <a:rPr lang="pt-BR" sz="2000" dirty="0"/>
              <a:t>usuários consumiram mais de um curso</a:t>
            </a:r>
            <a:r>
              <a:rPr lang="pt-BR" sz="2000" dirty="0" smtClean="0"/>
              <a:t>.</a:t>
            </a:r>
          </a:p>
          <a:p>
            <a:pPr marL="0" indent="0">
              <a:buNone/>
            </a:pPr>
            <a:r>
              <a:rPr lang="pt-BR" sz="2000" dirty="0" smtClean="0"/>
              <a:t>Os </a:t>
            </a:r>
            <a:r>
              <a:rPr lang="pt-BR" sz="2000" dirty="0"/>
              <a:t>cursos mais </a:t>
            </a:r>
            <a:r>
              <a:rPr lang="pt-BR" sz="2000" dirty="0" smtClean="0"/>
              <a:t>procurados:</a:t>
            </a:r>
          </a:p>
          <a:p>
            <a:r>
              <a:rPr lang="pt-BR" sz="2000" dirty="0" smtClean="0"/>
              <a:t>Exames </a:t>
            </a:r>
            <a:r>
              <a:rPr lang="pt-BR" sz="2000" dirty="0"/>
              <a:t>complementares (25</a:t>
            </a:r>
            <a:r>
              <a:rPr lang="pt-BR" sz="2000" dirty="0" smtClean="0"/>
              <a:t>%)</a:t>
            </a:r>
          </a:p>
          <a:p>
            <a:r>
              <a:rPr lang="pt-BR" sz="2000" dirty="0" smtClean="0"/>
              <a:t>Cardiologia </a:t>
            </a:r>
            <a:r>
              <a:rPr lang="pt-BR" sz="2000" dirty="0"/>
              <a:t>(21</a:t>
            </a:r>
            <a:r>
              <a:rPr lang="pt-BR" sz="2000" dirty="0" smtClean="0"/>
              <a:t>%)</a:t>
            </a:r>
            <a:endParaRPr lang="pt-B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2" t="39615" r="34600" b="13270"/>
          <a:stretch/>
        </p:blipFill>
        <p:spPr bwMode="auto">
          <a:xfrm>
            <a:off x="3995936" y="1556792"/>
            <a:ext cx="5042326" cy="517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83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449</Words>
  <Application>Microsoft Office PowerPoint</Application>
  <PresentationFormat>Apresentação na tela (4:3)</PresentationFormat>
  <Paragraphs>71</Paragraphs>
  <Slides>16</Slides>
  <Notes>4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EAD como ferramenta para educação médica continuada: insights sobre o aprendizado médico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Resultados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Discussão dos resultados</vt:lpstr>
      <vt:lpstr>Considerações finais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Sandra Oyafuso Kina</cp:lastModifiedBy>
  <cp:revision>46</cp:revision>
  <dcterms:created xsi:type="dcterms:W3CDTF">2014-07-31T15:12:21Z</dcterms:created>
  <dcterms:modified xsi:type="dcterms:W3CDTF">2017-09-20T13:57:21Z</dcterms:modified>
</cp:coreProperties>
</file>