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na Formação Geral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Plan1!$G$2:$H$23</c:f>
              <c:multiLvlStrCache>
                <c:ptCount val="22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MATEMÁTICA (LICENCIATURA)</c:v>
                  </c:pt>
                  <c:pt idx="6">
                    <c:v>LETRAS-PORTUGUÊS E ESPANHOL (LICENCIATURA)</c:v>
                  </c:pt>
                  <c:pt idx="8">
                    <c:v>QUÍMICA (LICENCIATURA)</c:v>
                  </c:pt>
                  <c:pt idx="10">
                    <c:v>CIÊNCIAS BIOLÓGICAS (LICENCIATURA)</c:v>
                  </c:pt>
                  <c:pt idx="12">
                    <c:v>PEDAGOGIA (LICENCIATURA)</c:v>
                  </c:pt>
                  <c:pt idx="14">
                    <c:v>HISTÓRIA (LICENCIATURA)</c:v>
                  </c:pt>
                  <c:pt idx="16">
                    <c:v>GEOGRAFIA (LICENCIATURA)</c:v>
                  </c:pt>
                  <c:pt idx="18">
                    <c:v>ENGENHARIA AMBIENTAL</c:v>
                  </c:pt>
                  <c:pt idx="20">
                    <c:v>FILOSOFIA (LICENCIATURA)</c:v>
                  </c:pt>
                </c:lvl>
              </c:multiLvlStrCache>
            </c:multiLvlStrRef>
          </c:cat>
          <c:val>
            <c:numRef>
              <c:f>Plan1!$I$2:$I$23</c:f>
              <c:numCache>
                <c:formatCode>General</c:formatCode>
                <c:ptCount val="22"/>
                <c:pt idx="0">
                  <c:v>92.2</c:v>
                </c:pt>
                <c:pt idx="1">
                  <c:v>98.2</c:v>
                </c:pt>
                <c:pt idx="2">
                  <c:v>84.3</c:v>
                </c:pt>
                <c:pt idx="3">
                  <c:v>94.2</c:v>
                </c:pt>
                <c:pt idx="4">
                  <c:v>98</c:v>
                </c:pt>
                <c:pt idx="5">
                  <c:v>98</c:v>
                </c:pt>
                <c:pt idx="6">
                  <c:v>89.1</c:v>
                </c:pt>
                <c:pt idx="7">
                  <c:v>91.2</c:v>
                </c:pt>
                <c:pt idx="8">
                  <c:v>96.8</c:v>
                </c:pt>
                <c:pt idx="9">
                  <c:v>98.4</c:v>
                </c:pt>
                <c:pt idx="10">
                  <c:v>98.8</c:v>
                </c:pt>
                <c:pt idx="11">
                  <c:v>98.8</c:v>
                </c:pt>
                <c:pt idx="12">
                  <c:v>98.6</c:v>
                </c:pt>
                <c:pt idx="13">
                  <c:v>99.4</c:v>
                </c:pt>
                <c:pt idx="14">
                  <c:v>96.4</c:v>
                </c:pt>
                <c:pt idx="15">
                  <c:v>96.8</c:v>
                </c:pt>
                <c:pt idx="16">
                  <c:v>97.2</c:v>
                </c:pt>
                <c:pt idx="17">
                  <c:v>98.2</c:v>
                </c:pt>
                <c:pt idx="18">
                  <c:v>90</c:v>
                </c:pt>
                <c:pt idx="19">
                  <c:v>94.8</c:v>
                </c:pt>
                <c:pt idx="20">
                  <c:v>84.1</c:v>
                </c:pt>
                <c:pt idx="21">
                  <c:v>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2144"/>
        <c:axId val="343660968"/>
      </c:barChart>
      <c:catAx>
        <c:axId val="3436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0968"/>
        <c:crosses val="autoZero"/>
        <c:auto val="1"/>
        <c:lblAlgn val="ctr"/>
        <c:lblOffset val="100"/>
        <c:noMultiLvlLbl val="0"/>
      </c:catAx>
      <c:valAx>
        <c:axId val="343660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na Formação Geral</a:t>
            </a:r>
            <a:r>
              <a:rPr lang="pt-BR" sz="1400" b="0" i="0" u="none" strike="noStrike" baseline="0">
                <a:effectLst/>
              </a:rPr>
              <a:t>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897605733401756E-2"/>
          <c:y val="1.9048509403330846E-4"/>
          <c:w val="0.97102390766146962"/>
          <c:h val="0.718529570288842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Plan2!$E$2:$F$21</c:f>
              <c:multiLvlStrCache>
                <c:ptCount val="20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MATEMÁTICA (LICENCIATURA)</c:v>
                  </c:pt>
                  <c:pt idx="12">
                    <c:v>LETRAS-PORTUGUÊS (LICENCIATURA)</c:v>
                  </c:pt>
                  <c:pt idx="14">
                    <c:v>LETRAS-PORTUGUÊS E ESPANHOL (LICENCIATURA)</c:v>
                  </c:pt>
                  <c:pt idx="16">
                    <c:v>FILOSOFIA (LICENCIATURA)</c:v>
                  </c:pt>
                  <c:pt idx="18">
                    <c:v>ENGENHARIA CIVIL</c:v>
                  </c:pt>
                </c:lvl>
              </c:multiLvlStrCache>
            </c:multiLvlStrRef>
          </c:cat>
          <c:val>
            <c:numRef>
              <c:f>Plan2!$G$2:$G$21</c:f>
              <c:numCache>
                <c:formatCode>General</c:formatCode>
                <c:ptCount val="20"/>
                <c:pt idx="0">
                  <c:v>53.177990000000001</c:v>
                </c:pt>
                <c:pt idx="1">
                  <c:v>55.462209999999999</c:v>
                </c:pt>
                <c:pt idx="2">
                  <c:v>50.424999999999997</c:v>
                </c:pt>
                <c:pt idx="3">
                  <c:v>50.924579999999999</c:v>
                </c:pt>
                <c:pt idx="4">
                  <c:v>53.47927</c:v>
                </c:pt>
                <c:pt idx="5">
                  <c:v>58.509680000000003</c:v>
                </c:pt>
                <c:pt idx="6">
                  <c:v>56.898069999999997</c:v>
                </c:pt>
                <c:pt idx="7">
                  <c:v>60.295610000000003</c:v>
                </c:pt>
                <c:pt idx="8">
                  <c:v>53.601819999999996</c:v>
                </c:pt>
                <c:pt idx="9">
                  <c:v>54.616390000000003</c:v>
                </c:pt>
                <c:pt idx="10">
                  <c:v>50.317019999999999</c:v>
                </c:pt>
                <c:pt idx="11">
                  <c:v>54.094889999999999</c:v>
                </c:pt>
                <c:pt idx="12">
                  <c:v>51.573869999999999</c:v>
                </c:pt>
                <c:pt idx="13">
                  <c:v>52.44847</c:v>
                </c:pt>
                <c:pt idx="14">
                  <c:v>51.765630000000002</c:v>
                </c:pt>
                <c:pt idx="15">
                  <c:v>52.100810000000003</c:v>
                </c:pt>
                <c:pt idx="16">
                  <c:v>52.96604</c:v>
                </c:pt>
                <c:pt idx="17">
                  <c:v>57.086640000000003</c:v>
                </c:pt>
                <c:pt idx="18">
                  <c:v>58.080080000000002</c:v>
                </c:pt>
                <c:pt idx="19">
                  <c:v>59.063639999999999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5280"/>
        <c:axId val="343656656"/>
      </c:barChart>
      <c:catAx>
        <c:axId val="34366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6656"/>
        <c:crosses val="autoZero"/>
        <c:auto val="1"/>
        <c:lblAlgn val="ctr"/>
        <c:lblOffset val="100"/>
        <c:noMultiLvlLbl val="0"/>
      </c:catAx>
      <c:valAx>
        <c:axId val="343656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na Componente Específico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Plan3!$F$2:$G$29</c:f>
              <c:multiLvlStrCache>
                <c:ptCount val="28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  <c:pt idx="22">
                    <c:v>PRESENCIAL</c:v>
                  </c:pt>
                  <c:pt idx="23">
                    <c:v>DISTÂNCIA</c:v>
                  </c:pt>
                  <c:pt idx="24">
                    <c:v>PRESENCIAL</c:v>
                  </c:pt>
                  <c:pt idx="25">
                    <c:v>DISTÂNCIA</c:v>
                  </c:pt>
                  <c:pt idx="26">
                    <c:v>PRESENCIAL</c:v>
                  </c:pt>
                  <c:pt idx="27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LETRAS-PORTUGUÊS E INGLÊS (LICENCIATURA)</c:v>
                  </c:pt>
                  <c:pt idx="12">
                    <c:v>LETRAS-PORTUGUÊS E ESPANHOL (LICENCIATURA)</c:v>
                  </c:pt>
                  <c:pt idx="14">
                    <c:v>FÍSICA (LICENCIATURA)</c:v>
                  </c:pt>
                  <c:pt idx="16">
                    <c:v>PEDAGOGIA (LICENCIATURA)</c:v>
                  </c:pt>
                  <c:pt idx="18">
                    <c:v>GEOGRAFIA (LICENCIATURA)</c:v>
                  </c:pt>
                  <c:pt idx="20">
                    <c:v>FILOSOFIA (LICENCIATURA)</c:v>
                  </c:pt>
                  <c:pt idx="22">
                    <c:v>EDUCAÇÃO FÍSICA (LICENCIATURA)</c:v>
                  </c:pt>
                  <c:pt idx="24">
                    <c:v>MÚSICA (LICENCIATURA)</c:v>
                  </c:pt>
                  <c:pt idx="26">
                    <c:v>ENGENHARIA DE PRODUÇÃO</c:v>
                  </c:pt>
                </c:lvl>
              </c:multiLvlStrCache>
            </c:multiLvlStrRef>
          </c:cat>
          <c:val>
            <c:numRef>
              <c:f>Plan3!$H$2:$H$29</c:f>
              <c:numCache>
                <c:formatCode>General</c:formatCode>
                <c:ptCount val="28"/>
                <c:pt idx="0">
                  <c:v>77.8</c:v>
                </c:pt>
                <c:pt idx="1">
                  <c:v>81.8</c:v>
                </c:pt>
                <c:pt idx="2">
                  <c:v>78.3</c:v>
                </c:pt>
                <c:pt idx="3">
                  <c:v>88.2</c:v>
                </c:pt>
                <c:pt idx="4">
                  <c:v>78.7</c:v>
                </c:pt>
                <c:pt idx="5">
                  <c:v>80</c:v>
                </c:pt>
                <c:pt idx="6">
                  <c:v>76.099999999999994</c:v>
                </c:pt>
                <c:pt idx="7">
                  <c:v>79.099999999999994</c:v>
                </c:pt>
                <c:pt idx="8">
                  <c:v>80.599999999999994</c:v>
                </c:pt>
                <c:pt idx="9">
                  <c:v>86.1</c:v>
                </c:pt>
                <c:pt idx="10">
                  <c:v>81.099999999999994</c:v>
                </c:pt>
                <c:pt idx="11">
                  <c:v>87.9</c:v>
                </c:pt>
                <c:pt idx="12">
                  <c:v>72.8</c:v>
                </c:pt>
                <c:pt idx="13">
                  <c:v>82.9</c:v>
                </c:pt>
                <c:pt idx="14">
                  <c:v>81.099999999999994</c:v>
                </c:pt>
                <c:pt idx="15">
                  <c:v>81.099999999999994</c:v>
                </c:pt>
                <c:pt idx="16">
                  <c:v>92.5</c:v>
                </c:pt>
                <c:pt idx="17">
                  <c:v>95</c:v>
                </c:pt>
                <c:pt idx="18">
                  <c:v>77.3</c:v>
                </c:pt>
                <c:pt idx="19">
                  <c:v>82.1</c:v>
                </c:pt>
                <c:pt idx="20">
                  <c:v>66.599999999999994</c:v>
                </c:pt>
                <c:pt idx="21">
                  <c:v>84.5</c:v>
                </c:pt>
                <c:pt idx="22">
                  <c:v>84.2</c:v>
                </c:pt>
                <c:pt idx="23">
                  <c:v>85</c:v>
                </c:pt>
                <c:pt idx="24">
                  <c:v>83.9</c:v>
                </c:pt>
                <c:pt idx="25">
                  <c:v>86.5</c:v>
                </c:pt>
                <c:pt idx="26">
                  <c:v>72.900000000000006</c:v>
                </c:pt>
                <c:pt idx="27">
                  <c:v>72.900000000000006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3520"/>
        <c:axId val="343660184"/>
      </c:barChart>
      <c:catAx>
        <c:axId val="34365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0184"/>
        <c:crosses val="autoZero"/>
        <c:auto val="1"/>
        <c:lblAlgn val="ctr"/>
        <c:lblOffset val="100"/>
        <c:noMultiLvlLbl val="0"/>
      </c:catAx>
      <c:valAx>
        <c:axId val="343660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no Componente Específico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Plan4!$G$7:$H$8</c:f>
              <c:multiLvlStrCache>
                <c:ptCount val="2"/>
                <c:lvl>
                  <c:pt idx="0">
                    <c:v>PRESENCIAL</c:v>
                  </c:pt>
                  <c:pt idx="1">
                    <c:v>DISTÂNCIA</c:v>
                  </c:pt>
                </c:lvl>
                <c:lvl>
                  <c:pt idx="0">
                    <c:v>TECNOLOGIA EM REDES DE COMPUTADORES</c:v>
                  </c:pt>
                </c:lvl>
              </c:multiLvlStrCache>
            </c:multiLvlStrRef>
          </c:cat>
          <c:val>
            <c:numRef>
              <c:f>Plan4!$I$7:$I$8</c:f>
              <c:numCache>
                <c:formatCode>General</c:formatCode>
                <c:ptCount val="2"/>
                <c:pt idx="0">
                  <c:v>39.809150000000002</c:v>
                </c:pt>
                <c:pt idx="1">
                  <c:v>44.558059999999998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5088"/>
        <c:axId val="343658224"/>
      </c:barChart>
      <c:catAx>
        <c:axId val="3436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8224"/>
        <c:crosses val="autoZero"/>
        <c:auto val="1"/>
        <c:lblAlgn val="ctr"/>
        <c:lblOffset val="100"/>
        <c:noMultiLvlLbl val="0"/>
      </c:catAx>
      <c:valAx>
        <c:axId val="343658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Geral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Plan5!$F$2:$G$25</c:f>
              <c:multiLvlStrCache>
                <c:ptCount val="24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  <c:pt idx="22">
                    <c:v>PRESENCIAL</c:v>
                  </c:pt>
                  <c:pt idx="23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LETRAS-PORTUGUÊS E INGLÊS (LICENCIATURA)</c:v>
                  </c:pt>
                  <c:pt idx="12">
                    <c:v>LETRAS-PORTUGUÊS E ESPANHOL (LICENCIATURA)</c:v>
                  </c:pt>
                  <c:pt idx="14">
                    <c:v>FÍSICA (LICENCIATURA)</c:v>
                  </c:pt>
                  <c:pt idx="16">
                    <c:v>PEDAGOGIA (LICENCIATURA)</c:v>
                  </c:pt>
                  <c:pt idx="18">
                    <c:v>GEOGRAFIA (LICENCIATURA)</c:v>
                  </c:pt>
                  <c:pt idx="20">
                    <c:v>FILOSOFIA (LICENCIATURA)</c:v>
                  </c:pt>
                  <c:pt idx="22">
                    <c:v>MÚSICA (LICENCIATURA)</c:v>
                  </c:pt>
                </c:lvl>
              </c:multiLvlStrCache>
            </c:multiLvlStrRef>
          </c:cat>
          <c:val>
            <c:numRef>
              <c:f>Plan5!$H$2:$H$25</c:f>
              <c:numCache>
                <c:formatCode>General</c:formatCode>
                <c:ptCount val="24"/>
                <c:pt idx="0">
                  <c:v>79.3</c:v>
                </c:pt>
                <c:pt idx="1">
                  <c:v>85.1</c:v>
                </c:pt>
                <c:pt idx="2">
                  <c:v>72.400000000000006</c:v>
                </c:pt>
                <c:pt idx="3">
                  <c:v>87.1</c:v>
                </c:pt>
                <c:pt idx="4">
                  <c:v>79.2</c:v>
                </c:pt>
                <c:pt idx="5">
                  <c:v>81.8</c:v>
                </c:pt>
                <c:pt idx="6">
                  <c:v>77</c:v>
                </c:pt>
                <c:pt idx="7">
                  <c:v>82.9</c:v>
                </c:pt>
                <c:pt idx="8">
                  <c:v>81.400000000000006</c:v>
                </c:pt>
                <c:pt idx="9">
                  <c:v>85.7</c:v>
                </c:pt>
                <c:pt idx="10">
                  <c:v>81</c:v>
                </c:pt>
                <c:pt idx="11">
                  <c:v>88.7</c:v>
                </c:pt>
                <c:pt idx="12">
                  <c:v>69.099999999999994</c:v>
                </c:pt>
                <c:pt idx="13">
                  <c:v>79.5</c:v>
                </c:pt>
                <c:pt idx="14">
                  <c:v>79.3</c:v>
                </c:pt>
                <c:pt idx="15">
                  <c:v>79.599999999999994</c:v>
                </c:pt>
                <c:pt idx="16">
                  <c:v>88.9</c:v>
                </c:pt>
                <c:pt idx="17">
                  <c:v>92.2</c:v>
                </c:pt>
                <c:pt idx="18">
                  <c:v>79.900000000000006</c:v>
                </c:pt>
                <c:pt idx="19">
                  <c:v>81.5</c:v>
                </c:pt>
                <c:pt idx="20">
                  <c:v>71</c:v>
                </c:pt>
                <c:pt idx="21">
                  <c:v>86.2</c:v>
                </c:pt>
                <c:pt idx="22">
                  <c:v>79.2</c:v>
                </c:pt>
                <c:pt idx="23">
                  <c:v>81.2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9792"/>
        <c:axId val="343655872"/>
      </c:barChart>
      <c:catAx>
        <c:axId val="34365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5872"/>
        <c:crosses val="autoZero"/>
        <c:auto val="1"/>
        <c:lblAlgn val="ctr"/>
        <c:lblOffset val="100"/>
        <c:noMultiLvlLbl val="0"/>
      </c:catAx>
      <c:valAx>
        <c:axId val="34365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na Nota Bruta Geral</a:t>
            </a:r>
            <a:r>
              <a:rPr lang="pt-BR" sz="1400" b="0" i="0" u="none" strike="noStrike" baseline="0">
                <a:effectLst/>
              </a:rPr>
              <a:t>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1802025222170266E-2"/>
          <c:y val="0.10074532349369116"/>
          <c:w val="0.96819797477782976"/>
          <c:h val="0.815727407534729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Plan6!$G$6:$H$9</c:f>
              <c:multiLvlStrCache>
                <c:ptCount val="4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</c:lvl>
                <c:lvl>
                  <c:pt idx="0">
                    <c:v>TECNOLOGIA EM REDES DE COMPUTADORES</c:v>
                  </c:pt>
                  <c:pt idx="2">
                    <c:v>SISTEMAS DE INFORMAÇÃO</c:v>
                  </c:pt>
                </c:lvl>
              </c:multiLvlStrCache>
            </c:multiLvlStrRef>
          </c:cat>
          <c:val>
            <c:numRef>
              <c:f>Plan6!$I$6:$I$9</c:f>
              <c:numCache>
                <c:formatCode>General</c:formatCode>
                <c:ptCount val="4"/>
                <c:pt idx="0">
                  <c:v>43.240850000000002</c:v>
                </c:pt>
                <c:pt idx="1">
                  <c:v>48.058059999999998</c:v>
                </c:pt>
                <c:pt idx="2">
                  <c:v>44.810519999999997</c:v>
                </c:pt>
                <c:pt idx="3">
                  <c:v>45.016219999999997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1752"/>
        <c:axId val="343663320"/>
      </c:barChart>
      <c:catAx>
        <c:axId val="34366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3320"/>
        <c:crosses val="autoZero"/>
        <c:auto val="1"/>
        <c:lblAlgn val="ctr"/>
        <c:lblOffset val="100"/>
        <c:noMultiLvlLbl val="0"/>
      </c:catAx>
      <c:valAx>
        <c:axId val="343663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aead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istaforum.com.br/2013/08/23/sob-o-dominio-do-capital-estrangeir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700" b="1" dirty="0"/>
              <a:t>O IMPACTO DA AVALIAÇÃO EM CURSOS DE GRADUAÇÃO NAS MODALIDADES A DISTÂNCIA E PRESENCIAL: PERCEPÇÕES DO RESULTADO DO ENADE 2014 EM PESQUISA QUANTITATIVA DA ABED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pt-BR" dirty="0" smtClean="0"/>
              <a:t>Márcia Figueiredo</a:t>
            </a:r>
          </a:p>
          <a:p>
            <a:r>
              <a:rPr lang="pt-BR" dirty="0" smtClean="0"/>
              <a:t>Consultor EAD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Os três itens avaliados foram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2800" b="1" dirty="0"/>
              <a:t>Nota bruta na</a:t>
            </a:r>
            <a:r>
              <a:rPr lang="pt-BR" sz="2800" dirty="0"/>
              <a:t> </a:t>
            </a:r>
            <a:r>
              <a:rPr lang="pt-BR" sz="2800" b="1" dirty="0"/>
              <a:t>Formação Geral</a:t>
            </a:r>
            <a:r>
              <a:rPr lang="pt-BR" sz="2800" dirty="0"/>
              <a:t> - Média ponderada da parte objetiva (60%) e discursiva (40%) na formação geral (0 a 100);</a:t>
            </a:r>
          </a:p>
          <a:p>
            <a:pPr lvl="0" algn="just"/>
            <a:r>
              <a:rPr lang="pt-BR" sz="2800" b="1" dirty="0"/>
              <a:t>Nota bruta no</a:t>
            </a:r>
            <a:r>
              <a:rPr lang="pt-BR" sz="2800" dirty="0"/>
              <a:t> </a:t>
            </a:r>
            <a:r>
              <a:rPr lang="pt-BR" sz="2800" b="1" dirty="0"/>
              <a:t>Componente Específico</a:t>
            </a:r>
            <a:r>
              <a:rPr lang="pt-BR" sz="2800" dirty="0"/>
              <a:t> - Média ponderada da parte objetiva (85%) e discursiva (15%) no </a:t>
            </a:r>
            <a:r>
              <a:rPr lang="pt-BR" sz="2800" dirty="0" smtClean="0"/>
              <a:t>componente </a:t>
            </a:r>
            <a:r>
              <a:rPr lang="pt-BR" sz="2800" dirty="0"/>
              <a:t>específico (0 a 100);</a:t>
            </a:r>
          </a:p>
          <a:p>
            <a:pPr lvl="0" algn="just"/>
            <a:r>
              <a:rPr lang="pt-BR" sz="2800" b="1" dirty="0"/>
              <a:t>Nota bruta da</a:t>
            </a:r>
            <a:r>
              <a:rPr lang="pt-BR" sz="2800" dirty="0"/>
              <a:t> </a:t>
            </a:r>
            <a:r>
              <a:rPr lang="pt-BR" sz="2800" b="1" dirty="0"/>
              <a:t>Prova </a:t>
            </a:r>
            <a:r>
              <a:rPr lang="pt-BR" sz="2800" dirty="0"/>
              <a:t>- Média ponderada da formação geral (25%) e componente específico (75%) (0 a 100)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1600" b="1" dirty="0">
                <a:solidFill>
                  <a:srgbClr val="FF0000"/>
                </a:solidFill>
              </a:rPr>
              <a:t>Todos os 24 cursos analisados, a Nota Máxima e a Média dos estudantes individualmente nos três itens avaliados.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11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0042"/>
            <a:ext cx="7543800" cy="1088068"/>
          </a:xfrm>
        </p:spPr>
        <p:txBody>
          <a:bodyPr>
            <a:noAutofit/>
          </a:bodyPr>
          <a:lstStyle/>
          <a:p>
            <a:r>
              <a:rPr lang="pt-BR" sz="2700" dirty="0"/>
              <a:t>Foram 11 Áreas no item da </a:t>
            </a:r>
            <a:r>
              <a:rPr lang="pt-BR" sz="2700" b="1" dirty="0"/>
              <a:t>Nota Bruta na Formação Geral a n</a:t>
            </a:r>
            <a:r>
              <a:rPr lang="pt-BR" sz="2700" dirty="0"/>
              <a:t>ota máxima maiores ou iguais na EAD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227018"/>
              </p:ext>
            </p:extLst>
          </p:nvPr>
        </p:nvGraphicFramePr>
        <p:xfrm>
          <a:off x="-180528" y="855945"/>
          <a:ext cx="9573744" cy="6002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0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Foram 10 Áreas no item </a:t>
            </a:r>
            <a:r>
              <a:rPr lang="pt-BR" sz="3200" b="1" dirty="0"/>
              <a:t>Média na Formação Geral</a:t>
            </a:r>
            <a:r>
              <a:rPr lang="pt-BR" sz="3200" dirty="0"/>
              <a:t> na modalidade de Educação a Distância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79029"/>
              </p:ext>
            </p:extLst>
          </p:nvPr>
        </p:nvGraphicFramePr>
        <p:xfrm>
          <a:off x="-180528" y="1445503"/>
          <a:ext cx="9073008" cy="541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49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dirty="0"/>
              <a:t>Foram 14 Áreas no item da </a:t>
            </a:r>
            <a:r>
              <a:rPr lang="pt-BR" sz="2000" b="1" dirty="0"/>
              <a:t>Nota Bruta na Componente Específico</a:t>
            </a:r>
            <a:r>
              <a:rPr lang="pt-BR" sz="2000" dirty="0"/>
              <a:t> onde os estudantes avaliados com a Nota máxima maiores ou iguais na EAD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27301"/>
              </p:ext>
            </p:extLst>
          </p:nvPr>
        </p:nvGraphicFramePr>
        <p:xfrm>
          <a:off x="-27484" y="1043608"/>
          <a:ext cx="9393216" cy="559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1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/>
              <a:t>Foi 1 Área no item </a:t>
            </a:r>
            <a:r>
              <a:rPr lang="pt-BR" sz="3000" b="1" dirty="0"/>
              <a:t>Média no Componente Específico</a:t>
            </a:r>
            <a:r>
              <a:rPr lang="pt-BR" sz="3000" dirty="0"/>
              <a:t> na modalidade de Educação a Distância</a:t>
            </a: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83357"/>
              </p:ext>
            </p:extLst>
          </p:nvPr>
        </p:nvGraphicFramePr>
        <p:xfrm>
          <a:off x="704623" y="1445667"/>
          <a:ext cx="7989568" cy="501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5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700" dirty="0"/>
              <a:t>Foram 12 Áreas no item da </a:t>
            </a:r>
            <a:r>
              <a:rPr lang="pt-BR" sz="2700" b="1" dirty="0"/>
              <a:t>Nota Bruta Geral</a:t>
            </a:r>
            <a:r>
              <a:rPr lang="pt-BR" sz="2700" dirty="0"/>
              <a:t> onde os estudantes avaliados com a Nota máxima maiores ou iguais na EAD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38613"/>
              </p:ext>
            </p:extLst>
          </p:nvPr>
        </p:nvGraphicFramePr>
        <p:xfrm>
          <a:off x="179512" y="1417638"/>
          <a:ext cx="8853664" cy="523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4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Foram 2 Áreas no item </a:t>
            </a:r>
            <a:r>
              <a:rPr lang="pt-BR" sz="2800" b="1" dirty="0"/>
              <a:t>Média na Nota Bruta Geral</a:t>
            </a:r>
            <a:r>
              <a:rPr lang="pt-BR" sz="2800" dirty="0"/>
              <a:t> onde os estudantes avaliados a média maiores na </a:t>
            </a:r>
            <a:r>
              <a:rPr lang="pt-BR" sz="2800" dirty="0" smtClean="0"/>
              <a:t>EAD</a:t>
            </a:r>
            <a:endParaRPr lang="pt-BR" sz="2800" dirty="0"/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62933"/>
              </p:ext>
            </p:extLst>
          </p:nvPr>
        </p:nvGraphicFramePr>
        <p:xfrm>
          <a:off x="179512" y="1268760"/>
          <a:ext cx="8785604" cy="530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9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0815"/>
            <a:ext cx="8229600" cy="5594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 GERAIS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849097"/>
              </p:ext>
            </p:extLst>
          </p:nvPr>
        </p:nvGraphicFramePr>
        <p:xfrm>
          <a:off x="179512" y="908720"/>
          <a:ext cx="8640961" cy="5794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680"/>
                <a:gridCol w="1138713"/>
                <a:gridCol w="844217"/>
                <a:gridCol w="755870"/>
                <a:gridCol w="876121"/>
                <a:gridCol w="736236"/>
                <a:gridCol w="687153"/>
                <a:gridCol w="696971"/>
              </a:tblGrid>
              <a:tr h="467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CURSO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M0DALIDADE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Nota máxima na Formação Geral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Media Formação Geral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Nota Máxima no Componente Específico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Media Componente Específico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Nota máxima da prova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Média da Prova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ANÁLISE E DESENVOLVIMENTO DE SISTEMAS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37,78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55,46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29,76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GESTÃO DA PRODUÇÃO INDUSTRIAL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48,89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50,92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46,62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REDES DE COMPUTADORES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39,81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MATEMÁTICA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26,01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24,16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52,45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E INGLÊS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46,94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E ESPANHOL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51,77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37,71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FÍSICA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30,16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QUÍMICA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57,71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CIÊNCIAS BIOLÓGICAS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42,05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PEDAGOGIA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99,40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HISTÓRIA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54,45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42,11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ARTES VISUAIS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47,35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69,60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GEOGRAFIA (BACHARELADO)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63,61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GEOGRAFIA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57,68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38,61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43,39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31,42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FILOSOFIA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34,26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71,00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38,94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EDUCAÇÃO FÍSICA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CIÊNCIA DA COMPUTAÇÃO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51,33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54,62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SISTEMAS DE INFORMAÇÃO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76,10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44,81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39,91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MÚSICA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52,95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CIVIL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75,90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59,06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70,10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ELÉTRICA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65,20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68,50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40,77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34,15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DE PRODUÇÃO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93,40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AMBIENTAL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62,63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74,30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76,50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45,91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55,75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65,30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28,72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71,60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effectLst/>
                        </a:rPr>
                        <a:t>35,49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2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Obrigada!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/>
              <a:t>Márcia Figueiredo</a:t>
            </a:r>
          </a:p>
          <a:p>
            <a:pPr marL="0" indent="0" algn="ctr">
              <a:buNone/>
            </a:pPr>
            <a:r>
              <a:rPr lang="pt-BR" dirty="0" smtClean="0"/>
              <a:t>16-99122-76246</a:t>
            </a:r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marciaead@gmail.com</a:t>
            </a: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CONSULTOR EAD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www.consultoread.com.br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1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</a:pPr>
            <a:r>
              <a:rPr lang="pt-BR" sz="2100" dirty="0"/>
              <a:t>Com a popularização do curso superior no Brasil, incluindo a oferta de cursos a distância, o número de vagas cresceu </a:t>
            </a:r>
            <a:r>
              <a:rPr lang="pt-BR" sz="2100" dirty="0" smtClean="0"/>
              <a:t>consideravelmente </a:t>
            </a:r>
            <a:r>
              <a:rPr lang="pt-BR" sz="2100" dirty="0"/>
              <a:t>conforme pode ser observado pelas estatísticas do INEP/MEC (2014) (Instituto Nacional de Estudos e Pesquisas Educacionais Anísio Teixeira/Ministério da Educação), e as instituições são motivadas por interesses diversos. </a:t>
            </a:r>
          </a:p>
        </p:txBody>
      </p:sp>
    </p:spTree>
    <p:extLst>
      <p:ext uri="{BB962C8B-B14F-4D97-AF65-F5344CB8AC3E}">
        <p14:creationId xmlns:p14="http://schemas.microsoft.com/office/powerpoint/2010/main" val="464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Novos Cenários no Ensino Superior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2170037"/>
            <a:ext cx="7543800" cy="30175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Os impactos dos “estrangeiros” na economia, na cultura e nos indicadores educacionais nas instituições de ensino tem encorajado as instituições desenvolverem novas estratégias para atrair e manter os novos estudantes. Estes impactos podem ajudar não só no planejamento da instituição, bem como nas políticas educacionais do país.</a:t>
            </a:r>
          </a:p>
        </p:txBody>
      </p:sp>
      <p:sp>
        <p:nvSpPr>
          <p:cNvPr id="4" name="Retângulo 3">
            <a:hlinkClick r:id="rId2"/>
          </p:cNvPr>
          <p:cNvSpPr/>
          <p:nvPr/>
        </p:nvSpPr>
        <p:spPr>
          <a:xfrm>
            <a:off x="168090" y="5369441"/>
            <a:ext cx="897591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350" b="1" dirty="0">
                <a:solidFill>
                  <a:srgbClr val="FF0000"/>
                </a:solidFill>
                <a:latin typeface="Roboto"/>
              </a:rPr>
              <a:t>Ensino superior privado no Brasil apresenta cenário de concentração e domínio de investimentos de fundos internacionais. Como isso pode influenciar a qualidade da educação?</a:t>
            </a:r>
            <a:endParaRPr lang="pt-BR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ABED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A Associação Brasileira de Educação a Distância (ABED), sociedade científica, sem fins lucrativos, apartidária, não governamental que tem como finalidades: o estudo, o desenvolvimento, a promoção e a divulgação da educação aberta, flexível e a distância, </a:t>
            </a:r>
            <a:r>
              <a:rPr lang="pt-BR" sz="2100" b="1" dirty="0"/>
              <a:t>em 17 de novembro de 2014</a:t>
            </a:r>
            <a:r>
              <a:rPr lang="pt-BR" sz="2100" dirty="0"/>
              <a:t>, iniciou um </a:t>
            </a:r>
            <a:r>
              <a:rPr lang="pt-BR" sz="2100" b="1" dirty="0"/>
              <a:t>Projeto de Pesquisa Quantitativa em Educação a Distância </a:t>
            </a:r>
            <a:r>
              <a:rPr lang="pt-BR" sz="2100" dirty="0"/>
              <a:t>com Informações educacionais sobre a base de dados protegidos do Instituto Nacional de Estudos e Pesquisas Educacionais Anísio Teixeira (Inep). </a:t>
            </a:r>
          </a:p>
        </p:txBody>
      </p:sp>
    </p:spTree>
    <p:extLst>
      <p:ext uri="{BB962C8B-B14F-4D97-AF65-F5344CB8AC3E}">
        <p14:creationId xmlns:p14="http://schemas.microsoft.com/office/powerpoint/2010/main" val="12726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Justificativa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A publicação tem os objetivos estratégicos de criar sinergia no ambiente acadêmico de EAD, provocando discussões sobre seus temas </a:t>
            </a:r>
            <a:r>
              <a:rPr lang="pt-BR" sz="2000" dirty="0" err="1" smtClean="0"/>
              <a:t>critícos</a:t>
            </a:r>
            <a:r>
              <a:rPr lang="pt-BR" sz="2000" dirty="0" smtClean="0"/>
              <a:t> </a:t>
            </a:r>
            <a:r>
              <a:rPr lang="pt-BR" sz="2000" dirty="0"/>
              <a:t>e o planejamento que permita a solução de eventuais problemas comuns a toda a comunidade empenhada. Quer também municiar pesquisadores e pós-graduandos de dados para o estudo nos mais específicos temas do setor. </a:t>
            </a:r>
            <a:r>
              <a:rPr lang="pt-BR" sz="2000" b="1" dirty="0"/>
              <a:t>Além disso, quer promover a integração e o diálogo entre instituições de educação, governos, órgãos de regulação, associações, alunos e representantes de todos os atores do ambiente da EAD.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326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ENADE 2014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 Exame Nacional de Desempenho de Estudantes (</a:t>
            </a:r>
            <a:r>
              <a:rPr lang="pt-BR" dirty="0" err="1"/>
              <a:t>Enade</a:t>
            </a:r>
            <a:r>
              <a:rPr lang="pt-BR" dirty="0"/>
              <a:t>) avalia o rendimento dos concluintes dos cursos de graduação, em relação aos conteúdos programáticos, habilidades e competências adquiridas em sua formação. </a:t>
            </a:r>
            <a:endParaRPr lang="pt-BR" dirty="0" smtClean="0"/>
          </a:p>
          <a:p>
            <a:pPr algn="ctr">
              <a:lnSpc>
                <a:spcPct val="150000"/>
              </a:lnSpc>
            </a:pPr>
            <a:r>
              <a:rPr lang="pt-BR" b="1" dirty="0"/>
              <a:t>Prova 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10 </a:t>
            </a:r>
            <a:r>
              <a:rPr lang="pt-BR" b="1" dirty="0"/>
              <a:t>questões de avaliação da formação geral</a:t>
            </a:r>
            <a:r>
              <a:rPr lang="pt-BR" dirty="0"/>
              <a:t>, comum aos cursos de todas as </a:t>
            </a:r>
            <a:r>
              <a:rPr lang="pt-BR" dirty="0" smtClean="0"/>
              <a:t>áreas;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b="1" dirty="0"/>
              <a:t>30 questões específicas para cada área</a:t>
            </a:r>
            <a:r>
              <a:rPr lang="pt-BR" dirty="0"/>
              <a:t>. Nas duas partes, as questões foram discursivas e de múltipla escolha, envolvendo situações-problema e estudos de casos.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6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 questões estão assim distribuídas</a:t>
            </a:r>
            <a:r>
              <a:rPr lang="pt-BR" b="1" dirty="0" smtClean="0"/>
              <a:t>: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1640"/>
              </p:ext>
            </p:extLst>
          </p:nvPr>
        </p:nvGraphicFramePr>
        <p:xfrm>
          <a:off x="251520" y="2276871"/>
          <a:ext cx="8568951" cy="3024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8311"/>
                <a:gridCol w="1192429"/>
                <a:gridCol w="1572756"/>
                <a:gridCol w="1995455"/>
              </a:tblGrid>
              <a:tr h="1318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Partes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Número das questões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das questões no componente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dos componentes no cálculo da nota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Formação Geral/Discursivas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D1 e D2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Formação Geral/Objetivas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 a 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Componente Específico/Discursivas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D3 a D5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Componente Específico/ Objetivas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 a 35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85%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2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A pesquisa identificou </a:t>
            </a:r>
            <a:r>
              <a:rPr lang="pt-BR" sz="2100" b="1" dirty="0"/>
              <a:t>87.406 alunos</a:t>
            </a:r>
            <a:endParaRPr lang="pt-BR" sz="2100" dirty="0"/>
          </a:p>
          <a:p>
            <a:pPr algn="just">
              <a:lnSpc>
                <a:spcPct val="150000"/>
              </a:lnSpc>
            </a:pPr>
            <a:r>
              <a:rPr lang="pt-BR" sz="2100" dirty="0"/>
              <a:t>Na </a:t>
            </a:r>
            <a:r>
              <a:rPr lang="pt-BR" sz="2100" b="1" dirty="0" err="1"/>
              <a:t>EaD</a:t>
            </a:r>
            <a:r>
              <a:rPr lang="pt-BR" sz="2100" b="1" dirty="0"/>
              <a:t> (Educação a Distância) </a:t>
            </a:r>
            <a:r>
              <a:rPr lang="pt-BR" sz="2100" dirty="0"/>
              <a:t>foram 60</a:t>
            </a:r>
            <a:r>
              <a:rPr lang="pt-BR" sz="2100" b="1" dirty="0"/>
              <a:t>.345 (69,0%) </a:t>
            </a:r>
            <a:r>
              <a:rPr lang="pt-BR" sz="2100" dirty="0"/>
              <a:t>realizaram os exames; </a:t>
            </a:r>
          </a:p>
          <a:p>
            <a:pPr algn="just">
              <a:lnSpc>
                <a:spcPct val="150000"/>
              </a:lnSpc>
            </a:pPr>
            <a:r>
              <a:rPr lang="pt-BR" sz="2100" dirty="0"/>
              <a:t>No </a:t>
            </a:r>
            <a:r>
              <a:rPr lang="pt-BR" sz="2100" b="1" dirty="0"/>
              <a:t>Presencial</a:t>
            </a:r>
            <a:r>
              <a:rPr lang="pt-BR" sz="2100" dirty="0"/>
              <a:t> foram </a:t>
            </a:r>
            <a:r>
              <a:rPr lang="pt-BR" sz="2100" b="1" dirty="0"/>
              <a:t>27.061 (31,0%). </a:t>
            </a:r>
            <a:r>
              <a:rPr lang="pt-BR" sz="2100" dirty="0"/>
              <a:t>A pesquisa foi quantitativa descritiva e procurou demonstrar se a </a:t>
            </a:r>
            <a:r>
              <a:rPr lang="pt-BR" sz="2100" dirty="0" err="1"/>
              <a:t>EaD</a:t>
            </a:r>
            <a:r>
              <a:rPr lang="pt-BR" sz="2100" dirty="0"/>
              <a:t> na graduação é de qualidade inferior ou superior aos cursos presenciais.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9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Foram avaliados 24 Cursos no </a:t>
            </a:r>
            <a:r>
              <a:rPr lang="pt-BR" b="1" dirty="0" err="1"/>
              <a:t>Enade</a:t>
            </a:r>
            <a:r>
              <a:rPr lang="pt-BR" b="1" dirty="0"/>
              <a:t> 2014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r>
              <a:rPr lang="pt-BR" dirty="0"/>
              <a:t>Tecnologia em Análise e Desenvolvimento de Sistemas</a:t>
            </a:r>
          </a:p>
          <a:p>
            <a:pPr>
              <a:buFont typeface="+mj-lt"/>
              <a:buAutoNum type="arabicPeriod"/>
            </a:pPr>
            <a:r>
              <a:rPr lang="pt-BR" dirty="0"/>
              <a:t>Tecnologia em Gestão da Produção Industrial</a:t>
            </a:r>
          </a:p>
          <a:p>
            <a:pPr>
              <a:buFont typeface="+mj-lt"/>
              <a:buAutoNum type="arabicPeriod"/>
            </a:pPr>
            <a:r>
              <a:rPr lang="pt-BR" dirty="0"/>
              <a:t>Tecnologia em Redes de Computadores</a:t>
            </a:r>
          </a:p>
          <a:p>
            <a:pPr>
              <a:buFont typeface="+mj-lt"/>
              <a:buAutoNum type="arabicPeriod"/>
            </a:pPr>
            <a:r>
              <a:rPr lang="pt-BR" dirty="0"/>
              <a:t>Matemática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e Inglês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e Espanhol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Física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Química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Ciências Biológicas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Pedagogia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História (Licenciatura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 startAt="13"/>
            </a:pPr>
            <a:r>
              <a:rPr lang="pt-BR" dirty="0"/>
              <a:t>Artes Visuais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Geografia (Bacharelado)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Geografia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Filosofia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Educação Física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Ciência da Computação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Sistemas de Informação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Música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Civil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Elétrica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de Produção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Ambiental</a:t>
            </a:r>
          </a:p>
        </p:txBody>
      </p:sp>
    </p:spTree>
    <p:extLst>
      <p:ext uri="{BB962C8B-B14F-4D97-AF65-F5344CB8AC3E}">
        <p14:creationId xmlns:p14="http://schemas.microsoft.com/office/powerpoint/2010/main" val="16857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1323</Words>
  <Application>Microsoft Office PowerPoint</Application>
  <PresentationFormat>Apresentação na tela (4:3)</PresentationFormat>
  <Paragraphs>458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Roboto</vt:lpstr>
      <vt:lpstr>Times New Roman</vt:lpstr>
      <vt:lpstr>Tema do Office</vt:lpstr>
      <vt:lpstr>O IMPACTO DA AVALIAÇÃO EM CURSOS DE GRADUAÇÃO NAS MODALIDADES A DISTÂNCIA E PRESENCIAL: PERCEPÇÕES DO RESULTADO DO ENADE 2014 EM PESQUISA QUANTITATIVA DA ABED</vt:lpstr>
      <vt:lpstr>Introdução</vt:lpstr>
      <vt:lpstr>Novos Cenários no Ensino Superior</vt:lpstr>
      <vt:lpstr>ABED</vt:lpstr>
      <vt:lpstr>Justificativa</vt:lpstr>
      <vt:lpstr>ENADE 2014</vt:lpstr>
      <vt:lpstr>As questões estão assim distribuídas:</vt:lpstr>
      <vt:lpstr>Resultados</vt:lpstr>
      <vt:lpstr>Foram avaliados 24 Cursos no Enade 2014</vt:lpstr>
      <vt:lpstr>Os três itens avaliados foram:</vt:lpstr>
      <vt:lpstr>Foram 11 Áreas no item da Nota Bruta na Formação Geral a nota máxima maiores ou iguais na EAD</vt:lpstr>
      <vt:lpstr>Foram 10 Áreas no item Média na Formação Geral na modalidade de Educação a Distância </vt:lpstr>
      <vt:lpstr>Foram 14 Áreas no item da Nota Bruta na Componente Específico onde os estudantes avaliados com a Nota máxima maiores ou iguais na EAD</vt:lpstr>
      <vt:lpstr>Foi 1 Área no item Média no Componente Específico na modalidade de Educação a Distância</vt:lpstr>
      <vt:lpstr>Foram 12 Áreas no item da Nota Bruta Geral onde os estudantes avaliados com a Nota máxima maiores ou iguais na EAD</vt:lpstr>
      <vt:lpstr>Foram 2 Áreas no item Média na Nota Bruta Geral onde os estudantes avaliados a média maiores na EAD</vt:lpstr>
      <vt:lpstr>RESULTADOS GERAIS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Paulo Seriça</cp:lastModifiedBy>
  <cp:revision>23</cp:revision>
  <dcterms:created xsi:type="dcterms:W3CDTF">2014-07-31T15:12:21Z</dcterms:created>
  <dcterms:modified xsi:type="dcterms:W3CDTF">2017-09-19T14:07:59Z</dcterms:modified>
</cp:coreProperties>
</file>