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6" r:id="rId18"/>
    <p:sldId id="275" r:id="rId19"/>
    <p:sldId id="273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t>17/09/2017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querte@faccat.br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atiacs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168926" y="4712916"/>
            <a:ext cx="7363514" cy="948331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pt-BR" sz="28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83568" y="2343233"/>
            <a:ext cx="8064896" cy="954107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FORMAÇÃO DE PROFESSORES PARA ATUAR NA EAD</a:t>
            </a:r>
            <a:r>
              <a:rPr lang="pt-BR" sz="2800" b="1" dirty="0" smtClean="0"/>
              <a:t>:  </a:t>
            </a:r>
            <a:endParaRPr lang="pt-BR" sz="2800" b="1" dirty="0" smtClean="0"/>
          </a:p>
          <a:p>
            <a:pPr algn="ctr"/>
            <a:r>
              <a:rPr lang="pt-BR" sz="2800" b="1" dirty="0" smtClean="0"/>
              <a:t>PLANEJAMENTO</a:t>
            </a:r>
            <a:r>
              <a:rPr lang="pt-BR" sz="2800" b="1" dirty="0"/>
              <a:t>, DESENVOLVIMENTO E AVALIAÇÃO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259632" y="4712916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chemeClr val="bg1"/>
                </a:solidFill>
              </a:rPr>
              <a:t>QUERTE </a:t>
            </a:r>
            <a:r>
              <a:rPr lang="it-IT" b="1" dirty="0" smtClean="0">
                <a:solidFill>
                  <a:schemeClr val="bg1"/>
                </a:solidFill>
              </a:rPr>
              <a:t>TERESINHA </a:t>
            </a:r>
            <a:r>
              <a:rPr lang="it-IT" b="1" dirty="0">
                <a:solidFill>
                  <a:schemeClr val="bg1"/>
                </a:solidFill>
              </a:rPr>
              <a:t>CONZI MEHLECKE </a:t>
            </a:r>
            <a:endParaRPr lang="it-IT" b="1" dirty="0" smtClean="0">
              <a:solidFill>
                <a:schemeClr val="bg1"/>
              </a:solidFill>
            </a:endParaRPr>
          </a:p>
          <a:p>
            <a:pPr algn="r"/>
            <a:r>
              <a:rPr lang="pt-BR" b="1" dirty="0" smtClean="0">
                <a:solidFill>
                  <a:schemeClr val="bg1"/>
                </a:solidFill>
              </a:rPr>
              <a:t>KÁTIA </a:t>
            </a:r>
            <a:r>
              <a:rPr lang="pt-BR" b="1" dirty="0">
                <a:solidFill>
                  <a:schemeClr val="bg1"/>
                </a:solidFill>
              </a:rPr>
              <a:t>CILENE DA </a:t>
            </a:r>
            <a:r>
              <a:rPr lang="pt-BR" b="1" dirty="0" smtClean="0">
                <a:solidFill>
                  <a:schemeClr val="bg1"/>
                </a:solidFill>
              </a:rPr>
              <a:t>SILVA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214279" y="4863915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chemeClr val="bg1"/>
                </a:solidFill>
              </a:rPr>
              <a:t>QUERTE </a:t>
            </a:r>
            <a:r>
              <a:rPr lang="it-IT" b="1" dirty="0" smtClean="0">
                <a:solidFill>
                  <a:schemeClr val="bg1"/>
                </a:solidFill>
              </a:rPr>
              <a:t>TERESINHA </a:t>
            </a:r>
            <a:r>
              <a:rPr lang="it-IT" b="1" dirty="0">
                <a:solidFill>
                  <a:schemeClr val="bg1"/>
                </a:solidFill>
              </a:rPr>
              <a:t>CONZI MEHLECKE </a:t>
            </a:r>
            <a:endParaRPr lang="it-IT" b="1" dirty="0" smtClean="0">
              <a:solidFill>
                <a:schemeClr val="bg1"/>
              </a:solidFill>
            </a:endParaRPr>
          </a:p>
          <a:p>
            <a:pPr algn="r"/>
            <a:r>
              <a:rPr lang="pt-BR" b="1" dirty="0" smtClean="0">
                <a:solidFill>
                  <a:schemeClr val="bg1"/>
                </a:solidFill>
              </a:rPr>
              <a:t>KÁTIA </a:t>
            </a:r>
            <a:r>
              <a:rPr lang="pt-BR" b="1" dirty="0">
                <a:solidFill>
                  <a:schemeClr val="bg1"/>
                </a:solidFill>
              </a:rPr>
              <a:t>CILENE DA </a:t>
            </a:r>
            <a:r>
              <a:rPr lang="pt-BR" b="1" dirty="0" smtClean="0">
                <a:solidFill>
                  <a:schemeClr val="bg1"/>
                </a:solidFill>
              </a:rPr>
              <a:t>SILVA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27584" y="2094347"/>
            <a:ext cx="78222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No cenário da FACCAT, a cada final de curso é </a:t>
            </a:r>
            <a:r>
              <a:rPr lang="pt-BR" sz="2400" dirty="0" smtClean="0"/>
              <a:t>aplicado</a:t>
            </a:r>
            <a:r>
              <a:rPr lang="pt-BR" sz="2400" dirty="0" smtClean="0"/>
              <a:t> </a:t>
            </a:r>
            <a:r>
              <a:rPr lang="pt-BR" sz="2400" dirty="0"/>
              <a:t>uma avaliação. O </a:t>
            </a:r>
            <a:r>
              <a:rPr lang="pt-BR" sz="2400" dirty="0" smtClean="0"/>
              <a:t>resultado destas </a:t>
            </a:r>
            <a:r>
              <a:rPr lang="pt-BR" sz="2400" dirty="0"/>
              <a:t>avaliações, de modo geral são positivas pois, 95% dos professores </a:t>
            </a:r>
            <a:r>
              <a:rPr lang="pt-BR" sz="2400" dirty="0" smtClean="0"/>
              <a:t>participantes das </a:t>
            </a:r>
            <a:r>
              <a:rPr lang="pt-BR" sz="2400" dirty="0"/>
              <a:t>qualificações nunca haviam ministrado aulas a distância sendo </a:t>
            </a:r>
            <a:r>
              <a:rPr lang="pt-BR" sz="2400" dirty="0" smtClean="0"/>
              <a:t>que </a:t>
            </a:r>
            <a:r>
              <a:rPr lang="pt-BR" sz="2400" dirty="0"/>
              <a:t>100% já </a:t>
            </a:r>
            <a:r>
              <a:rPr lang="pt-BR" sz="2400" dirty="0" smtClean="0"/>
              <a:t>é professor </a:t>
            </a:r>
            <a:r>
              <a:rPr lang="pt-BR" sz="2400" dirty="0"/>
              <a:t>do ensino superior </a:t>
            </a:r>
            <a:r>
              <a:rPr lang="pt-BR" sz="2400" dirty="0" smtClean="0"/>
              <a:t>há </a:t>
            </a:r>
            <a:r>
              <a:rPr lang="pt-BR" sz="2400" dirty="0"/>
              <a:t>mais de 5 anos. </a:t>
            </a:r>
            <a:endParaRPr lang="pt-BR" sz="2400" dirty="0" smtClean="0"/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Conhecer </a:t>
            </a:r>
            <a:r>
              <a:rPr lang="pt-BR" sz="2400" dirty="0"/>
              <a:t>o perfil do docente </a:t>
            </a:r>
            <a:r>
              <a:rPr lang="pt-BR" sz="2400" dirty="0" smtClean="0"/>
              <a:t>é fundamental </a:t>
            </a:r>
            <a:r>
              <a:rPr lang="pt-BR" sz="2400" dirty="0"/>
              <a:t>para o processo de qualificação pois, a partir do conhecimento prévio </a:t>
            </a:r>
            <a:r>
              <a:rPr lang="pt-BR" sz="2400" dirty="0" smtClean="0"/>
              <a:t>de cada </a:t>
            </a:r>
            <a:r>
              <a:rPr lang="pt-BR" sz="2400" dirty="0"/>
              <a:t>um, busca-se estratégias para a formação focada nas TICs e na educação on-line.</a:t>
            </a:r>
          </a:p>
        </p:txBody>
      </p:sp>
    </p:spTree>
    <p:extLst>
      <p:ext uri="{BB962C8B-B14F-4D97-AF65-F5344CB8AC3E}">
        <p14:creationId xmlns:p14="http://schemas.microsoft.com/office/powerpoint/2010/main" val="361789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214279" y="4863915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chemeClr val="bg1"/>
                </a:solidFill>
              </a:rPr>
              <a:t>QUERTE </a:t>
            </a:r>
            <a:r>
              <a:rPr lang="it-IT" b="1" dirty="0" smtClean="0">
                <a:solidFill>
                  <a:schemeClr val="bg1"/>
                </a:solidFill>
              </a:rPr>
              <a:t>TERESINHA </a:t>
            </a:r>
            <a:r>
              <a:rPr lang="it-IT" b="1" dirty="0">
                <a:solidFill>
                  <a:schemeClr val="bg1"/>
                </a:solidFill>
              </a:rPr>
              <a:t>CONZI MEHLECKE </a:t>
            </a:r>
            <a:endParaRPr lang="it-IT" b="1" dirty="0" smtClean="0">
              <a:solidFill>
                <a:schemeClr val="bg1"/>
              </a:solidFill>
            </a:endParaRPr>
          </a:p>
          <a:p>
            <a:pPr algn="r"/>
            <a:r>
              <a:rPr lang="pt-BR" b="1" dirty="0" smtClean="0">
                <a:solidFill>
                  <a:schemeClr val="bg1"/>
                </a:solidFill>
              </a:rPr>
              <a:t>KÁTIA </a:t>
            </a:r>
            <a:r>
              <a:rPr lang="pt-BR" b="1" dirty="0">
                <a:solidFill>
                  <a:schemeClr val="bg1"/>
                </a:solidFill>
              </a:rPr>
              <a:t>CILENE DA </a:t>
            </a:r>
            <a:r>
              <a:rPr lang="pt-BR" b="1" dirty="0" smtClean="0">
                <a:solidFill>
                  <a:schemeClr val="bg1"/>
                </a:solidFill>
              </a:rPr>
              <a:t>SILVA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214278" y="2529628"/>
            <a:ext cx="71741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No caso da UFERSA, dos participantes nos cursos, 70% nunca lecionaram no </a:t>
            </a:r>
            <a:r>
              <a:rPr lang="pt-BR" sz="2400" dirty="0" smtClean="0"/>
              <a:t>ensino básico </a:t>
            </a:r>
            <a:r>
              <a:rPr lang="pt-BR" sz="2400" dirty="0"/>
              <a:t>e cerca de 3% são considerados “recentes” na </a:t>
            </a:r>
            <a:r>
              <a:rPr lang="pt-BR" sz="2400" dirty="0" smtClean="0"/>
              <a:t>academia</a:t>
            </a:r>
            <a:r>
              <a:rPr lang="pt-BR" sz="2400" dirty="0"/>
              <a:t>: lecionam no </a:t>
            </a:r>
            <a:r>
              <a:rPr lang="pt-BR" sz="2400" dirty="0" smtClean="0"/>
              <a:t>ensino superior </a:t>
            </a:r>
            <a:r>
              <a:rPr lang="pt-BR" sz="2400" dirty="0"/>
              <a:t>há menos de 3 anos .</a:t>
            </a:r>
          </a:p>
        </p:txBody>
      </p:sp>
    </p:spTree>
    <p:extLst>
      <p:ext uri="{BB962C8B-B14F-4D97-AF65-F5344CB8AC3E}">
        <p14:creationId xmlns:p14="http://schemas.microsoft.com/office/powerpoint/2010/main" val="392965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214279" y="4863915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chemeClr val="bg1"/>
                </a:solidFill>
              </a:rPr>
              <a:t>QUERTE </a:t>
            </a:r>
            <a:r>
              <a:rPr lang="it-IT" b="1" dirty="0" smtClean="0">
                <a:solidFill>
                  <a:schemeClr val="bg1"/>
                </a:solidFill>
              </a:rPr>
              <a:t>TERESINHA </a:t>
            </a:r>
            <a:r>
              <a:rPr lang="it-IT" b="1" dirty="0">
                <a:solidFill>
                  <a:schemeClr val="bg1"/>
                </a:solidFill>
              </a:rPr>
              <a:t>CONZI MEHLECKE </a:t>
            </a:r>
            <a:endParaRPr lang="it-IT" b="1" dirty="0" smtClean="0">
              <a:solidFill>
                <a:schemeClr val="bg1"/>
              </a:solidFill>
            </a:endParaRPr>
          </a:p>
          <a:p>
            <a:pPr algn="r"/>
            <a:r>
              <a:rPr lang="pt-BR" b="1" dirty="0" smtClean="0">
                <a:solidFill>
                  <a:schemeClr val="bg1"/>
                </a:solidFill>
              </a:rPr>
              <a:t>KÁTIA </a:t>
            </a:r>
            <a:r>
              <a:rPr lang="pt-BR" b="1" dirty="0">
                <a:solidFill>
                  <a:schemeClr val="bg1"/>
                </a:solidFill>
              </a:rPr>
              <a:t>CILENE DA </a:t>
            </a:r>
            <a:r>
              <a:rPr lang="pt-BR" b="1" dirty="0" smtClean="0">
                <a:solidFill>
                  <a:schemeClr val="bg1"/>
                </a:solidFill>
              </a:rPr>
              <a:t>SILVA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27582" y="1759526"/>
            <a:ext cx="782221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No que se refere ao uso de TICs pelos professores, em sala de aula, pode-se </a:t>
            </a:r>
            <a:r>
              <a:rPr lang="pt-BR" sz="2000" dirty="0" smtClean="0"/>
              <a:t>verificar que</a:t>
            </a:r>
            <a:r>
              <a:rPr lang="pt-BR" sz="2000" dirty="0"/>
              <a:t>, anteriormente ao início do curso de capacitação em </a:t>
            </a:r>
            <a:r>
              <a:rPr lang="pt-BR" sz="2000" dirty="0" err="1"/>
              <a:t>AVAs</a:t>
            </a:r>
            <a:r>
              <a:rPr lang="pt-BR" sz="2000" dirty="0"/>
              <a:t>, sobressai a utilização </a:t>
            </a:r>
            <a:r>
              <a:rPr lang="pt-BR" sz="2000" dirty="0" smtClean="0"/>
              <a:t>de computador </a:t>
            </a:r>
            <a:r>
              <a:rPr lang="pt-BR" sz="2000" dirty="0"/>
              <a:t>e </a:t>
            </a:r>
            <a:r>
              <a:rPr lang="pt-BR" sz="2000" dirty="0" err="1"/>
              <a:t>datashow</a:t>
            </a:r>
            <a:r>
              <a:rPr lang="pt-BR" sz="2000" dirty="0"/>
              <a:t> como ferramentas de apoio didático em sala de aula. </a:t>
            </a:r>
            <a:endParaRPr lang="pt-BR" sz="2000" dirty="0" smtClean="0"/>
          </a:p>
          <a:p>
            <a:endParaRPr lang="pt-BR" sz="2000" dirty="0"/>
          </a:p>
          <a:p>
            <a:r>
              <a:rPr lang="pt-BR" sz="2000" dirty="0" smtClean="0"/>
              <a:t>Também </a:t>
            </a:r>
            <a:r>
              <a:rPr lang="pt-BR" sz="2000" dirty="0" smtClean="0"/>
              <a:t>aparecem </a:t>
            </a:r>
            <a:r>
              <a:rPr lang="pt-BR" sz="2000" dirty="0"/>
              <a:t>em segundo plano a utilização de ferramentas de acesso a internet e </a:t>
            </a:r>
            <a:r>
              <a:rPr lang="pt-BR" sz="2000" dirty="0" smtClean="0"/>
              <a:t>pacotes de </a:t>
            </a:r>
            <a:r>
              <a:rPr lang="pt-BR" sz="2000" dirty="0"/>
              <a:t>software de escritório (editor de texto, planilha eletrônica...), possivelmente </a:t>
            </a:r>
            <a:r>
              <a:rPr lang="pt-BR" sz="2000" dirty="0" smtClean="0"/>
              <a:t>como auxílio </a:t>
            </a:r>
            <a:r>
              <a:rPr lang="pt-BR" sz="2000" dirty="0"/>
              <a:t>ao planejamento pedagógico do professor. Recursos como softwares educativos</a:t>
            </a:r>
            <a:r>
              <a:rPr lang="pt-BR" sz="2000" dirty="0" smtClean="0"/>
              <a:t>, jogos </a:t>
            </a:r>
            <a:r>
              <a:rPr lang="pt-BR" sz="2000" dirty="0"/>
              <a:t>online e comunidades de aprendizagem eram praticamente </a:t>
            </a:r>
            <a:r>
              <a:rPr lang="pt-BR" sz="2000" dirty="0" smtClean="0"/>
              <a:t>desconsiderados pelos </a:t>
            </a:r>
            <a:r>
              <a:rPr lang="pt-BR" sz="2000" dirty="0"/>
              <a:t>professores.</a:t>
            </a:r>
          </a:p>
        </p:txBody>
      </p:sp>
    </p:spTree>
    <p:extLst>
      <p:ext uri="{BB962C8B-B14F-4D97-AF65-F5344CB8AC3E}">
        <p14:creationId xmlns:p14="http://schemas.microsoft.com/office/powerpoint/2010/main" val="12488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214279" y="4863915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chemeClr val="bg1"/>
                </a:solidFill>
              </a:rPr>
              <a:t>QUERTE </a:t>
            </a:r>
            <a:r>
              <a:rPr lang="it-IT" b="1" dirty="0" smtClean="0">
                <a:solidFill>
                  <a:schemeClr val="bg1"/>
                </a:solidFill>
              </a:rPr>
              <a:t>TERESINHA </a:t>
            </a:r>
            <a:r>
              <a:rPr lang="it-IT" b="1" dirty="0">
                <a:solidFill>
                  <a:schemeClr val="bg1"/>
                </a:solidFill>
              </a:rPr>
              <a:t>CONZI MEHLECKE </a:t>
            </a:r>
            <a:endParaRPr lang="it-IT" b="1" dirty="0" smtClean="0">
              <a:solidFill>
                <a:schemeClr val="bg1"/>
              </a:solidFill>
            </a:endParaRPr>
          </a:p>
          <a:p>
            <a:pPr algn="r"/>
            <a:r>
              <a:rPr lang="pt-BR" b="1" dirty="0" smtClean="0">
                <a:solidFill>
                  <a:schemeClr val="bg1"/>
                </a:solidFill>
              </a:rPr>
              <a:t>KÁTIA </a:t>
            </a:r>
            <a:r>
              <a:rPr lang="pt-BR" b="1" dirty="0">
                <a:solidFill>
                  <a:schemeClr val="bg1"/>
                </a:solidFill>
              </a:rPr>
              <a:t>CILENE DA </a:t>
            </a:r>
            <a:r>
              <a:rPr lang="pt-BR" b="1" dirty="0" smtClean="0">
                <a:solidFill>
                  <a:schemeClr val="bg1"/>
                </a:solidFill>
              </a:rPr>
              <a:t>SILVA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27584" y="2094347"/>
            <a:ext cx="78222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Apesar da pouca utilização das TICs pelos professores, ao serem questionados sobre </a:t>
            </a:r>
            <a:r>
              <a:rPr lang="pt-BR" dirty="0" smtClean="0"/>
              <a:t>a importância </a:t>
            </a:r>
            <a:r>
              <a:rPr lang="pt-BR" dirty="0"/>
              <a:t>do uso das TICs na sala de aula 41% deles afirmaram que favorece </a:t>
            </a:r>
            <a:r>
              <a:rPr lang="pt-BR" dirty="0" smtClean="0"/>
              <a:t>a relação </a:t>
            </a:r>
            <a:r>
              <a:rPr lang="pt-BR" dirty="0"/>
              <a:t>professor-aluno e 31% concordam que realmente estimula mais os alunos </a:t>
            </a:r>
            <a:r>
              <a:rPr lang="pt-BR" dirty="0" smtClean="0"/>
              <a:t>ao estudo</a:t>
            </a:r>
            <a:r>
              <a:rPr lang="pt-BR" dirty="0"/>
              <a:t>, o que pode indicar a conscientização dos professores </a:t>
            </a:r>
            <a:r>
              <a:rPr lang="pt-BR" dirty="0" smtClean="0"/>
              <a:t> sobre </a:t>
            </a:r>
            <a:r>
              <a:rPr lang="pt-BR" dirty="0"/>
              <a:t>a importância </a:t>
            </a:r>
            <a:r>
              <a:rPr lang="pt-BR" dirty="0" smtClean="0"/>
              <a:t>do uso </a:t>
            </a:r>
            <a:r>
              <a:rPr lang="pt-BR" dirty="0"/>
              <a:t>das TICs e que a capacitação em </a:t>
            </a:r>
            <a:r>
              <a:rPr lang="pt-BR" dirty="0" err="1"/>
              <a:t>AVAs</a:t>
            </a:r>
            <a:r>
              <a:rPr lang="pt-BR" dirty="0"/>
              <a:t> poderá suprir as lacunas quanto ao </a:t>
            </a:r>
            <a:r>
              <a:rPr lang="pt-BR" dirty="0" smtClean="0"/>
              <a:t>domínio do </a:t>
            </a:r>
            <a:r>
              <a:rPr lang="pt-BR" dirty="0"/>
              <a:t>uso destes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Já no que refere a uso do SIGAA, 37% utilizavam somente o recurso de frequência </a:t>
            </a:r>
            <a:r>
              <a:rPr lang="pt-BR" dirty="0" smtClean="0"/>
              <a:t>e digitação </a:t>
            </a:r>
            <a:r>
              <a:rPr lang="pt-BR" dirty="0"/>
              <a:t>de notas, 25% somente o de planejamento de disciplina e 20% somente o </a:t>
            </a:r>
            <a:r>
              <a:rPr lang="pt-BR" dirty="0" smtClean="0"/>
              <a:t>de disponibilização </a:t>
            </a:r>
            <a:r>
              <a:rPr lang="pt-BR" dirty="0"/>
              <a:t>de conteúdos.</a:t>
            </a:r>
          </a:p>
        </p:txBody>
      </p:sp>
    </p:spTree>
    <p:extLst>
      <p:ext uri="{BB962C8B-B14F-4D97-AF65-F5344CB8AC3E}">
        <p14:creationId xmlns:p14="http://schemas.microsoft.com/office/powerpoint/2010/main" val="301071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214279" y="4863915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chemeClr val="bg1"/>
                </a:solidFill>
              </a:rPr>
              <a:t>QUERTE </a:t>
            </a:r>
            <a:r>
              <a:rPr lang="it-IT" b="1" dirty="0" smtClean="0">
                <a:solidFill>
                  <a:schemeClr val="bg1"/>
                </a:solidFill>
              </a:rPr>
              <a:t>TERESINHA </a:t>
            </a:r>
            <a:r>
              <a:rPr lang="it-IT" b="1" dirty="0">
                <a:solidFill>
                  <a:schemeClr val="bg1"/>
                </a:solidFill>
              </a:rPr>
              <a:t>CONZI MEHLECKE </a:t>
            </a:r>
            <a:endParaRPr lang="it-IT" b="1" dirty="0" smtClean="0">
              <a:solidFill>
                <a:schemeClr val="bg1"/>
              </a:solidFill>
            </a:endParaRPr>
          </a:p>
          <a:p>
            <a:pPr algn="r"/>
            <a:r>
              <a:rPr lang="pt-BR" b="1" dirty="0" smtClean="0">
                <a:solidFill>
                  <a:schemeClr val="bg1"/>
                </a:solidFill>
              </a:rPr>
              <a:t>KÁTIA </a:t>
            </a:r>
            <a:r>
              <a:rPr lang="pt-BR" b="1" dirty="0">
                <a:solidFill>
                  <a:schemeClr val="bg1"/>
                </a:solidFill>
              </a:rPr>
              <a:t>CILENE DA </a:t>
            </a:r>
            <a:r>
              <a:rPr lang="pt-BR" b="1" dirty="0" smtClean="0">
                <a:solidFill>
                  <a:schemeClr val="bg1"/>
                </a:solidFill>
              </a:rPr>
              <a:t>SILVA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27584" y="2094347"/>
            <a:ext cx="782221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Apenas 04 pessoas alegaram usar todos os recursos </a:t>
            </a:r>
            <a:r>
              <a:rPr lang="pt-BR" sz="2000" dirty="0" smtClean="0"/>
              <a:t>do SIGAA</a:t>
            </a:r>
            <a:r>
              <a:rPr lang="pt-BR" sz="2000" dirty="0"/>
              <a:t>, o que pode ser justificado pelos 86% dos professores que afirmaram </a:t>
            </a:r>
            <a:r>
              <a:rPr lang="pt-BR" sz="2000" dirty="0" smtClean="0"/>
              <a:t>encontrar algum </a:t>
            </a:r>
            <a:r>
              <a:rPr lang="pt-BR" sz="2000" dirty="0"/>
              <a:t>tipo de dificuldade no uso do ambiente, sendo que 46% destes afirmaram que </a:t>
            </a:r>
            <a:r>
              <a:rPr lang="pt-BR" sz="2000" dirty="0" smtClean="0"/>
              <a:t>as dificuldades </a:t>
            </a:r>
            <a:r>
              <a:rPr lang="pt-BR" sz="2000" dirty="0"/>
              <a:t>encontradas referem-se a entender a lógica de funcionamento do </a:t>
            </a:r>
            <a:r>
              <a:rPr lang="pt-BR" sz="2000" dirty="0" smtClean="0"/>
              <a:t>ambiente e/ou </a:t>
            </a:r>
            <a:r>
              <a:rPr lang="pt-BR" sz="2000" dirty="0"/>
              <a:t>conseguir informações sobre o uso deste. </a:t>
            </a:r>
            <a:endParaRPr lang="pt-BR" sz="2000" dirty="0" smtClean="0"/>
          </a:p>
          <a:p>
            <a:endParaRPr lang="pt-BR" sz="2000" dirty="0"/>
          </a:p>
          <a:p>
            <a:r>
              <a:rPr lang="pt-BR" sz="2000" dirty="0" smtClean="0"/>
              <a:t>Sobre o Moodle</a:t>
            </a:r>
            <a:r>
              <a:rPr lang="pt-BR" sz="2000" dirty="0"/>
              <a:t>, mais de 90 </a:t>
            </a:r>
            <a:r>
              <a:rPr lang="pt-BR" sz="2000" dirty="0" smtClean="0"/>
              <a:t>% afirmaram </a:t>
            </a:r>
            <a:r>
              <a:rPr lang="pt-BR" sz="2000" dirty="0"/>
              <a:t>não utilizá-lo, o que pode ser justificado pelos 83% que afirmaram </a:t>
            </a:r>
            <a:r>
              <a:rPr lang="pt-BR" sz="2000" dirty="0" smtClean="0"/>
              <a:t>encontrar algum </a:t>
            </a:r>
            <a:r>
              <a:rPr lang="pt-BR" sz="2000" dirty="0"/>
              <a:t>tipo de dificuldade no uso do ambiente.</a:t>
            </a:r>
          </a:p>
        </p:txBody>
      </p:sp>
    </p:spTree>
    <p:extLst>
      <p:ext uri="{BB962C8B-B14F-4D97-AF65-F5344CB8AC3E}">
        <p14:creationId xmlns:p14="http://schemas.microsoft.com/office/powerpoint/2010/main" val="124313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214279" y="4863915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chemeClr val="bg1"/>
                </a:solidFill>
              </a:rPr>
              <a:t>QUERTE </a:t>
            </a:r>
            <a:r>
              <a:rPr lang="it-IT" b="1" dirty="0" smtClean="0">
                <a:solidFill>
                  <a:schemeClr val="bg1"/>
                </a:solidFill>
              </a:rPr>
              <a:t>TERESINHA </a:t>
            </a:r>
            <a:r>
              <a:rPr lang="it-IT" b="1" dirty="0">
                <a:solidFill>
                  <a:schemeClr val="bg1"/>
                </a:solidFill>
              </a:rPr>
              <a:t>CONZI MEHLECKE </a:t>
            </a:r>
            <a:endParaRPr lang="it-IT" b="1" dirty="0" smtClean="0">
              <a:solidFill>
                <a:schemeClr val="bg1"/>
              </a:solidFill>
            </a:endParaRPr>
          </a:p>
          <a:p>
            <a:pPr algn="r"/>
            <a:r>
              <a:rPr lang="pt-BR" b="1" dirty="0" smtClean="0">
                <a:solidFill>
                  <a:schemeClr val="bg1"/>
                </a:solidFill>
              </a:rPr>
              <a:t>KÁTIA </a:t>
            </a:r>
            <a:r>
              <a:rPr lang="pt-BR" b="1" dirty="0">
                <a:solidFill>
                  <a:schemeClr val="bg1"/>
                </a:solidFill>
              </a:rPr>
              <a:t>CILENE DA </a:t>
            </a:r>
            <a:r>
              <a:rPr lang="pt-BR" b="1" dirty="0" smtClean="0">
                <a:solidFill>
                  <a:schemeClr val="bg1"/>
                </a:solidFill>
              </a:rPr>
              <a:t>SILVA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27584" y="2094347"/>
            <a:ext cx="782221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Já no que refere a uso do SIGAA, 37% utilizavam somente o recurso de frequência </a:t>
            </a:r>
            <a:r>
              <a:rPr lang="pt-BR" dirty="0" smtClean="0"/>
              <a:t>e digitação </a:t>
            </a:r>
            <a:r>
              <a:rPr lang="pt-BR" dirty="0"/>
              <a:t>de notas, 25% somente o de planejamento de disciplina e 20% somente o </a:t>
            </a:r>
            <a:r>
              <a:rPr lang="pt-BR" dirty="0" smtClean="0"/>
              <a:t>de disponibilização </a:t>
            </a:r>
            <a:r>
              <a:rPr lang="pt-BR" dirty="0"/>
              <a:t>de conteúdos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 </a:t>
            </a:r>
            <a:r>
              <a:rPr lang="pt-BR" dirty="0"/>
              <a:t>Apenas 04 pessoas alegaram usar todos os recursos </a:t>
            </a:r>
            <a:r>
              <a:rPr lang="pt-BR" dirty="0" smtClean="0"/>
              <a:t>do SIGAA</a:t>
            </a:r>
            <a:r>
              <a:rPr lang="pt-BR" dirty="0"/>
              <a:t>, o que pode ser justificado pelos 86% dos professores que afirmaram </a:t>
            </a:r>
            <a:r>
              <a:rPr lang="pt-BR" dirty="0" smtClean="0"/>
              <a:t>encontrar algum </a:t>
            </a:r>
            <a:r>
              <a:rPr lang="pt-BR" dirty="0"/>
              <a:t>tipo de dificuldade no uso do ambiente, sendo que 46% destes afirmaram que </a:t>
            </a:r>
            <a:r>
              <a:rPr lang="pt-BR" dirty="0" smtClean="0"/>
              <a:t>as dificuldades </a:t>
            </a:r>
            <a:r>
              <a:rPr lang="pt-BR" dirty="0"/>
              <a:t>encontradas referem-se a entender a lógica de funcionamento do </a:t>
            </a:r>
            <a:r>
              <a:rPr lang="pt-BR" dirty="0" smtClean="0"/>
              <a:t>ambiente e/ou </a:t>
            </a:r>
            <a:r>
              <a:rPr lang="pt-BR" dirty="0"/>
              <a:t>conseguir informações sobre o uso deste. Em se tratando do Moodle, mais de 90 </a:t>
            </a:r>
            <a:r>
              <a:rPr lang="pt-BR" dirty="0" smtClean="0"/>
              <a:t>% afirmaram </a:t>
            </a:r>
            <a:r>
              <a:rPr lang="pt-BR" dirty="0"/>
              <a:t>não utilizá-lo, o que pode ser justificado pelos 83% que afirmaram </a:t>
            </a:r>
            <a:r>
              <a:rPr lang="pt-BR" dirty="0" smtClean="0"/>
              <a:t>encontrar algum </a:t>
            </a:r>
            <a:r>
              <a:rPr lang="pt-BR" dirty="0"/>
              <a:t>tipo de dificuldade no uso do ambiente</a:t>
            </a:r>
          </a:p>
        </p:txBody>
      </p:sp>
    </p:spTree>
    <p:extLst>
      <p:ext uri="{BB962C8B-B14F-4D97-AF65-F5344CB8AC3E}">
        <p14:creationId xmlns:p14="http://schemas.microsoft.com/office/powerpoint/2010/main" val="40351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214279" y="4863915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chemeClr val="bg1"/>
                </a:solidFill>
              </a:rPr>
              <a:t>QUERTE </a:t>
            </a:r>
            <a:r>
              <a:rPr lang="it-IT" b="1" dirty="0" smtClean="0">
                <a:solidFill>
                  <a:schemeClr val="bg1"/>
                </a:solidFill>
              </a:rPr>
              <a:t>TERESINHA </a:t>
            </a:r>
            <a:r>
              <a:rPr lang="it-IT" b="1" dirty="0">
                <a:solidFill>
                  <a:schemeClr val="bg1"/>
                </a:solidFill>
              </a:rPr>
              <a:t>CONZI MEHLECKE </a:t>
            </a:r>
            <a:endParaRPr lang="it-IT" b="1" dirty="0" smtClean="0">
              <a:solidFill>
                <a:schemeClr val="bg1"/>
              </a:solidFill>
            </a:endParaRPr>
          </a:p>
          <a:p>
            <a:pPr algn="r"/>
            <a:r>
              <a:rPr lang="pt-BR" b="1" dirty="0" smtClean="0">
                <a:solidFill>
                  <a:schemeClr val="bg1"/>
                </a:solidFill>
              </a:rPr>
              <a:t>KÁTIA </a:t>
            </a:r>
            <a:r>
              <a:rPr lang="pt-BR" b="1" dirty="0">
                <a:solidFill>
                  <a:schemeClr val="bg1"/>
                </a:solidFill>
              </a:rPr>
              <a:t>CILENE DA </a:t>
            </a:r>
            <a:r>
              <a:rPr lang="pt-BR" b="1" dirty="0" smtClean="0">
                <a:solidFill>
                  <a:schemeClr val="bg1"/>
                </a:solidFill>
              </a:rPr>
              <a:t>SILVA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27584" y="2094347"/>
            <a:ext cx="78222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Considerações</a:t>
            </a:r>
          </a:p>
          <a:p>
            <a:endParaRPr lang="pt-BR" dirty="0" smtClean="0"/>
          </a:p>
          <a:p>
            <a:r>
              <a:rPr lang="pt-BR" dirty="0" smtClean="0"/>
              <a:t>Após </a:t>
            </a:r>
            <a:r>
              <a:rPr lang="pt-BR" dirty="0"/>
              <a:t>mais de uma década capacitando professores na FACCAT, percebe-se que </a:t>
            </a:r>
            <a:r>
              <a:rPr lang="pt-BR" dirty="0" smtClean="0"/>
              <a:t>a Mudança </a:t>
            </a:r>
            <a:r>
              <a:rPr lang="pt-BR" dirty="0"/>
              <a:t>de postura quanto ao planejamento e organização das aulas, desde a</a:t>
            </a:r>
          </a:p>
          <a:p>
            <a:r>
              <a:rPr lang="pt-BR" dirty="0"/>
              <a:t>apresentação de metodologias adequadas às cada vez mais complexas realidades</a:t>
            </a:r>
          </a:p>
          <a:p>
            <a:r>
              <a:rPr lang="pt-BR" dirty="0"/>
              <a:t>educacionais, bem como as diferentes estratégias utilizadas para promover a interação</a:t>
            </a:r>
            <a:r>
              <a:rPr lang="pt-BR" dirty="0" smtClean="0"/>
              <a:t>, são </a:t>
            </a:r>
            <a:r>
              <a:rPr lang="pt-BR" dirty="0"/>
              <a:t>visíveis não só em aulas de cursos a distância mas também na postura do professor</a:t>
            </a:r>
          </a:p>
          <a:p>
            <a:r>
              <a:rPr lang="pt-BR" dirty="0"/>
              <a:t>presencial. A grande maioria de professores, em vista dessa capacitação para atuação</a:t>
            </a:r>
          </a:p>
          <a:p>
            <a:r>
              <a:rPr lang="pt-BR" i="1" dirty="0"/>
              <a:t>on-line</a:t>
            </a:r>
            <a:r>
              <a:rPr lang="pt-BR" dirty="0"/>
              <a:t>, se torna mais ativo, planeja suas aulas com mais propriedade e estratégia,</a:t>
            </a:r>
          </a:p>
          <a:p>
            <a:r>
              <a:rPr lang="pt-BR" dirty="0"/>
              <a:t>vislumbrando sempre a importância das dinâmicas de interação no grupo.</a:t>
            </a:r>
          </a:p>
        </p:txBody>
      </p:sp>
    </p:spTree>
    <p:extLst>
      <p:ext uri="{BB962C8B-B14F-4D97-AF65-F5344CB8AC3E}">
        <p14:creationId xmlns:p14="http://schemas.microsoft.com/office/powerpoint/2010/main" val="190508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214279" y="4863915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chemeClr val="bg1"/>
                </a:solidFill>
              </a:rPr>
              <a:t>QUERTE </a:t>
            </a:r>
            <a:r>
              <a:rPr lang="it-IT" b="1" dirty="0" smtClean="0">
                <a:solidFill>
                  <a:schemeClr val="bg1"/>
                </a:solidFill>
              </a:rPr>
              <a:t>TERESINHA </a:t>
            </a:r>
            <a:r>
              <a:rPr lang="it-IT" b="1" dirty="0">
                <a:solidFill>
                  <a:schemeClr val="bg1"/>
                </a:solidFill>
              </a:rPr>
              <a:t>CONZI MEHLECKE </a:t>
            </a:r>
            <a:endParaRPr lang="it-IT" b="1" dirty="0" smtClean="0">
              <a:solidFill>
                <a:schemeClr val="bg1"/>
              </a:solidFill>
            </a:endParaRPr>
          </a:p>
          <a:p>
            <a:pPr algn="r"/>
            <a:r>
              <a:rPr lang="pt-BR" b="1" dirty="0" smtClean="0">
                <a:solidFill>
                  <a:schemeClr val="bg1"/>
                </a:solidFill>
              </a:rPr>
              <a:t>KÁTIA </a:t>
            </a:r>
            <a:r>
              <a:rPr lang="pt-BR" b="1" dirty="0">
                <a:solidFill>
                  <a:schemeClr val="bg1"/>
                </a:solidFill>
              </a:rPr>
              <a:t>CILENE DA </a:t>
            </a:r>
            <a:r>
              <a:rPr lang="pt-BR" b="1" dirty="0" smtClean="0">
                <a:solidFill>
                  <a:schemeClr val="bg1"/>
                </a:solidFill>
              </a:rPr>
              <a:t>SILVA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27584" y="2094347"/>
            <a:ext cx="78222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Já na UFERSA, a capacitação teve por objetivo apresentar e propiciar a vivência </a:t>
            </a:r>
            <a:r>
              <a:rPr lang="pt-BR" dirty="0" smtClean="0"/>
              <a:t>prática do </a:t>
            </a:r>
            <a:r>
              <a:rPr lang="pt-BR" dirty="0"/>
              <a:t>uso de </a:t>
            </a:r>
            <a:r>
              <a:rPr lang="pt-BR" dirty="0" err="1"/>
              <a:t>AVAs</a:t>
            </a:r>
            <a:r>
              <a:rPr lang="pt-BR" dirty="0"/>
              <a:t> aos docentes da UFERSA, por meio de atividades sistematizadas </a:t>
            </a:r>
            <a:r>
              <a:rPr lang="pt-BR" dirty="0" smtClean="0"/>
              <a:t>que previam </a:t>
            </a:r>
            <a:r>
              <a:rPr lang="pt-BR" dirty="0"/>
              <a:t>o desenvolvimento das atividades cotidianas dos professores em todas as </a:t>
            </a:r>
            <a:r>
              <a:rPr lang="pt-BR" dirty="0" smtClean="0"/>
              <a:t>aulas dos </a:t>
            </a:r>
            <a:r>
              <a:rPr lang="pt-BR" dirty="0"/>
              <a:t>cursos. Diante dos dados obtidos e aqui apresentados, é possível afirmar que </a:t>
            </a:r>
            <a:r>
              <a:rPr lang="pt-BR" dirty="0" smtClean="0"/>
              <a:t>esse objetivo </a:t>
            </a:r>
            <a:r>
              <a:rPr lang="pt-BR" dirty="0"/>
              <a:t>foi atingido, uma vez que as avaliações quantitativas e </a:t>
            </a:r>
            <a:r>
              <a:rPr lang="pt-BR" dirty="0" smtClean="0"/>
              <a:t>qualitativas expressaram</a:t>
            </a:r>
            <a:r>
              <a:rPr lang="pt-BR" dirty="0"/>
              <a:t>, nos diversos aspectos avaliados, a satisfação dos participantes em </a:t>
            </a:r>
            <a:r>
              <a:rPr lang="pt-BR" dirty="0" smtClean="0"/>
              <a:t>usar tecnologia </a:t>
            </a:r>
            <a:r>
              <a:rPr lang="pt-BR" dirty="0"/>
              <a:t>e computação em suas aulas. No entanto, é importante ressaltar que </a:t>
            </a:r>
            <a:r>
              <a:rPr lang="pt-BR" dirty="0" smtClean="0"/>
              <a:t>as concepções </a:t>
            </a:r>
            <a:r>
              <a:rPr lang="pt-BR" dirty="0"/>
              <a:t>do professor é que vão nortear sua prática no ambiente, utilizando </a:t>
            </a:r>
            <a:r>
              <a:rPr lang="pt-BR" dirty="0" smtClean="0"/>
              <a:t>os recursos </a:t>
            </a:r>
            <a:r>
              <a:rPr lang="pt-BR" dirty="0"/>
              <a:t>e as ferramentas desse ambiente das mais variadas formas possíveis. </a:t>
            </a:r>
            <a:r>
              <a:rPr lang="pt-BR" smtClean="0"/>
              <a:t>Em alguns </a:t>
            </a:r>
            <a:r>
              <a:rPr lang="pt-BR" dirty="0"/>
              <a:t>momentos, até mesmo repetindo as práticas do modelo presencial, </a:t>
            </a:r>
            <a:r>
              <a:rPr lang="pt-BR"/>
              <a:t>utilizando </a:t>
            </a:r>
            <a:r>
              <a:rPr lang="pt-BR" smtClean="0"/>
              <a:t>a simples </a:t>
            </a:r>
            <a:r>
              <a:rPr lang="pt-BR" dirty="0"/>
              <a:t>postagem de tarefas (base de dados - ferramenta que pode ser utilizada de</a:t>
            </a:r>
          </a:p>
          <a:p>
            <a:r>
              <a:rPr lang="pt-BR" dirty="0"/>
              <a:t>forma conservadora) e a avaliação sendo caracterizada pela medida, bem como</a:t>
            </a:r>
          </a:p>
          <a:p>
            <a:r>
              <a:rPr lang="pt-BR" dirty="0"/>
              <a:t>realizada em momentos pontuais.</a:t>
            </a:r>
          </a:p>
        </p:txBody>
      </p:sp>
    </p:spTree>
    <p:extLst>
      <p:ext uri="{BB962C8B-B14F-4D97-AF65-F5344CB8AC3E}">
        <p14:creationId xmlns:p14="http://schemas.microsoft.com/office/powerpoint/2010/main" val="337913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214279" y="4863915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chemeClr val="bg1"/>
                </a:solidFill>
              </a:rPr>
              <a:t>QUERTE </a:t>
            </a:r>
            <a:r>
              <a:rPr lang="it-IT" b="1" dirty="0" smtClean="0">
                <a:solidFill>
                  <a:schemeClr val="bg1"/>
                </a:solidFill>
              </a:rPr>
              <a:t>TERESINHA </a:t>
            </a:r>
            <a:r>
              <a:rPr lang="it-IT" b="1" dirty="0">
                <a:solidFill>
                  <a:schemeClr val="bg1"/>
                </a:solidFill>
              </a:rPr>
              <a:t>CONZI MEHLECKE </a:t>
            </a:r>
            <a:endParaRPr lang="it-IT" b="1" dirty="0" smtClean="0">
              <a:solidFill>
                <a:schemeClr val="bg1"/>
              </a:solidFill>
            </a:endParaRPr>
          </a:p>
          <a:p>
            <a:pPr algn="r"/>
            <a:r>
              <a:rPr lang="pt-BR" b="1" dirty="0" smtClean="0">
                <a:solidFill>
                  <a:schemeClr val="bg1"/>
                </a:solidFill>
              </a:rPr>
              <a:t>KÁTIA </a:t>
            </a:r>
            <a:r>
              <a:rPr lang="pt-BR" b="1" dirty="0">
                <a:solidFill>
                  <a:schemeClr val="bg1"/>
                </a:solidFill>
              </a:rPr>
              <a:t>CILENE DA </a:t>
            </a:r>
            <a:r>
              <a:rPr lang="pt-BR" b="1" dirty="0" smtClean="0">
                <a:solidFill>
                  <a:schemeClr val="bg1"/>
                </a:solidFill>
              </a:rPr>
              <a:t>SILVA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27584" y="2094347"/>
            <a:ext cx="78222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 partir desses dois cenários e, apesar das diferenças existentes entre eles, </a:t>
            </a:r>
            <a:r>
              <a:rPr lang="pt-BR" dirty="0" smtClean="0"/>
              <a:t>percebe-se que </a:t>
            </a:r>
            <a:r>
              <a:rPr lang="pt-BR" dirty="0"/>
              <a:t>há uma necessidade de formação continuada dos docentes, seja ela em uma </a:t>
            </a:r>
            <a:r>
              <a:rPr lang="pt-BR" dirty="0" smtClean="0"/>
              <a:t>IES pública </a:t>
            </a:r>
            <a:r>
              <a:rPr lang="pt-BR" dirty="0"/>
              <a:t>ou privada. O ensino, seja em qualquer instituição, requer professores cada </a:t>
            </a:r>
            <a:r>
              <a:rPr lang="pt-BR" dirty="0" smtClean="0"/>
              <a:t>vez mais </a:t>
            </a:r>
            <a:r>
              <a:rPr lang="pt-BR" dirty="0"/>
              <a:t>apropriados das </a:t>
            </a:r>
            <a:r>
              <a:rPr lang="pt-BR" dirty="0" err="1"/>
              <a:t>TICs</a:t>
            </a:r>
            <a:r>
              <a:rPr lang="pt-BR" dirty="0"/>
              <a:t> para poder utilizá-las em sala de aula, tanto no </a:t>
            </a:r>
            <a:r>
              <a:rPr lang="pt-BR" dirty="0" smtClean="0"/>
              <a:t>presencial quando </a:t>
            </a:r>
            <a:r>
              <a:rPr lang="pt-BR" dirty="0"/>
              <a:t>a distância, seja mediado por um AVA ou outro recurso tecnológico.</a:t>
            </a:r>
          </a:p>
        </p:txBody>
      </p:sp>
    </p:spTree>
    <p:extLst>
      <p:ext uri="{BB962C8B-B14F-4D97-AF65-F5344CB8AC3E}">
        <p14:creationId xmlns:p14="http://schemas.microsoft.com/office/powerpoint/2010/main" val="210127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214279" y="4863915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chemeClr val="bg1"/>
                </a:solidFill>
              </a:rPr>
              <a:t>QUERTE </a:t>
            </a:r>
            <a:r>
              <a:rPr lang="it-IT" b="1" dirty="0" smtClean="0">
                <a:solidFill>
                  <a:schemeClr val="bg1"/>
                </a:solidFill>
              </a:rPr>
              <a:t>TERESINHA </a:t>
            </a:r>
            <a:r>
              <a:rPr lang="it-IT" b="1" dirty="0">
                <a:solidFill>
                  <a:schemeClr val="bg1"/>
                </a:solidFill>
              </a:rPr>
              <a:t>CONZI MEHLECKE </a:t>
            </a:r>
            <a:endParaRPr lang="it-IT" b="1" dirty="0" smtClean="0">
              <a:solidFill>
                <a:schemeClr val="bg1"/>
              </a:solidFill>
            </a:endParaRPr>
          </a:p>
          <a:p>
            <a:pPr algn="r"/>
            <a:r>
              <a:rPr lang="pt-BR" b="1" dirty="0" smtClean="0">
                <a:solidFill>
                  <a:schemeClr val="bg1"/>
                </a:solidFill>
              </a:rPr>
              <a:t>KÁTIA </a:t>
            </a:r>
            <a:r>
              <a:rPr lang="pt-BR" b="1" dirty="0">
                <a:solidFill>
                  <a:schemeClr val="bg1"/>
                </a:solidFill>
              </a:rPr>
              <a:t>CILENE DA </a:t>
            </a:r>
            <a:r>
              <a:rPr lang="pt-BR" b="1" dirty="0" smtClean="0">
                <a:solidFill>
                  <a:schemeClr val="bg1"/>
                </a:solidFill>
              </a:rPr>
              <a:t>SILVA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27584" y="2094347"/>
            <a:ext cx="78222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Obrigado!</a:t>
            </a:r>
          </a:p>
          <a:p>
            <a:pPr algn="ctr"/>
            <a:endParaRPr lang="pt-BR" dirty="0"/>
          </a:p>
          <a:p>
            <a:pPr algn="ctr"/>
            <a:r>
              <a:rPr lang="pt-BR" dirty="0" smtClean="0">
                <a:hlinkClick r:id="rId3"/>
              </a:rPr>
              <a:t>querte@faccat.br</a:t>
            </a:r>
            <a:endParaRPr lang="pt-BR" dirty="0" smtClean="0"/>
          </a:p>
          <a:p>
            <a:pPr algn="ctr"/>
            <a:r>
              <a:rPr lang="pt-BR" dirty="0" smtClean="0">
                <a:hlinkClick r:id="rId4"/>
              </a:rPr>
              <a:t>katiacs@gmail.com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614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899592" y="2348880"/>
            <a:ext cx="68407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i="1" dirty="0" smtClean="0"/>
              <a:t>Objetivo:</a:t>
            </a:r>
          </a:p>
          <a:p>
            <a:r>
              <a:rPr lang="pt-BR" sz="2400" i="1" dirty="0" smtClean="0"/>
              <a:t>Apresentar </a:t>
            </a:r>
            <a:r>
              <a:rPr lang="pt-BR" sz="2400" i="1" dirty="0"/>
              <a:t>dois relatos de experiência sobre a formação continuada </a:t>
            </a:r>
            <a:r>
              <a:rPr lang="pt-BR" sz="2400" i="1" dirty="0" smtClean="0"/>
              <a:t>de professores </a:t>
            </a:r>
            <a:r>
              <a:rPr lang="pt-BR" sz="2400" i="1" dirty="0"/>
              <a:t>para atuar na Educação a Distância On-line. </a:t>
            </a:r>
            <a:endParaRPr lang="pt-BR" sz="2400" i="1" dirty="0" smtClean="0"/>
          </a:p>
          <a:p>
            <a:endParaRPr lang="pt-BR" i="1" dirty="0"/>
          </a:p>
          <a:p>
            <a:endParaRPr lang="pt-BR" i="1" dirty="0" smtClean="0"/>
          </a:p>
        </p:txBody>
      </p:sp>
    </p:spTree>
    <p:extLst>
      <p:ext uri="{BB962C8B-B14F-4D97-AF65-F5344CB8AC3E}">
        <p14:creationId xmlns:p14="http://schemas.microsoft.com/office/powerpoint/2010/main" val="264208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331639" y="2420888"/>
            <a:ext cx="715544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i="1" dirty="0" smtClean="0"/>
              <a:t>METODOLOGIA</a:t>
            </a:r>
          </a:p>
          <a:p>
            <a:r>
              <a:rPr lang="pt-BR" sz="2400" i="1" dirty="0" smtClean="0"/>
              <a:t>A metodologia</a:t>
            </a:r>
            <a:r>
              <a:rPr lang="pt-BR" sz="2400" i="1" dirty="0" smtClean="0"/>
              <a:t> </a:t>
            </a:r>
            <a:r>
              <a:rPr lang="pt-BR" sz="2400" i="1" dirty="0"/>
              <a:t>utilizada para o desenvolvimento do estudo é de </a:t>
            </a:r>
            <a:r>
              <a:rPr lang="pt-BR" sz="2400" i="1" dirty="0" smtClean="0"/>
              <a:t>caráter qualitativo </a:t>
            </a:r>
            <a:r>
              <a:rPr lang="pt-BR" sz="2400" i="1" dirty="0"/>
              <a:t>com apoio quantitativo, trabalhando tanto com os dados das avaliações dos cursos </a:t>
            </a:r>
            <a:r>
              <a:rPr lang="pt-BR" sz="2400" i="1" dirty="0" smtClean="0"/>
              <a:t>pelos docentes </a:t>
            </a:r>
            <a:r>
              <a:rPr lang="pt-BR" sz="2400" i="1" dirty="0"/>
              <a:t>participantes, quanto pelos docentes ministrantes dos cursos.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0222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214279" y="4863915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chemeClr val="bg1"/>
                </a:solidFill>
              </a:rPr>
              <a:t>QUERTE </a:t>
            </a:r>
            <a:r>
              <a:rPr lang="it-IT" b="1" dirty="0" smtClean="0">
                <a:solidFill>
                  <a:schemeClr val="bg1"/>
                </a:solidFill>
              </a:rPr>
              <a:t>TERESINHA </a:t>
            </a:r>
            <a:r>
              <a:rPr lang="it-IT" b="1" dirty="0">
                <a:solidFill>
                  <a:schemeClr val="bg1"/>
                </a:solidFill>
              </a:rPr>
              <a:t>CONZI MEHLECKE </a:t>
            </a:r>
            <a:endParaRPr lang="it-IT" b="1" dirty="0" smtClean="0">
              <a:solidFill>
                <a:schemeClr val="bg1"/>
              </a:solidFill>
            </a:endParaRPr>
          </a:p>
          <a:p>
            <a:pPr algn="r"/>
            <a:r>
              <a:rPr lang="pt-BR" b="1" dirty="0" smtClean="0">
                <a:solidFill>
                  <a:schemeClr val="bg1"/>
                </a:solidFill>
              </a:rPr>
              <a:t>KÁTIA </a:t>
            </a:r>
            <a:r>
              <a:rPr lang="pt-BR" b="1" dirty="0">
                <a:solidFill>
                  <a:schemeClr val="bg1"/>
                </a:solidFill>
              </a:rPr>
              <a:t>CILENE DA </a:t>
            </a:r>
            <a:r>
              <a:rPr lang="pt-BR" b="1" dirty="0" smtClean="0">
                <a:solidFill>
                  <a:schemeClr val="bg1"/>
                </a:solidFill>
              </a:rPr>
              <a:t>SILVA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83568" y="1988840"/>
            <a:ext cx="79208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i="1" dirty="0" smtClean="0"/>
              <a:t>Cenários de Estudo</a:t>
            </a:r>
          </a:p>
          <a:p>
            <a:r>
              <a:rPr lang="pt-BR" sz="2400" b="1" i="1" dirty="0" smtClean="0"/>
              <a:t>FACCAT, </a:t>
            </a:r>
            <a:r>
              <a:rPr lang="pt-BR" sz="2400" i="1" dirty="0" smtClean="0"/>
              <a:t>período </a:t>
            </a:r>
            <a:r>
              <a:rPr lang="pt-BR" sz="2400" i="1" dirty="0"/>
              <a:t>de 2011 à 2017 </a:t>
            </a:r>
            <a:r>
              <a:rPr lang="pt-BR" sz="2400" i="1" dirty="0" smtClean="0"/>
              <a:t>– qualificação de todos os professores.</a:t>
            </a:r>
          </a:p>
          <a:p>
            <a:endParaRPr lang="pt-BR" sz="2400" i="1" dirty="0" smtClean="0"/>
          </a:p>
          <a:p>
            <a:r>
              <a:rPr lang="pt-BR" sz="2400" b="1" i="1" dirty="0" smtClean="0"/>
              <a:t>UFERSA</a:t>
            </a:r>
            <a:r>
              <a:rPr lang="pt-BR" sz="2400" i="1" dirty="0"/>
              <a:t>, </a:t>
            </a:r>
            <a:r>
              <a:rPr lang="pt-BR" sz="2400" i="1" dirty="0" smtClean="0"/>
              <a:t>período </a:t>
            </a:r>
            <a:r>
              <a:rPr lang="pt-BR" sz="2400" i="1" dirty="0"/>
              <a:t>de 2010 à 2014 todos </a:t>
            </a:r>
            <a:r>
              <a:rPr lang="pt-BR" sz="2400" i="1" dirty="0" smtClean="0"/>
              <a:t>os professores </a:t>
            </a:r>
            <a:r>
              <a:rPr lang="pt-BR" sz="2400" i="1" dirty="0"/>
              <a:t>que atuam na EaD foram qualificados, bem como foram ofertadas 180 vagas para </a:t>
            </a:r>
            <a:r>
              <a:rPr lang="pt-BR" sz="2400" i="1" dirty="0" smtClean="0"/>
              <a:t>os professores </a:t>
            </a:r>
            <a:r>
              <a:rPr lang="pt-BR" sz="2400" i="1" dirty="0"/>
              <a:t>que atuam no ensino presencial o que, há época, correspondia a, aproximadamente, 50%</a:t>
            </a:r>
          </a:p>
          <a:p>
            <a:r>
              <a:rPr lang="pt-BR" sz="2400" i="1" dirty="0"/>
              <a:t>dos professores da instituição.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862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214279" y="4863915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chemeClr val="bg1"/>
                </a:solidFill>
              </a:rPr>
              <a:t>QUERTE </a:t>
            </a:r>
            <a:r>
              <a:rPr lang="it-IT" b="1" dirty="0" smtClean="0">
                <a:solidFill>
                  <a:schemeClr val="bg1"/>
                </a:solidFill>
              </a:rPr>
              <a:t>TERESINHA </a:t>
            </a:r>
            <a:r>
              <a:rPr lang="it-IT" b="1" dirty="0">
                <a:solidFill>
                  <a:schemeClr val="bg1"/>
                </a:solidFill>
              </a:rPr>
              <a:t>CONZI MEHLECKE </a:t>
            </a:r>
            <a:endParaRPr lang="it-IT" b="1" dirty="0" smtClean="0">
              <a:solidFill>
                <a:schemeClr val="bg1"/>
              </a:solidFill>
            </a:endParaRPr>
          </a:p>
          <a:p>
            <a:pPr algn="r"/>
            <a:r>
              <a:rPr lang="pt-BR" b="1" dirty="0" smtClean="0">
                <a:solidFill>
                  <a:schemeClr val="bg1"/>
                </a:solidFill>
              </a:rPr>
              <a:t>KÁTIA </a:t>
            </a:r>
            <a:r>
              <a:rPr lang="pt-BR" b="1" dirty="0">
                <a:solidFill>
                  <a:schemeClr val="bg1"/>
                </a:solidFill>
              </a:rPr>
              <a:t>CILENE DA </a:t>
            </a:r>
            <a:r>
              <a:rPr lang="pt-BR" b="1" dirty="0" smtClean="0">
                <a:solidFill>
                  <a:schemeClr val="bg1"/>
                </a:solidFill>
              </a:rPr>
              <a:t>SILVA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27583" y="1772816"/>
            <a:ext cx="782221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Como cenários de estudo foram elencadas duas IES que representam duas </a:t>
            </a:r>
            <a:r>
              <a:rPr lang="pt-BR" sz="2000" b="1" dirty="0" smtClean="0"/>
              <a:t>categorias bem </a:t>
            </a:r>
            <a:r>
              <a:rPr lang="pt-BR" sz="2000" b="1" dirty="0"/>
              <a:t>dicotômicas: </a:t>
            </a:r>
            <a:endParaRPr lang="pt-BR" sz="2000" b="1" dirty="0" smtClean="0"/>
          </a:p>
          <a:p>
            <a:endParaRPr lang="pt-BR" sz="2000" dirty="0" smtClean="0"/>
          </a:p>
          <a:p>
            <a:pPr algn="just"/>
            <a:r>
              <a:rPr lang="pt-BR" sz="2000" dirty="0" smtClean="0"/>
              <a:t>a</a:t>
            </a:r>
            <a:r>
              <a:rPr lang="pt-BR" sz="2000" dirty="0"/>
              <a:t>) a primeira IES está inserida na esfera privada, possuir </a:t>
            </a:r>
            <a:r>
              <a:rPr lang="pt-BR" sz="2000" dirty="0" smtClean="0"/>
              <a:t>larga experiência </a:t>
            </a:r>
            <a:r>
              <a:rPr lang="pt-BR" sz="2000" dirty="0"/>
              <a:t>em EaD, investe recursos próprios para formação docente, possui </a:t>
            </a:r>
            <a:r>
              <a:rPr lang="pt-BR" sz="2000" dirty="0" smtClean="0"/>
              <a:t>corpo docente </a:t>
            </a:r>
            <a:r>
              <a:rPr lang="pt-BR" sz="2000" dirty="0"/>
              <a:t>com </a:t>
            </a:r>
            <a:r>
              <a:rPr lang="pt-BR" sz="2000" dirty="0" smtClean="0"/>
              <a:t>mais </a:t>
            </a:r>
            <a:r>
              <a:rPr lang="pt-BR" sz="2000" dirty="0"/>
              <a:t>de 100 professores e está situada em uma das primeiras regiões </a:t>
            </a:r>
            <a:r>
              <a:rPr lang="pt-BR" sz="2000" dirty="0" smtClean="0"/>
              <a:t>do país </a:t>
            </a:r>
            <a:r>
              <a:rPr lang="pt-BR" sz="2000" dirty="0"/>
              <a:t>a desenvolverem a EaD; e</a:t>
            </a:r>
            <a:r>
              <a:rPr lang="pt-BR" sz="2000" dirty="0" smtClean="0"/>
              <a:t>,</a:t>
            </a:r>
          </a:p>
          <a:p>
            <a:endParaRPr lang="pt-BR" sz="2000" dirty="0"/>
          </a:p>
          <a:p>
            <a:pPr algn="just"/>
            <a:r>
              <a:rPr lang="pt-BR" sz="2000" dirty="0" smtClean="0"/>
              <a:t>b</a:t>
            </a:r>
            <a:r>
              <a:rPr lang="pt-BR" sz="2000" dirty="0"/>
              <a:t>) a segunda IES está inserida na esfera pública</a:t>
            </a:r>
            <a:r>
              <a:rPr lang="pt-BR" sz="2000" dirty="0" smtClean="0"/>
              <a:t>, possui </a:t>
            </a:r>
            <a:r>
              <a:rPr lang="pt-BR" sz="2000" dirty="0"/>
              <a:t>experiência recente em </a:t>
            </a:r>
            <a:r>
              <a:rPr lang="pt-BR" sz="2000" dirty="0" err="1"/>
              <a:t>EaD</a:t>
            </a:r>
            <a:r>
              <a:rPr lang="pt-BR" sz="2000" dirty="0"/>
              <a:t>, recebe fomento governamental para a </a:t>
            </a:r>
            <a:r>
              <a:rPr lang="pt-BR" sz="2000" dirty="0" smtClean="0"/>
              <a:t>formação docente</a:t>
            </a:r>
            <a:r>
              <a:rPr lang="pt-BR" sz="2000" dirty="0"/>
              <a:t>, possuía à época, corpo docente com pouco menos de 400 professores e </a:t>
            </a:r>
            <a:r>
              <a:rPr lang="pt-BR" sz="2000" dirty="0" smtClean="0"/>
              <a:t>está situada </a:t>
            </a:r>
            <a:r>
              <a:rPr lang="pt-BR" sz="2000" dirty="0"/>
              <a:t>em uma das regiões do país cujo desenvolvimento da </a:t>
            </a:r>
            <a:r>
              <a:rPr lang="pt-BR" sz="2000" dirty="0" err="1"/>
              <a:t>EaD</a:t>
            </a:r>
            <a:r>
              <a:rPr lang="pt-BR" sz="2000" dirty="0"/>
              <a:t> é recente, datado </a:t>
            </a:r>
            <a:r>
              <a:rPr lang="pt-BR" sz="2000" dirty="0" smtClean="0"/>
              <a:t>do final </a:t>
            </a:r>
            <a:r>
              <a:rPr lang="pt-BR" sz="2000" dirty="0"/>
              <a:t>da década passada</a:t>
            </a:r>
          </a:p>
        </p:txBody>
      </p:sp>
    </p:spTree>
    <p:extLst>
      <p:ext uri="{BB962C8B-B14F-4D97-AF65-F5344CB8AC3E}">
        <p14:creationId xmlns:p14="http://schemas.microsoft.com/office/powerpoint/2010/main" val="187488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214279" y="4863915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chemeClr val="bg1"/>
                </a:solidFill>
              </a:rPr>
              <a:t>QUERTE </a:t>
            </a:r>
            <a:r>
              <a:rPr lang="it-IT" b="1" dirty="0" smtClean="0">
                <a:solidFill>
                  <a:schemeClr val="bg1"/>
                </a:solidFill>
              </a:rPr>
              <a:t>TERESINHA </a:t>
            </a:r>
            <a:r>
              <a:rPr lang="it-IT" b="1" dirty="0">
                <a:solidFill>
                  <a:schemeClr val="bg1"/>
                </a:solidFill>
              </a:rPr>
              <a:t>CONZI MEHLECKE </a:t>
            </a:r>
            <a:endParaRPr lang="it-IT" b="1" dirty="0" smtClean="0">
              <a:solidFill>
                <a:schemeClr val="bg1"/>
              </a:solidFill>
            </a:endParaRPr>
          </a:p>
          <a:p>
            <a:pPr algn="r"/>
            <a:r>
              <a:rPr lang="pt-BR" b="1" dirty="0" smtClean="0">
                <a:solidFill>
                  <a:schemeClr val="bg1"/>
                </a:solidFill>
              </a:rPr>
              <a:t>KÁTIA </a:t>
            </a:r>
            <a:r>
              <a:rPr lang="pt-BR" b="1" dirty="0">
                <a:solidFill>
                  <a:schemeClr val="bg1"/>
                </a:solidFill>
              </a:rPr>
              <a:t>CILENE DA </a:t>
            </a:r>
            <a:r>
              <a:rPr lang="pt-BR" b="1" dirty="0" smtClean="0">
                <a:solidFill>
                  <a:schemeClr val="bg1"/>
                </a:solidFill>
              </a:rPr>
              <a:t>SILVA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96902" y="1386397"/>
            <a:ext cx="782221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b="1" dirty="0" smtClean="0"/>
          </a:p>
          <a:p>
            <a:r>
              <a:rPr lang="pt-BR" sz="2400" b="1" dirty="0" smtClean="0"/>
              <a:t>FACCAT – a formação </a:t>
            </a:r>
            <a:r>
              <a:rPr lang="pt-BR" sz="2400" b="1" dirty="0"/>
              <a:t>teve por objetivos</a:t>
            </a:r>
            <a:r>
              <a:rPr lang="pt-BR" sz="2400" b="1" dirty="0" smtClean="0"/>
              <a:t>:</a:t>
            </a:r>
          </a:p>
          <a:p>
            <a:r>
              <a:rPr lang="pt-BR" sz="2400" dirty="0" smtClean="0"/>
              <a:t>(</a:t>
            </a:r>
            <a:r>
              <a:rPr lang="pt-BR" sz="2400" dirty="0"/>
              <a:t>i) capacitar professores para o uso dos recursos </a:t>
            </a:r>
            <a:r>
              <a:rPr lang="pt-BR" sz="2400" dirty="0" smtClean="0"/>
              <a:t>e metodologias </a:t>
            </a:r>
            <a:r>
              <a:rPr lang="pt-BR" sz="2400" dirty="0"/>
              <a:t>da EaD </a:t>
            </a:r>
            <a:r>
              <a:rPr lang="pt-BR" sz="2400" i="1" dirty="0"/>
              <a:t>on-line</a:t>
            </a:r>
            <a:r>
              <a:rPr lang="pt-BR" sz="2400" dirty="0"/>
              <a:t>; </a:t>
            </a:r>
            <a:endParaRPr lang="pt-BR" sz="2400" dirty="0" smtClean="0"/>
          </a:p>
          <a:p>
            <a:r>
              <a:rPr lang="pt-BR" sz="2400" dirty="0" smtClean="0"/>
              <a:t>(</a:t>
            </a:r>
            <a:r>
              <a:rPr lang="pt-BR" sz="2400" dirty="0"/>
              <a:t>II) criar estratégias de ensino e aprendizagem para </a:t>
            </a:r>
            <a:r>
              <a:rPr lang="pt-BR" sz="2400" dirty="0" smtClean="0"/>
              <a:t>aulas </a:t>
            </a:r>
            <a:r>
              <a:rPr lang="pt-BR" sz="2400" i="1" dirty="0" smtClean="0"/>
              <a:t>on-line</a:t>
            </a:r>
            <a:r>
              <a:rPr lang="pt-BR" sz="2400" dirty="0" smtClean="0"/>
              <a:t>;</a:t>
            </a:r>
          </a:p>
          <a:p>
            <a:r>
              <a:rPr lang="pt-BR" sz="2400" dirty="0" smtClean="0"/>
              <a:t>(</a:t>
            </a:r>
            <a:r>
              <a:rPr lang="pt-BR" sz="2400" dirty="0"/>
              <a:t>III) desenvolver metodologias de comunicação e interação nos cursos </a:t>
            </a:r>
            <a:r>
              <a:rPr lang="pt-BR" sz="2400" i="1" dirty="0"/>
              <a:t>on-line.</a:t>
            </a:r>
          </a:p>
          <a:p>
            <a:endParaRPr lang="pt-BR" sz="2400" dirty="0" smtClean="0"/>
          </a:p>
          <a:p>
            <a:r>
              <a:rPr lang="pt-BR" sz="2400" dirty="0" smtClean="0"/>
              <a:t>Nesse </a:t>
            </a:r>
            <a:r>
              <a:rPr lang="pt-BR" sz="2400" dirty="0"/>
              <a:t>contexto, foram capacitados 84 professores, no ano de 2011, 49 professores, </a:t>
            </a:r>
            <a:r>
              <a:rPr lang="pt-BR" sz="2400" dirty="0" smtClean="0"/>
              <a:t>em 2012</a:t>
            </a:r>
            <a:r>
              <a:rPr lang="pt-BR" sz="2400" dirty="0"/>
              <a:t>, e 19 professores, em 2013. A partir de 2013 até os dias atuais, foram </a:t>
            </a:r>
            <a:r>
              <a:rPr lang="pt-BR" sz="2400" dirty="0" smtClean="0"/>
              <a:t>capacitados professores</a:t>
            </a:r>
            <a:r>
              <a:rPr lang="pt-BR" sz="2400" dirty="0"/>
              <a:t>, não somente para EaD, mas também para o uso das TICs em sala de aula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6788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214279" y="4863915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chemeClr val="bg1"/>
                </a:solidFill>
              </a:rPr>
              <a:t>QUERTE </a:t>
            </a:r>
            <a:r>
              <a:rPr lang="it-IT" b="1" dirty="0" smtClean="0">
                <a:solidFill>
                  <a:schemeClr val="bg1"/>
                </a:solidFill>
              </a:rPr>
              <a:t>TERESINHA </a:t>
            </a:r>
            <a:r>
              <a:rPr lang="it-IT" b="1" dirty="0">
                <a:solidFill>
                  <a:schemeClr val="bg1"/>
                </a:solidFill>
              </a:rPr>
              <a:t>CONZI MEHLECKE </a:t>
            </a:r>
            <a:endParaRPr lang="it-IT" b="1" dirty="0" smtClean="0">
              <a:solidFill>
                <a:schemeClr val="bg1"/>
              </a:solidFill>
            </a:endParaRPr>
          </a:p>
          <a:p>
            <a:pPr algn="r"/>
            <a:r>
              <a:rPr lang="pt-BR" b="1" dirty="0" smtClean="0">
                <a:solidFill>
                  <a:schemeClr val="bg1"/>
                </a:solidFill>
              </a:rPr>
              <a:t>KÁTIA </a:t>
            </a:r>
            <a:r>
              <a:rPr lang="pt-BR" b="1" dirty="0">
                <a:solidFill>
                  <a:schemeClr val="bg1"/>
                </a:solidFill>
              </a:rPr>
              <a:t>CILENE DA </a:t>
            </a:r>
            <a:r>
              <a:rPr lang="pt-BR" b="1" dirty="0" smtClean="0">
                <a:solidFill>
                  <a:schemeClr val="bg1"/>
                </a:solidFill>
              </a:rPr>
              <a:t>SILVA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55243" y="1772816"/>
            <a:ext cx="7822217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A UFERSA </a:t>
            </a:r>
            <a:r>
              <a:rPr lang="pt-BR" sz="2000" dirty="0"/>
              <a:t>priorizou a formação dos professores </a:t>
            </a:r>
            <a:r>
              <a:rPr lang="pt-BR" sz="2000" dirty="0" smtClean="0"/>
              <a:t>dos cursos </a:t>
            </a:r>
            <a:r>
              <a:rPr lang="pt-BR" sz="2000" dirty="0"/>
              <a:t>de graduação para o uso de duas ferramentas julgadas importantes para </a:t>
            </a:r>
            <a:r>
              <a:rPr lang="pt-BR" sz="2000" dirty="0" smtClean="0"/>
              <a:t> a execução </a:t>
            </a:r>
            <a:r>
              <a:rPr lang="pt-BR" sz="2000" dirty="0"/>
              <a:t>e acompanhamento das atividades acadêmicas nessa instituição, são elas: </a:t>
            </a:r>
            <a:endParaRPr lang="pt-BR" sz="2000" dirty="0" smtClean="0"/>
          </a:p>
          <a:p>
            <a:endParaRPr lang="pt-BR" sz="2000" dirty="0" smtClean="0"/>
          </a:p>
          <a:p>
            <a:pPr marL="342900" indent="-342900">
              <a:buAutoNum type="alphaLcParenR"/>
            </a:pPr>
            <a:r>
              <a:rPr lang="pt-BR" sz="2000" dirty="0" smtClean="0"/>
              <a:t>o </a:t>
            </a:r>
            <a:r>
              <a:rPr lang="pt-BR" sz="2000" dirty="0"/>
              <a:t>sistema de gestão acadêmica – SIGAA; e</a:t>
            </a:r>
            <a:r>
              <a:rPr lang="pt-BR" sz="2000" dirty="0" smtClean="0"/>
              <a:t>,</a:t>
            </a:r>
          </a:p>
          <a:p>
            <a:pPr marL="342900" indent="-342900">
              <a:buAutoNum type="alphaLcParenR"/>
            </a:pPr>
            <a:r>
              <a:rPr lang="pt-BR" sz="2000" dirty="0" smtClean="0"/>
              <a:t> </a:t>
            </a:r>
            <a:r>
              <a:rPr lang="pt-BR" sz="2000" dirty="0"/>
              <a:t>b) o AVA – implementado no </a:t>
            </a:r>
            <a:r>
              <a:rPr lang="pt-BR" sz="2000" dirty="0" smtClean="0"/>
              <a:t>Modular </a:t>
            </a:r>
            <a:r>
              <a:rPr lang="en-US" sz="2000" dirty="0" smtClean="0"/>
              <a:t>Object-Oriented </a:t>
            </a:r>
            <a:r>
              <a:rPr lang="en-US" sz="2000" dirty="0"/>
              <a:t>Dynamic Learning Environment (Moodle</a:t>
            </a:r>
            <a:r>
              <a:rPr lang="en-US" sz="2000" dirty="0" smtClean="0"/>
              <a:t>).</a:t>
            </a:r>
          </a:p>
          <a:p>
            <a:endParaRPr lang="en-US" sz="2000" dirty="0"/>
          </a:p>
          <a:p>
            <a:r>
              <a:rPr lang="pt-BR" sz="2000" dirty="0"/>
              <a:t>Em ambos os contextos, a interação e a integração entre o aprendizado presencial e </a:t>
            </a:r>
            <a:r>
              <a:rPr lang="pt-BR" sz="2000" dirty="0" smtClean="0"/>
              <a:t>o digital </a:t>
            </a:r>
            <a:r>
              <a:rPr lang="pt-BR" sz="2000" dirty="0"/>
              <a:t>ou online é atualmente um processo em amplo desenvolvimento e com </a:t>
            </a:r>
            <a:r>
              <a:rPr lang="pt-BR" sz="2000" dirty="0" smtClean="0"/>
              <a:t>muitas possibilidades </a:t>
            </a:r>
            <a:r>
              <a:rPr lang="pt-BR" sz="2000" dirty="0"/>
              <a:t>e discussões, que forçam uma renovação no meio acadêmico </a:t>
            </a:r>
            <a:r>
              <a:rPr lang="pt-BR" sz="2000" dirty="0" smtClean="0"/>
              <a:t>de formação </a:t>
            </a:r>
            <a:r>
              <a:rPr lang="pt-BR" sz="2000" dirty="0"/>
              <a:t>no e para o nível superior.</a:t>
            </a:r>
          </a:p>
        </p:txBody>
      </p:sp>
    </p:spTree>
    <p:extLst>
      <p:ext uri="{BB962C8B-B14F-4D97-AF65-F5344CB8AC3E}">
        <p14:creationId xmlns:p14="http://schemas.microsoft.com/office/powerpoint/2010/main" val="219761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214279" y="4863915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chemeClr val="bg1"/>
                </a:solidFill>
              </a:rPr>
              <a:t>QUERTE </a:t>
            </a:r>
            <a:r>
              <a:rPr lang="it-IT" b="1" dirty="0" smtClean="0">
                <a:solidFill>
                  <a:schemeClr val="bg1"/>
                </a:solidFill>
              </a:rPr>
              <a:t>TERESINHA </a:t>
            </a:r>
            <a:r>
              <a:rPr lang="it-IT" b="1" dirty="0">
                <a:solidFill>
                  <a:schemeClr val="bg1"/>
                </a:solidFill>
              </a:rPr>
              <a:t>CONZI MEHLECKE </a:t>
            </a:r>
            <a:endParaRPr lang="it-IT" b="1" dirty="0" smtClean="0">
              <a:solidFill>
                <a:schemeClr val="bg1"/>
              </a:solidFill>
            </a:endParaRPr>
          </a:p>
          <a:p>
            <a:pPr algn="r"/>
            <a:r>
              <a:rPr lang="pt-BR" b="1" dirty="0" smtClean="0">
                <a:solidFill>
                  <a:schemeClr val="bg1"/>
                </a:solidFill>
              </a:rPr>
              <a:t>KÁTIA </a:t>
            </a:r>
            <a:r>
              <a:rPr lang="pt-BR" b="1" dirty="0">
                <a:solidFill>
                  <a:schemeClr val="bg1"/>
                </a:solidFill>
              </a:rPr>
              <a:t>CILENE DA </a:t>
            </a:r>
            <a:r>
              <a:rPr lang="pt-BR" b="1" dirty="0" smtClean="0">
                <a:solidFill>
                  <a:schemeClr val="bg1"/>
                </a:solidFill>
              </a:rPr>
              <a:t>SILVA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27584" y="1700808"/>
            <a:ext cx="78222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Na FACCAT, o curso de capacitação pedagógica para atuar na EaD foi desenvolvido </a:t>
            </a:r>
            <a:r>
              <a:rPr lang="pt-BR" sz="2400" dirty="0" smtClean="0"/>
              <a:t>por Módulos</a:t>
            </a:r>
            <a:r>
              <a:rPr lang="pt-BR" sz="2400" dirty="0"/>
              <a:t>, sendo o primeiro sobre o planejamento das aulas EaD, </a:t>
            </a:r>
            <a:r>
              <a:rPr lang="pt-BR" sz="2400" dirty="0" smtClean="0"/>
              <a:t>prioritariamente planejado </a:t>
            </a:r>
            <a:r>
              <a:rPr lang="pt-BR" sz="2400" dirty="0"/>
              <a:t>para ser oferecido a professores de diferentes áreas do conhecimento, </a:t>
            </a:r>
            <a:r>
              <a:rPr lang="pt-BR" sz="2400" dirty="0" smtClean="0"/>
              <a:t>com vistas </a:t>
            </a:r>
            <a:r>
              <a:rPr lang="pt-BR" sz="2400" dirty="0"/>
              <a:t>a qualificá-los para o uso dos recursos da EaD. 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Na </a:t>
            </a:r>
            <a:r>
              <a:rPr lang="pt-BR" sz="2400" dirty="0"/>
              <a:t>sequência dos módulos, foram trabalhadas as estratégias de interação </a:t>
            </a:r>
            <a:r>
              <a:rPr lang="pt-BR" sz="2400" i="1" dirty="0" smtClean="0"/>
              <a:t>on-line</a:t>
            </a:r>
            <a:r>
              <a:rPr lang="pt-BR" sz="2400" dirty="0" smtClean="0"/>
              <a:t>; atuação </a:t>
            </a:r>
            <a:r>
              <a:rPr lang="pt-BR" sz="2400" dirty="0"/>
              <a:t>docente </a:t>
            </a:r>
            <a:r>
              <a:rPr lang="pt-BR" sz="2400" i="1" dirty="0"/>
              <a:t>on-line; </a:t>
            </a:r>
            <a:r>
              <a:rPr lang="pt-BR" sz="2400" dirty="0"/>
              <a:t>competências e habilidades do docente </a:t>
            </a:r>
            <a:r>
              <a:rPr lang="pt-BR" sz="2400" i="1" dirty="0"/>
              <a:t>on-line, </a:t>
            </a:r>
            <a:r>
              <a:rPr lang="pt-BR" sz="2400" dirty="0" smtClean="0"/>
              <a:t>conforme </a:t>
            </a:r>
            <a:r>
              <a:rPr lang="de-DE" sz="2400" dirty="0" smtClean="0"/>
              <a:t>Mehlecke </a:t>
            </a:r>
            <a:r>
              <a:rPr lang="de-DE" sz="2400" i="1" dirty="0"/>
              <a:t>et al</a:t>
            </a:r>
            <a:r>
              <a:rPr lang="de-DE" sz="2400" dirty="0"/>
              <a:t>. (2006, 2005, 2004).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1172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214279" y="4863915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>
                <a:solidFill>
                  <a:schemeClr val="bg1"/>
                </a:solidFill>
              </a:rPr>
              <a:t>QUERTE </a:t>
            </a:r>
            <a:r>
              <a:rPr lang="it-IT" b="1" dirty="0" smtClean="0">
                <a:solidFill>
                  <a:schemeClr val="bg1"/>
                </a:solidFill>
              </a:rPr>
              <a:t>TERESINHA </a:t>
            </a:r>
            <a:r>
              <a:rPr lang="it-IT" b="1" dirty="0">
                <a:solidFill>
                  <a:schemeClr val="bg1"/>
                </a:solidFill>
              </a:rPr>
              <a:t>CONZI MEHLECKE </a:t>
            </a:r>
            <a:endParaRPr lang="it-IT" b="1" dirty="0" smtClean="0">
              <a:solidFill>
                <a:schemeClr val="bg1"/>
              </a:solidFill>
            </a:endParaRPr>
          </a:p>
          <a:p>
            <a:pPr algn="r"/>
            <a:r>
              <a:rPr lang="pt-BR" b="1" dirty="0" smtClean="0">
                <a:solidFill>
                  <a:schemeClr val="bg1"/>
                </a:solidFill>
              </a:rPr>
              <a:t>KÁTIA </a:t>
            </a:r>
            <a:r>
              <a:rPr lang="pt-BR" b="1" dirty="0">
                <a:solidFill>
                  <a:schemeClr val="bg1"/>
                </a:solidFill>
              </a:rPr>
              <a:t>CILENE DA </a:t>
            </a:r>
            <a:r>
              <a:rPr lang="pt-BR" b="1" dirty="0" smtClean="0">
                <a:solidFill>
                  <a:schemeClr val="bg1"/>
                </a:solidFill>
              </a:rPr>
              <a:t>SILVA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60891" y="1509151"/>
            <a:ext cx="7822217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Enquanto que na UFERSA, apesar dos cursos também serem organizados em módulos</a:t>
            </a:r>
            <a:r>
              <a:rPr lang="pt-BR" sz="2000" dirty="0" smtClean="0"/>
              <a:t>, as </a:t>
            </a:r>
            <a:r>
              <a:rPr lang="pt-BR" sz="2000" dirty="0"/>
              <a:t>ações programadas para a execução do projeto foram organizadas em </a:t>
            </a:r>
            <a:r>
              <a:rPr lang="pt-BR" sz="2400" b="1" dirty="0"/>
              <a:t>7 etapas</a:t>
            </a:r>
            <a:r>
              <a:rPr lang="pt-BR" sz="2000" dirty="0"/>
              <a:t>, </a:t>
            </a:r>
            <a:r>
              <a:rPr lang="pt-BR" sz="2000" dirty="0" smtClean="0"/>
              <a:t>a saber</a:t>
            </a:r>
            <a:r>
              <a:rPr lang="pt-BR" sz="2000" dirty="0" smtClean="0"/>
              <a:t>:</a:t>
            </a:r>
          </a:p>
          <a:p>
            <a:endParaRPr lang="pt-BR" sz="2000" dirty="0"/>
          </a:p>
          <a:p>
            <a:r>
              <a:rPr lang="pt-BR" sz="2000" dirty="0" smtClean="0"/>
              <a:t> </a:t>
            </a:r>
            <a:r>
              <a:rPr lang="pt-BR" sz="2000" dirty="0"/>
              <a:t>(i) ações de divulgação; </a:t>
            </a:r>
            <a:endParaRPr lang="pt-BR" sz="2000" dirty="0" smtClean="0"/>
          </a:p>
          <a:p>
            <a:r>
              <a:rPr lang="pt-BR" sz="2000" dirty="0" smtClean="0"/>
              <a:t>(</a:t>
            </a:r>
            <a:r>
              <a:rPr lang="pt-BR" sz="2000" dirty="0" err="1"/>
              <a:t>ii</a:t>
            </a:r>
            <a:r>
              <a:rPr lang="pt-BR" sz="2000" dirty="0"/>
              <a:t>) ações de produção do material didático</a:t>
            </a:r>
            <a:r>
              <a:rPr lang="pt-BR" sz="2000" dirty="0" smtClean="0"/>
              <a:t>;</a:t>
            </a:r>
          </a:p>
          <a:p>
            <a:r>
              <a:rPr lang="pt-BR" sz="2000" dirty="0" smtClean="0"/>
              <a:t>(</a:t>
            </a:r>
            <a:r>
              <a:rPr lang="pt-BR" sz="2000" dirty="0" err="1"/>
              <a:t>iii</a:t>
            </a:r>
            <a:r>
              <a:rPr lang="pt-BR" sz="2000" dirty="0"/>
              <a:t>) ações </a:t>
            </a:r>
            <a:r>
              <a:rPr lang="pt-BR" sz="2000" dirty="0" smtClean="0"/>
              <a:t>de formação</a:t>
            </a:r>
            <a:r>
              <a:rPr lang="pt-BR" sz="2000" dirty="0"/>
              <a:t>; e</a:t>
            </a:r>
            <a:r>
              <a:rPr lang="pt-BR" sz="2000" dirty="0" smtClean="0"/>
              <a:t>,</a:t>
            </a:r>
          </a:p>
          <a:p>
            <a:r>
              <a:rPr lang="pt-BR" sz="2000" dirty="0" smtClean="0"/>
              <a:t>(</a:t>
            </a:r>
            <a:r>
              <a:rPr lang="pt-BR" sz="2000" dirty="0" err="1"/>
              <a:t>iv</a:t>
            </a:r>
            <a:r>
              <a:rPr lang="pt-BR" sz="2000" dirty="0"/>
              <a:t>) ações de avaliação. As ações de divulgação utilizaram diversas </a:t>
            </a:r>
            <a:r>
              <a:rPr lang="pt-BR" sz="2000" dirty="0" smtClean="0"/>
              <a:t>mídias como </a:t>
            </a:r>
            <a:r>
              <a:rPr lang="pt-BR" sz="2000" dirty="0"/>
              <a:t>o site da universidade, a lista de e-mails dos professores e folders publicitários. </a:t>
            </a:r>
            <a:endParaRPr lang="pt-BR" sz="2000" dirty="0" smtClean="0"/>
          </a:p>
          <a:p>
            <a:endParaRPr lang="pt-BR" sz="2000" dirty="0"/>
          </a:p>
          <a:p>
            <a:r>
              <a:rPr lang="pt-BR" sz="2000" dirty="0" smtClean="0"/>
              <a:t>As </a:t>
            </a:r>
            <a:r>
              <a:rPr lang="pt-BR" sz="2000" dirty="0" smtClean="0"/>
              <a:t>ações </a:t>
            </a:r>
            <a:r>
              <a:rPr lang="pt-BR" sz="2000" dirty="0"/>
              <a:t>de produção do material didático foram divididas em 3 etapas: </a:t>
            </a:r>
            <a:endParaRPr lang="pt-BR" sz="2000" dirty="0" smtClean="0"/>
          </a:p>
          <a:p>
            <a:pPr marL="400050" indent="-400050">
              <a:buAutoNum type="romanLcParenBoth"/>
            </a:pPr>
            <a:r>
              <a:rPr lang="pt-BR" sz="2000" dirty="0" smtClean="0"/>
              <a:t>produção </a:t>
            </a:r>
            <a:r>
              <a:rPr lang="pt-BR" sz="2000" dirty="0" smtClean="0"/>
              <a:t>do material </a:t>
            </a:r>
            <a:r>
              <a:rPr lang="pt-BR" sz="2000" dirty="0"/>
              <a:t>impresso; </a:t>
            </a:r>
            <a:endParaRPr lang="pt-BR" sz="2000" dirty="0" smtClean="0"/>
          </a:p>
          <a:p>
            <a:pPr marL="400050" indent="-400050">
              <a:buAutoNum type="romanLcParenBoth"/>
            </a:pPr>
            <a:r>
              <a:rPr lang="pt-BR" sz="2000" dirty="0" smtClean="0"/>
              <a:t>(</a:t>
            </a:r>
            <a:r>
              <a:rPr lang="pt-BR" sz="2000" dirty="0" err="1"/>
              <a:t>ii</a:t>
            </a:r>
            <a:r>
              <a:rPr lang="pt-BR" sz="2000" dirty="0"/>
              <a:t>) produção do material de aulas; e</a:t>
            </a:r>
            <a:r>
              <a:rPr lang="pt-BR" sz="2000" dirty="0" smtClean="0"/>
              <a:t>,</a:t>
            </a:r>
          </a:p>
          <a:p>
            <a:pPr marL="400050" indent="-400050">
              <a:buAutoNum type="romanLcParenBoth"/>
            </a:pPr>
            <a:r>
              <a:rPr lang="pt-BR" sz="2000" dirty="0" smtClean="0"/>
              <a:t> </a:t>
            </a:r>
            <a:r>
              <a:rPr lang="pt-BR" sz="2000" dirty="0"/>
              <a:t>(</a:t>
            </a:r>
            <a:r>
              <a:rPr lang="pt-BR" sz="2000" dirty="0" err="1"/>
              <a:t>iii</a:t>
            </a:r>
            <a:r>
              <a:rPr lang="pt-BR" sz="2000" dirty="0"/>
              <a:t>) montagem dos cursos </a:t>
            </a:r>
            <a:r>
              <a:rPr lang="pt-BR" sz="2000" dirty="0" smtClean="0"/>
              <a:t>no ambiente </a:t>
            </a:r>
            <a:r>
              <a:rPr lang="pt-BR" sz="2000" dirty="0"/>
              <a:t>virtual de aprendizagem.</a:t>
            </a:r>
          </a:p>
        </p:txBody>
      </p:sp>
    </p:spTree>
    <p:extLst>
      <p:ext uri="{BB962C8B-B14F-4D97-AF65-F5344CB8AC3E}">
        <p14:creationId xmlns:p14="http://schemas.microsoft.com/office/powerpoint/2010/main" val="390800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1761</Words>
  <Application>Microsoft Office PowerPoint</Application>
  <PresentationFormat>Apresentação na tela (4:3)</PresentationFormat>
  <Paragraphs>109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Querte</cp:lastModifiedBy>
  <cp:revision>16</cp:revision>
  <dcterms:created xsi:type="dcterms:W3CDTF">2014-07-31T15:12:21Z</dcterms:created>
  <dcterms:modified xsi:type="dcterms:W3CDTF">2017-09-17T23:18:37Z</dcterms:modified>
</cp:coreProperties>
</file>