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4" r:id="rId9"/>
    <p:sldId id="260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525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0099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79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779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DD082-29EC-40B2-9663-9FAFE126DFE4}" type="datetimeFigureOut">
              <a:rPr lang="pt-BR" smtClean="0"/>
              <a:t>17/09/2017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047097"/>
            <a:ext cx="2971800" cy="4779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9047097"/>
            <a:ext cx="2971800" cy="4779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6E984-A981-4D22-972D-AFBF59F296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271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17/09/2017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38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17/09/2017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87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17/09/2017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13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17/09/2017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577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17/09/2017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6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17/09/2017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80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17/09/2017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11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17/09/2017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76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17/09/2017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43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17/09/2017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86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17/09/2017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773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62163-D964-4533-A077-82F3DBEC00A3}" type="datetimeFigureOut">
              <a:rPr lang="pt-BR" smtClean="0"/>
              <a:t>17/09/2017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928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69776" y="1844824"/>
            <a:ext cx="860444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POLÍTICAS PÚBLICAS DE REGULAÇÃO DE </a:t>
            </a:r>
          </a:p>
          <a:p>
            <a:pPr algn="ctr"/>
            <a:r>
              <a:rPr lang="pt-BR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“20% A DISTÂNCIA”: ACOPLAMENTO PRESENCIAL-VIRTUAL NAS IES BRASILEIRAS </a:t>
            </a:r>
          </a:p>
          <a:p>
            <a:pPr algn="ctr"/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Florianópolis – SC </a:t>
            </a:r>
          </a:p>
          <a:p>
            <a:pPr algn="ctr"/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Kelly Aparecida Gomes – </a:t>
            </a: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Universidade Federal de Santa Catarina 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kellyagomes@yahoo.com.br</a:t>
            </a:r>
          </a:p>
          <a:p>
            <a:pPr algn="ctr"/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Araci </a:t>
            </a:r>
            <a:r>
              <a:rPr lang="pt-BR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Hack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Catapan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– Universidade Federal de Santa Catarina </a:t>
            </a: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aracihack@gmail.com</a:t>
            </a:r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045448"/>
              </p:ext>
            </p:extLst>
          </p:nvPr>
        </p:nvGraphicFramePr>
        <p:xfrm>
          <a:off x="0" y="1484431"/>
          <a:ext cx="9144000" cy="48592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2148"/>
                <a:gridCol w="2286504"/>
                <a:gridCol w="2428844"/>
                <a:gridCol w="2286504"/>
              </a:tblGrid>
              <a:tr h="3232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Categoria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 anchor="ctr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Portaria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2.253/2001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 anchor="ctr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Portaria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4.059/2004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 anchor="ctr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Portaria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1.134/2016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 anchor="ctr">
                    <a:solidFill>
                      <a:srgbClr val="33CCCC"/>
                    </a:solidFill>
                  </a:tcPr>
                </a:tc>
              </a:tr>
              <a:tr h="8407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Tutoria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Não há menção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Book Antiqua" panose="0204060205030503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“Entende-se que a tutoria das disciplinas ofertadas na modalidade </a:t>
                      </a:r>
                      <a:r>
                        <a:rPr lang="pt-BR" sz="1400" dirty="0" smtClean="0">
                          <a:effectLst/>
                        </a:rPr>
                        <a:t>semipresencial </a:t>
                      </a:r>
                      <a:r>
                        <a:rPr lang="pt-BR" sz="1400" dirty="0">
                          <a:effectLst/>
                        </a:rPr>
                        <a:t>implica na existência de docentes qualificados em nível compatível ao previsto no projeto pedagógico do curso, com carga horária específica para os momentos presenciais e os momentos a distância”.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Book Antiqua" panose="0204060205030503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“Entende-se que a tutoria das disciplinas ofertadas na modalidade a distância implica na existência de profissionais </a:t>
                      </a:r>
                      <a:r>
                        <a:rPr lang="pt-BR" sz="1400" dirty="0" smtClean="0">
                          <a:effectLst/>
                        </a:rPr>
                        <a:t>da educação </a:t>
                      </a:r>
                      <a:r>
                        <a:rPr lang="pt-BR" sz="1400" dirty="0">
                          <a:effectLst/>
                        </a:rPr>
                        <a:t>com formação na área do curso e qualificados em nível compatível ao previsto no projeto pedagógico”.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Avaliação MEC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Universidades e Centros Universitários deveriam comunicar as modificações efetuadas nos projetos pedagógicos dos cursos à SESu, e as demais IES ingressar com pedido de autorização no MEC.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Book Antiqua" panose="0204060205030503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As IES deveriam comunicar as modificações efetuadas em projetos pedagógicos à SESu, bem como inserir na respectiva Pasta Eletrônica do Sistema SAPIEns, o plano de ensino da disciplina que utilizasse modalidade semipresencial.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Book Antiqua" panose="0204060205030503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As IES devem inserir a atualização do projeto pedagógico dos cursos com oferta de disciplinas na modalidade EaD, quando do protocolo dos pedidos de reconhecimento e renovação de reconhecimento dos cursos.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384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611560" y="1779687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Considerações Finais:</a:t>
            </a:r>
          </a:p>
          <a:p>
            <a:pPr algn="just"/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Verifica-se </a:t>
            </a: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 políticas educacionais que tratam da EaD e especificamente do 20% a distância criam 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incentivos à ampliação </a:t>
            </a: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 oferta e implementação de projetos 20% a distância pelas 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IES, entretanto não estabelecem critérios e processos de avaliação para acompanhamento das IES e verificação da qualidade desses </a:t>
            </a: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projetos.</a:t>
            </a:r>
          </a:p>
          <a:p>
            <a:pPr algn="just"/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40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611560" y="1779687"/>
            <a:ext cx="79928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Considerações Finais:</a:t>
            </a:r>
          </a:p>
          <a:p>
            <a:pPr algn="just"/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revisão de literatura acerca das Leis, Portarias e documentos do INEP demonstram a facilidade com que as IES podem implementar projetos de oferta de 20% a </a:t>
            </a: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distância 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em seus cursos de graduação, visto que esses projetos serão avaliados somente a </a:t>
            </a:r>
            <a:r>
              <a:rPr lang="pt-BR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posteriori</a:t>
            </a: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 com 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indicadores que estão muito aquém de uma avaliação criteriosa e detalhada do processo ensino-aprendizagem promovido nesses cursos pelo acoplamento </a:t>
            </a: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presencial-virtual proposto neste estudo.</a:t>
            </a:r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pt-B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18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611560" y="1779687"/>
            <a:ext cx="799288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Referências</a:t>
            </a:r>
            <a:endParaRPr lang="pt-BR" sz="2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/>
            <a:endParaRPr lang="pt-B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ARRUDA, </a:t>
            </a:r>
            <a:r>
              <a:rPr lang="pt-B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Eucidio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Pimenta; ARRUDA, </a:t>
            </a:r>
            <a:r>
              <a:rPr lang="pt-B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Durcelina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B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Ereni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Pimenta. </a:t>
            </a:r>
            <a:r>
              <a:rPr lang="pt-B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Educação a Distância</a:t>
            </a:r>
          </a:p>
          <a:p>
            <a:r>
              <a:rPr lang="pt-B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 Brasil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Políticas Públicas e Democratização do Acesso ao Ensino Superior.</a:t>
            </a:r>
          </a:p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Educação em Revista, Belo Horizonte, 2015. Disponível em: Acesso em: 20 jan. 2017</a:t>
            </a:r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endParaRPr lang="pt-B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BRASIL. Ministério da Educação. </a:t>
            </a:r>
            <a:r>
              <a:rPr lang="pt-B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Lei de Diretrizes e Bases da Educação Nacional nº.</a:t>
            </a:r>
          </a:p>
          <a:p>
            <a:r>
              <a:rPr lang="pt-B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9.394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 20 de dezembro de 1996. Disponível em: . Acesso em 19 dez. 2016</a:t>
            </a:r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endParaRPr lang="pt-B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________. Ministério da Educação. </a:t>
            </a:r>
            <a:r>
              <a:rPr lang="pt-B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Decreto nº. 2.494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de 10 de fevereiro de 1998.</a:t>
            </a:r>
          </a:p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Disponível em: . Acesso em: 20 jan. 2017</a:t>
            </a:r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endParaRPr lang="pt-BR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________. </a:t>
            </a:r>
            <a:r>
              <a:rPr lang="pt-B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Lei nº 10.172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de 09 de janeiro de 2001. Aprova o Plano Nacional da</a:t>
            </a:r>
          </a:p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Educação (2001-2010). Disponível em: . Acesso em: 20 out. 2016</a:t>
            </a:r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pt-B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64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611560" y="1779687"/>
            <a:ext cx="7992888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Referências</a:t>
            </a:r>
            <a:endParaRPr lang="pt-BR" sz="2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/>
            <a:endParaRPr lang="pt-B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_______.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Ministério da Educação. </a:t>
            </a:r>
            <a:r>
              <a:rPr lang="pt-B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Portaria nº. 2.253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de 18 de outubro de 2001.</a:t>
            </a:r>
          </a:p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Disponível em: Acesso em 20 fev. 2017</a:t>
            </a:r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endParaRPr lang="pt-B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________. Ministério da Educação. </a:t>
            </a:r>
            <a:r>
              <a:rPr lang="pt-B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Portaria nº. 4.059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de 10 de dezembro de 2004.</a:t>
            </a:r>
          </a:p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Disponível em Acesso em 12 jan. 2017</a:t>
            </a:r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endParaRPr lang="pt-B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________. Presidência da República. </a:t>
            </a:r>
            <a:r>
              <a:rPr lang="pt-B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Decreto nº. 5.622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de 19 de Dezembro de 2005</a:t>
            </a:r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Disponível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em: . Acesso em: 20 jan. 2017</a:t>
            </a:r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endParaRPr lang="pt-B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________. </a:t>
            </a:r>
            <a:r>
              <a:rPr lang="pt-B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Lei nº 13.005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de junho de 2014. Aprova o Plano Nacional da Educação –</a:t>
            </a:r>
          </a:p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PNE 2014-2024. Disponível em: . Acesso em: 05 nov. 2016</a:t>
            </a:r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endParaRPr lang="pt-B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________. Ministério da Educação. </a:t>
            </a:r>
            <a:r>
              <a:rPr lang="pt-B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Portaria nº. 1.134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de 10 de outubro de 2016.</a:t>
            </a:r>
          </a:p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Disponível em Acesso em 12 fev. 2017</a:t>
            </a:r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r>
              <a:rPr lang="pt-BR" dirty="0" smtClean="0"/>
              <a:t> </a:t>
            </a:r>
            <a:endParaRPr lang="pt-B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49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611560" y="1779687"/>
            <a:ext cx="799288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Referências</a:t>
            </a:r>
            <a:endParaRPr lang="pt-BR" sz="2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/>
            <a:endParaRPr lang="pt-B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________.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Ministério da Educação/INEP. </a:t>
            </a:r>
            <a:r>
              <a:rPr lang="pt-B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Instrumento de Avaliação de Cursos de</a:t>
            </a:r>
          </a:p>
          <a:p>
            <a:r>
              <a:rPr lang="pt-B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Graduação - presencial e a distância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Disponível em: . Acesso em: 15 jan. 2017</a:t>
            </a:r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endParaRPr lang="pt-B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CENSO EAD.BR: </a:t>
            </a:r>
            <a:r>
              <a:rPr lang="pt-B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Relatório analítico da aprendizagem a distância no Brasil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2014.</a:t>
            </a:r>
          </a:p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Curitiba: IBPEX, 2015</a:t>
            </a:r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endParaRPr lang="pt-B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MATURANA, Humberto e VARELA, Francisco J. Varela García. </a:t>
            </a:r>
            <a:r>
              <a:rPr lang="pt-B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 máquinas e seres</a:t>
            </a:r>
          </a:p>
          <a:p>
            <a:r>
              <a:rPr lang="pt-B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vivos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pt-B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autopoiese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- a organização do vivo. 3 ed. Trad. Juan </a:t>
            </a:r>
            <a:r>
              <a:rPr lang="pt-B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Acuña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B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Llorens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Porto</a:t>
            </a:r>
          </a:p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Alegre: Artes Médicas, 1997.</a:t>
            </a:r>
            <a:endParaRPr lang="pt-B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02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899592" y="2276872"/>
            <a:ext cx="74168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</a:t>
            </a: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este 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trabalho caracteriza-se a convergência presencial-virtual no </a:t>
            </a: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ensino 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</a:t>
            </a: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uperior 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através do conceito de </a:t>
            </a: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acoplamento estrutural 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  <a:r>
              <a:rPr lang="pt-BR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Maturana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 Varela (1997) definido como um processo de mudanças mútuas e concordantes, que surge como “resultado das modificações mútuas que as unidades </a:t>
            </a:r>
            <a:r>
              <a:rPr lang="pt-BR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interatuantes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sofrem, sem perder sua identidade, no decurso de suas interações” (MATURANA; VARELA, 1997, p.105).</a:t>
            </a:r>
          </a:p>
        </p:txBody>
      </p:sp>
    </p:spTree>
    <p:extLst>
      <p:ext uri="{BB962C8B-B14F-4D97-AF65-F5344CB8AC3E}">
        <p14:creationId xmlns:p14="http://schemas.microsoft.com/office/powerpoint/2010/main" val="130687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611560" y="1988840"/>
            <a:ext cx="79208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Fomentado pela Lei de Diretrizes e Bases da Educação (BRASIL, 1996), pelas Portarias </a:t>
            </a: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2.253/2001, 4.059/2004, 1.134/2016 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e indiretamente pelos Planos Nacionais de Educação (2001-2010 e 2014-2024), entende-se </a:t>
            </a: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a oferta de 20% a distância como uma 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política pública do governo no atendimento às expectativas e necessidades dos atores que compõe o </a:t>
            </a: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ensino 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</a:t>
            </a: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uperior 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no Brasil</a:t>
            </a:r>
            <a:r>
              <a:rPr lang="pt-BR" sz="24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panose="02020603050405020304" pitchFamily="18" charset="0"/>
              </a:rPr>
              <a:t>.</a:t>
            </a:r>
            <a:endParaRPr lang="pt-BR" sz="2400" dirty="0">
              <a:solidFill>
                <a:schemeClr val="tx1">
                  <a:lumMod val="50000"/>
                  <a:lumOff val="50000"/>
                </a:schemeClr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29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611560" y="1779687"/>
            <a:ext cx="79928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Análise Documental:</a:t>
            </a:r>
          </a:p>
          <a:p>
            <a:pPr algn="just"/>
            <a:endParaRPr lang="pt-BR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LDB 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9.394/2006 – marco legal de oficialização da EaD no Brasil.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Decreto nº. </a:t>
            </a: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2.494/98 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 regulamenta o Art. 80 da LDB – </a:t>
            </a: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traz uma visão </a:t>
            </a:r>
            <a:r>
              <a:rPr lang="pt-BR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tecnocêntrica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 foco 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 </a:t>
            </a: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autoaprendizagem:</a:t>
            </a:r>
            <a:endParaRPr lang="pt-BR" sz="2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72734" y="4653136"/>
            <a:ext cx="76705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“Educação </a:t>
            </a:r>
            <a:r>
              <a:rPr lang="pt-BR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distância é uma forma de ensino que possibilita a </a:t>
            </a:r>
            <a:r>
              <a:rPr lang="pt-BR" sz="2000" b="1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auto-aprendizagem</a:t>
            </a:r>
            <a:r>
              <a:rPr lang="pt-BR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com a mediação de recursos didáticos sistematicamente organizados, apresentados em diferentes </a:t>
            </a:r>
            <a:r>
              <a:rPr lang="pt-BR" sz="20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suportes de informação </a:t>
            </a:r>
            <a:r>
              <a:rPr lang="pt-BR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utilizados isoladamente ou combinados, e veiculados pelos diversos meios de comunicação (BRASIL, 1998, grifo nosso).</a:t>
            </a:r>
          </a:p>
        </p:txBody>
      </p:sp>
    </p:spTree>
    <p:extLst>
      <p:ext uri="{BB962C8B-B14F-4D97-AF65-F5344CB8AC3E}">
        <p14:creationId xmlns:p14="http://schemas.microsoft.com/office/powerpoint/2010/main" val="392924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611560" y="1779687"/>
            <a:ext cx="79208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Análise Documental:</a:t>
            </a:r>
          </a:p>
          <a:p>
            <a:pPr algn="just"/>
            <a:endParaRPr lang="pt-BR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PNE 2001 – 2010 – ênfase no processo de universalização e democratização do ensino superior por meio da EaD.</a:t>
            </a:r>
          </a:p>
          <a:p>
            <a:pPr algn="just"/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91580" y="3501008"/>
            <a:ext cx="75608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“No </a:t>
            </a:r>
            <a:r>
              <a:rPr lang="pt-BR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processo de universalização e democratização do ensino, especialmente no Brasil, onde os déficits educativos e as desigualdades regionais são tão elevados, os desafios educacionais existentes podem ter, na educação a distância, um meio auxiliar de indiscutível eficácia” (PNE, 2001, p.106).</a:t>
            </a:r>
          </a:p>
        </p:txBody>
      </p:sp>
    </p:spTree>
    <p:extLst>
      <p:ext uri="{BB962C8B-B14F-4D97-AF65-F5344CB8AC3E}">
        <p14:creationId xmlns:p14="http://schemas.microsoft.com/office/powerpoint/2010/main" val="300044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611560" y="1779687"/>
            <a:ext cx="79208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Análise Documental:</a:t>
            </a:r>
          </a:p>
          <a:p>
            <a:pPr algn="just"/>
            <a:endParaRPr lang="pt-BR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Decreto 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nº. 5.622/05 – revoga Decreto nº 2.494/97. Introduz na concepção de EaD “mediação”, “professores” e “alunos”.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55576" y="3861048"/>
            <a:ext cx="777686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“Para </a:t>
            </a:r>
            <a:r>
              <a:rPr lang="pt-BR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 fins deste Decreto, caracteriza-se a educação a distância como modalidade educacional na qual a </a:t>
            </a:r>
            <a:r>
              <a:rPr lang="pt-BR" sz="20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mediação didático-pedagógica </a:t>
            </a:r>
            <a:r>
              <a:rPr lang="pt-BR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nos processos de ensino e aprendizagem ocorre com a utilização de meios e tecnologias de informação e comunicação, com </a:t>
            </a:r>
            <a:r>
              <a:rPr lang="pt-BR" sz="20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estudantes e professores </a:t>
            </a:r>
            <a:r>
              <a:rPr lang="pt-BR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desenvolvendo atividades educativas em lugares ou tempos diversos” (BRASIL, 2005, </a:t>
            </a:r>
            <a:r>
              <a:rPr lang="pt-BR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p.1, grifo nosso).</a:t>
            </a:r>
            <a:endParaRPr lang="pt-BR" sz="20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496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611560" y="1779687"/>
            <a:ext cx="7920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Análise Documental:</a:t>
            </a:r>
          </a:p>
          <a:p>
            <a:pPr algn="just"/>
            <a:endParaRPr lang="pt-BR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PNE </a:t>
            </a: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2014-2024 – EaD 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como a “solução” emergencial para os problemas de democratização do acesso à educação, visto que o termo Educação a Distância aparece no texto sempre atrelado às metas de expansão da oferta, principalmente da educação profissional (Meta 10) e cursos de pós-graduação </a:t>
            </a:r>
            <a:r>
              <a:rPr lang="pt-BR" sz="2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stricto sensu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(Meta 14).</a:t>
            </a:r>
            <a:endParaRPr lang="pt-BR" sz="2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73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611560" y="1779687"/>
            <a:ext cx="81369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Regulação 20% a distância:</a:t>
            </a:r>
          </a:p>
          <a:p>
            <a:pPr algn="just"/>
            <a:endParaRPr lang="pt-BR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Portaria 2.253/2001;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Portaria 4.059/2004;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Portaria 1.134/2016.</a:t>
            </a:r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06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073914"/>
              </p:ext>
            </p:extLst>
          </p:nvPr>
        </p:nvGraphicFramePr>
        <p:xfrm>
          <a:off x="0" y="1484431"/>
          <a:ext cx="9144000" cy="53937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2148"/>
                <a:gridCol w="2286504"/>
                <a:gridCol w="2428844"/>
                <a:gridCol w="2286504"/>
              </a:tblGrid>
              <a:tr h="3232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Categoria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 anchor="ctr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Portaria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2.253/2001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 anchor="ctr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Portaria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4.059/2004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 anchor="ctr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Portaria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1.134/2016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 anchor="ctr">
                    <a:solidFill>
                      <a:srgbClr val="33CCCC"/>
                    </a:solidFill>
                  </a:tcPr>
                </a:tc>
              </a:tr>
              <a:tr h="8407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Termo utilizado para definição da modalidade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 anchor="ctr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“Método Não Presencial”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“Modalidade </a:t>
                      </a:r>
                      <a:r>
                        <a:rPr lang="pt-BR" sz="1400" dirty="0" smtClean="0">
                          <a:effectLst/>
                        </a:rPr>
                        <a:t>Semipresencial</a:t>
                      </a:r>
                      <a:r>
                        <a:rPr lang="pt-BR" sz="1400" dirty="0">
                          <a:effectLst/>
                        </a:rPr>
                        <a:t>”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“Modalidade a Distância”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Carga-horária 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 anchor="ctr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20</a:t>
                      </a:r>
                      <a:r>
                        <a:rPr lang="pt-BR" sz="1400" dirty="0" smtClean="0">
                          <a:effectLst/>
                        </a:rPr>
                        <a:t>%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20%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20%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4547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Oferta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 anchor="ctr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Cursos superiores reconhecidos (a IES era obrigada a oferecer as disciplinas presencial e não presencial até a renovação de reconhecimento do curso).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Cursos superiores reconhecidos.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Cursos reconhecidos e autorizados (este último desde que a IES possua pelo menos um curso de graduação reconhecido).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Avaliações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 anchor="ctr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</a:rPr>
                        <a:t>Presenciais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Presenciais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Presenciais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396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Metodologia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 anchor="ctr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“Métodos e práticas de ensino-aprendizagem que incorporem o uso integrado de tecnologias de informação e comunicação para a realização dos objetivos pedagógicos”.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Book Antiqua" panose="02040602050305030304" pitchFamily="18" charset="0"/>
                      </a:endParaRPr>
                    </a:p>
                  </a:txBody>
                  <a:tcPr marL="67980" marR="679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“Métodos e práticas de ensino-aprendizagem que incorporem o uso integrado de tecnologias de informação e comunicação para a realização dos objetivos pedagógicos, bem como prever encontros presenciais e atividades de tutoria</a:t>
                      </a:r>
                      <a:r>
                        <a:rPr lang="pt-BR" sz="1400" dirty="0" smtClean="0">
                          <a:effectLst/>
                        </a:rPr>
                        <a:t>”.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Book Antiqua" panose="02040602050305030304" pitchFamily="18" charset="0"/>
                      </a:endParaRPr>
                    </a:p>
                  </a:txBody>
                  <a:tcPr marL="67980" marR="679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Mesma redação da Portaria                              nº. 4.059/2004.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0" marR="679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66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1335</Words>
  <Application>Microsoft Office PowerPoint</Application>
  <PresentationFormat>Apresentação na tela (4:3)</PresentationFormat>
  <Paragraphs>125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Arial</vt:lpstr>
      <vt:lpstr>Book Antiqua</vt:lpstr>
      <vt:lpstr>Calibri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Kelly Aparecida Gomes</cp:lastModifiedBy>
  <cp:revision>12</cp:revision>
  <cp:lastPrinted>2017-09-17T13:30:05Z</cp:lastPrinted>
  <dcterms:created xsi:type="dcterms:W3CDTF">2014-07-31T15:12:21Z</dcterms:created>
  <dcterms:modified xsi:type="dcterms:W3CDTF">2017-09-17T13:30:59Z</dcterms:modified>
</cp:coreProperties>
</file>