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01" r:id="rId3"/>
    <p:sldId id="257" r:id="rId4"/>
    <p:sldId id="258" r:id="rId5"/>
    <p:sldId id="260" r:id="rId6"/>
    <p:sldId id="261" r:id="rId7"/>
    <p:sldId id="308" r:id="rId8"/>
    <p:sldId id="314" r:id="rId9"/>
    <p:sldId id="311" r:id="rId10"/>
    <p:sldId id="312" r:id="rId11"/>
    <p:sldId id="313" r:id="rId12"/>
    <p:sldId id="316" r:id="rId13"/>
    <p:sldId id="315" r:id="rId14"/>
    <p:sldId id="317" r:id="rId15"/>
    <p:sldId id="318" r:id="rId16"/>
    <p:sldId id="323" r:id="rId17"/>
    <p:sldId id="284" r:id="rId18"/>
    <p:sldId id="319" r:id="rId19"/>
    <p:sldId id="262" r:id="rId20"/>
    <p:sldId id="269" r:id="rId21"/>
    <p:sldId id="263" r:id="rId22"/>
    <p:sldId id="273" r:id="rId23"/>
    <p:sldId id="272" r:id="rId24"/>
    <p:sldId id="268" r:id="rId25"/>
    <p:sldId id="265" r:id="rId26"/>
    <p:sldId id="264" r:id="rId27"/>
    <p:sldId id="299" r:id="rId28"/>
    <p:sldId id="274" r:id="rId29"/>
    <p:sldId id="276" r:id="rId30"/>
    <p:sldId id="303" r:id="rId31"/>
    <p:sldId id="304" r:id="rId32"/>
    <p:sldId id="277" r:id="rId33"/>
    <p:sldId id="305" r:id="rId34"/>
    <p:sldId id="306" r:id="rId35"/>
    <p:sldId id="278" r:id="rId36"/>
    <p:sldId id="307" r:id="rId37"/>
    <p:sldId id="300" r:id="rId38"/>
    <p:sldId id="322" r:id="rId39"/>
    <p:sldId id="321" r:id="rId40"/>
    <p:sldId id="297" r:id="rId41"/>
    <p:sldId id="324" r:id="rId42"/>
    <p:sldId id="325" r:id="rId43"/>
    <p:sldId id="326" r:id="rId44"/>
    <p:sldId id="327" r:id="rId45"/>
    <p:sldId id="296" r:id="rId46"/>
    <p:sldId id="328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04F"/>
    <a:srgbClr val="3333CC"/>
    <a:srgbClr val="FF4343"/>
    <a:srgbClr val="8F45C7"/>
    <a:srgbClr val="4784FF"/>
    <a:srgbClr val="00BBFE"/>
    <a:srgbClr val="25C6FF"/>
    <a:srgbClr val="0094C8"/>
    <a:srgbClr val="FF1D1D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06" autoAdjust="0"/>
    <p:restoredTop sz="94660"/>
  </p:normalViewPr>
  <p:slideViewPr>
    <p:cSldViewPr snapToGrid="0">
      <p:cViewPr>
        <p:scale>
          <a:sx n="115" d="100"/>
          <a:sy n="115" d="100"/>
        </p:scale>
        <p:origin x="112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352CE-000C-46AE-B937-8AE1E1E306B6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381D5-8263-4D99-A8C8-400412851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2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381D5-8263-4D99-A8C8-400412851C3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46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381D5-8263-4D99-A8C8-400412851C3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10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381D5-8263-4D99-A8C8-400412851C3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96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9AFA-72F8-47ED-BEF7-3F677963B8C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1513-0926-421F-BB63-0479E03AB0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40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9AFA-72F8-47ED-BEF7-3F677963B8C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1513-0926-421F-BB63-0479E03AB0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07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9AFA-72F8-47ED-BEF7-3F677963B8C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1513-0926-421F-BB63-0479E03AB0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84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9AFA-72F8-47ED-BEF7-3F677963B8C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1513-0926-421F-BB63-0479E03AB0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01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9AFA-72F8-47ED-BEF7-3F677963B8C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1513-0926-421F-BB63-0479E03AB0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39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9AFA-72F8-47ED-BEF7-3F677963B8C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1513-0926-421F-BB63-0479E03AB0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34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9AFA-72F8-47ED-BEF7-3F677963B8C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1513-0926-421F-BB63-0479E03AB0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37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9AFA-72F8-47ED-BEF7-3F677963B8C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1513-0926-421F-BB63-0479E03AB0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18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9AFA-72F8-47ED-BEF7-3F677963B8C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1513-0926-421F-BB63-0479E03AB0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56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9AFA-72F8-47ED-BEF7-3F677963B8C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1513-0926-421F-BB63-0479E03AB0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78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9AFA-72F8-47ED-BEF7-3F677963B8C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1513-0926-421F-BB63-0479E03AB0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97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79AFA-72F8-47ED-BEF7-3F677963B8C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11513-0926-421F-BB63-0479E03AB0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60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3.weforum.org/docs/WEF_Future_of_Jobs.pdf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s://static.googleusercontent.com/media/edu.google.com/en/pdfs/skills-of-the-future-report.pdf" TargetMode="External"/><Relationship Id="rId2" Type="http://schemas.openxmlformats.org/officeDocument/2006/relationships/hyperlink" Target="https://engineering.linkedin.com/data/economic-graph-research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://www.policyconnect.org.uk/hec/sites/site_hec/files/report/419/fieldreportdownload/frombrickstoclicks-hecreportforweb.pdf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99"/>
          <a:stretch/>
        </p:blipFill>
        <p:spPr>
          <a:xfrm>
            <a:off x="0" y="1"/>
            <a:ext cx="9865894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1"/>
            <a:ext cx="9865894" cy="6858000"/>
          </a:xfrm>
          <a:prstGeom prst="rect">
            <a:avLst/>
          </a:prstGeom>
          <a:solidFill>
            <a:srgbClr val="11304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796748" y="2142499"/>
            <a:ext cx="50850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Learning </a:t>
            </a:r>
            <a:r>
              <a:rPr lang="pt-BR" sz="2600" b="1" i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analytics</a:t>
            </a:r>
            <a:r>
              <a:rPr lang="pt-BR" sz="2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tendência nos modelos de avaliação</a:t>
            </a:r>
          </a:p>
          <a:p>
            <a:r>
              <a:rPr lang="pt-BR" sz="2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 aprendizagem</a:t>
            </a:r>
            <a:endParaRPr lang="pt-BR" sz="2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107259" y="5409816"/>
            <a:ext cx="4036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Prof. Luciana Santos</a:t>
            </a:r>
          </a:p>
        </p:txBody>
      </p:sp>
    </p:spTree>
    <p:extLst>
      <p:ext uri="{BB962C8B-B14F-4D97-AF65-F5344CB8AC3E}">
        <p14:creationId xmlns:p14="http://schemas.microsoft.com/office/powerpoint/2010/main" val="29595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6493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02526" y="3166946"/>
            <a:ext cx="2899317" cy="780586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0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9144000" cy="442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9144000" cy="458827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600"/>
            <a:ext cx="9144000" cy="43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00819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300"/>
            <a:ext cx="9144000" cy="408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4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575"/>
            <a:ext cx="9144000" cy="373278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11" y="1148575"/>
            <a:ext cx="9144000" cy="356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903"/>
            <a:ext cx="9144000" cy="58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293542" y="-363438"/>
            <a:ext cx="12678716" cy="7221438"/>
            <a:chOff x="-1293542" y="-363438"/>
            <a:chExt cx="12678716" cy="7221438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" t="-598" r="4701"/>
            <a:stretch/>
          </p:blipFill>
          <p:spPr>
            <a:xfrm>
              <a:off x="-1293542" y="-363438"/>
              <a:ext cx="12098852" cy="7221438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-1204332" y="-363438"/>
              <a:ext cx="12589506" cy="7221438"/>
            </a:xfrm>
            <a:prstGeom prst="rect">
              <a:avLst/>
            </a:prstGeom>
            <a:solidFill>
              <a:srgbClr val="11304F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Retângulo 1"/>
          <p:cNvSpPr/>
          <p:nvPr/>
        </p:nvSpPr>
        <p:spPr>
          <a:xfrm>
            <a:off x="758283" y="1305342"/>
            <a:ext cx="7571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 grande desafio é </a:t>
            </a:r>
            <a:r>
              <a:rPr lang="pt-BR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conhecer o </a:t>
            </a:r>
            <a:r>
              <a:rPr lang="pt-BR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pt-BR" dirty="0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comportamento”, estilo de aprendizagem, preferências, potencialidades, fragilidades</a:t>
            </a:r>
            <a:r>
              <a:rPr lang="pt-BR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para </a:t>
            </a:r>
            <a:r>
              <a:rPr lang="pt-BR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criar uma experiência de </a:t>
            </a:r>
            <a:r>
              <a:rPr lang="pt-BR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aprendizado realmente associada ao </a:t>
            </a:r>
            <a:r>
              <a:rPr lang="pt-BR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e-</a:t>
            </a:r>
            <a:r>
              <a:rPr lang="pt-BR" i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pt-BR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pt-BR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pt-BR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81307" y="2872319"/>
            <a:ext cx="73486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Como?</a:t>
            </a:r>
          </a:p>
          <a:p>
            <a:endParaRPr lang="pt-BR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Todos os componentes do curso podem dizer muito sobre os alunos! </a:t>
            </a:r>
            <a:endParaRPr lang="pt-BR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ector reto 44"/>
          <p:cNvCxnSpPr/>
          <p:nvPr/>
        </p:nvCxnSpPr>
        <p:spPr>
          <a:xfrm>
            <a:off x="995082" y="6466372"/>
            <a:ext cx="7019365" cy="134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/>
          <p:cNvSpPr/>
          <p:nvPr/>
        </p:nvSpPr>
        <p:spPr>
          <a:xfrm>
            <a:off x="0" y="412735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195353" y="1838558"/>
            <a:ext cx="2426201" cy="2394886"/>
            <a:chOff x="195353" y="1838558"/>
            <a:chExt cx="2426201" cy="2394886"/>
          </a:xfrm>
        </p:grpSpPr>
        <p:grpSp>
          <p:nvGrpSpPr>
            <p:cNvPr id="29" name="그룹 29"/>
            <p:cNvGrpSpPr/>
            <p:nvPr/>
          </p:nvGrpSpPr>
          <p:grpSpPr>
            <a:xfrm>
              <a:off x="195353" y="1838558"/>
              <a:ext cx="2426201" cy="2202191"/>
              <a:chOff x="2571107" y="1743075"/>
              <a:chExt cx="2559765" cy="2421670"/>
            </a:xfrm>
            <a:solidFill>
              <a:srgbClr val="8F45C7"/>
            </a:solidFill>
            <a:effectLst/>
          </p:grpSpPr>
          <p:sp>
            <p:nvSpPr>
              <p:cNvPr id="30" name="Freeform 8"/>
              <p:cNvSpPr>
                <a:spLocks/>
              </p:cNvSpPr>
              <p:nvPr/>
            </p:nvSpPr>
            <p:spPr bwMode="auto">
              <a:xfrm>
                <a:off x="2571107" y="1743075"/>
                <a:ext cx="2559765" cy="1279465"/>
              </a:xfrm>
              <a:custGeom>
                <a:avLst/>
                <a:gdLst>
                  <a:gd name="T0" fmla="*/ 1624 w 3069"/>
                  <a:gd name="T1" fmla="*/ 381 h 1534"/>
                  <a:gd name="T2" fmla="*/ 1768 w 3069"/>
                  <a:gd name="T3" fmla="*/ 400 h 1534"/>
                  <a:gd name="T4" fmla="*/ 1906 w 3069"/>
                  <a:gd name="T5" fmla="*/ 437 h 1534"/>
                  <a:gd name="T6" fmla="*/ 2036 w 3069"/>
                  <a:gd name="T7" fmla="*/ 490 h 1534"/>
                  <a:gd name="T8" fmla="*/ 2159 w 3069"/>
                  <a:gd name="T9" fmla="*/ 559 h 1534"/>
                  <a:gd name="T10" fmla="*/ 2271 w 3069"/>
                  <a:gd name="T11" fmla="*/ 641 h 1534"/>
                  <a:gd name="T12" fmla="*/ 2372 w 3069"/>
                  <a:gd name="T13" fmla="*/ 736 h 1534"/>
                  <a:gd name="T14" fmla="*/ 2462 w 3069"/>
                  <a:gd name="T15" fmla="*/ 841 h 1534"/>
                  <a:gd name="T16" fmla="*/ 2538 w 3069"/>
                  <a:gd name="T17" fmla="*/ 958 h 1534"/>
                  <a:gd name="T18" fmla="*/ 2601 w 3069"/>
                  <a:gd name="T19" fmla="*/ 1083 h 1534"/>
                  <a:gd name="T20" fmla="*/ 2648 w 3069"/>
                  <a:gd name="T21" fmla="*/ 1217 h 1534"/>
                  <a:gd name="T22" fmla="*/ 2679 w 3069"/>
                  <a:gd name="T23" fmla="*/ 1358 h 1534"/>
                  <a:gd name="T24" fmla="*/ 2692 w 3069"/>
                  <a:gd name="T25" fmla="*/ 1504 h 1534"/>
                  <a:gd name="T26" fmla="*/ 3067 w 3069"/>
                  <a:gd name="T27" fmla="*/ 1455 h 1534"/>
                  <a:gd name="T28" fmla="*/ 3045 w 3069"/>
                  <a:gd name="T29" fmla="*/ 1262 h 1534"/>
                  <a:gd name="T30" fmla="*/ 3000 w 3069"/>
                  <a:gd name="T31" fmla="*/ 1078 h 1534"/>
                  <a:gd name="T32" fmla="*/ 2933 w 3069"/>
                  <a:gd name="T33" fmla="*/ 903 h 1534"/>
                  <a:gd name="T34" fmla="*/ 2846 w 3069"/>
                  <a:gd name="T35" fmla="*/ 739 h 1534"/>
                  <a:gd name="T36" fmla="*/ 2742 w 3069"/>
                  <a:gd name="T37" fmla="*/ 587 h 1534"/>
                  <a:gd name="T38" fmla="*/ 2619 w 3069"/>
                  <a:gd name="T39" fmla="*/ 449 h 1534"/>
                  <a:gd name="T40" fmla="*/ 2482 w 3069"/>
                  <a:gd name="T41" fmla="*/ 327 h 1534"/>
                  <a:gd name="T42" fmla="*/ 2330 w 3069"/>
                  <a:gd name="T43" fmla="*/ 222 h 1534"/>
                  <a:gd name="T44" fmla="*/ 2166 w 3069"/>
                  <a:gd name="T45" fmla="*/ 135 h 1534"/>
                  <a:gd name="T46" fmla="*/ 1990 w 3069"/>
                  <a:gd name="T47" fmla="*/ 69 h 1534"/>
                  <a:gd name="T48" fmla="*/ 1806 w 3069"/>
                  <a:gd name="T49" fmla="*/ 23 h 1534"/>
                  <a:gd name="T50" fmla="*/ 1614 w 3069"/>
                  <a:gd name="T51" fmla="*/ 2 h 1534"/>
                  <a:gd name="T52" fmla="*/ 1455 w 3069"/>
                  <a:gd name="T53" fmla="*/ 2 h 1534"/>
                  <a:gd name="T54" fmla="*/ 1263 w 3069"/>
                  <a:gd name="T55" fmla="*/ 23 h 1534"/>
                  <a:gd name="T56" fmla="*/ 1079 w 3069"/>
                  <a:gd name="T57" fmla="*/ 69 h 1534"/>
                  <a:gd name="T58" fmla="*/ 903 w 3069"/>
                  <a:gd name="T59" fmla="*/ 135 h 1534"/>
                  <a:gd name="T60" fmla="*/ 739 w 3069"/>
                  <a:gd name="T61" fmla="*/ 222 h 1534"/>
                  <a:gd name="T62" fmla="*/ 587 w 3069"/>
                  <a:gd name="T63" fmla="*/ 327 h 1534"/>
                  <a:gd name="T64" fmla="*/ 450 w 3069"/>
                  <a:gd name="T65" fmla="*/ 449 h 1534"/>
                  <a:gd name="T66" fmla="*/ 327 w 3069"/>
                  <a:gd name="T67" fmla="*/ 587 h 1534"/>
                  <a:gd name="T68" fmla="*/ 223 w 3069"/>
                  <a:gd name="T69" fmla="*/ 739 h 1534"/>
                  <a:gd name="T70" fmla="*/ 135 w 3069"/>
                  <a:gd name="T71" fmla="*/ 903 h 1534"/>
                  <a:gd name="T72" fmla="*/ 69 w 3069"/>
                  <a:gd name="T73" fmla="*/ 1078 h 1534"/>
                  <a:gd name="T74" fmla="*/ 25 w 3069"/>
                  <a:gd name="T75" fmla="*/ 1262 h 1534"/>
                  <a:gd name="T76" fmla="*/ 2 w 3069"/>
                  <a:gd name="T77" fmla="*/ 1455 h 1534"/>
                  <a:gd name="T78" fmla="*/ 377 w 3069"/>
                  <a:gd name="T79" fmla="*/ 1504 h 1534"/>
                  <a:gd name="T80" fmla="*/ 390 w 3069"/>
                  <a:gd name="T81" fmla="*/ 1358 h 1534"/>
                  <a:gd name="T82" fmla="*/ 421 w 3069"/>
                  <a:gd name="T83" fmla="*/ 1217 h 1534"/>
                  <a:gd name="T84" fmla="*/ 468 w 3069"/>
                  <a:gd name="T85" fmla="*/ 1083 h 1534"/>
                  <a:gd name="T86" fmla="*/ 531 w 3069"/>
                  <a:gd name="T87" fmla="*/ 958 h 1534"/>
                  <a:gd name="T88" fmla="*/ 608 w 3069"/>
                  <a:gd name="T89" fmla="*/ 841 h 1534"/>
                  <a:gd name="T90" fmla="*/ 697 w 3069"/>
                  <a:gd name="T91" fmla="*/ 736 h 1534"/>
                  <a:gd name="T92" fmla="*/ 798 w 3069"/>
                  <a:gd name="T93" fmla="*/ 641 h 1534"/>
                  <a:gd name="T94" fmla="*/ 910 w 3069"/>
                  <a:gd name="T95" fmla="*/ 559 h 1534"/>
                  <a:gd name="T96" fmla="*/ 1033 w 3069"/>
                  <a:gd name="T97" fmla="*/ 490 h 1534"/>
                  <a:gd name="T98" fmla="*/ 1163 w 3069"/>
                  <a:gd name="T99" fmla="*/ 437 h 1534"/>
                  <a:gd name="T100" fmla="*/ 1302 w 3069"/>
                  <a:gd name="T101" fmla="*/ 400 h 1534"/>
                  <a:gd name="T102" fmla="*/ 1446 w 3069"/>
                  <a:gd name="T103" fmla="*/ 381 h 1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69" h="1534">
                    <a:moveTo>
                      <a:pt x="1534" y="376"/>
                    </a:moveTo>
                    <a:lnTo>
                      <a:pt x="1534" y="376"/>
                    </a:lnTo>
                    <a:lnTo>
                      <a:pt x="1564" y="377"/>
                    </a:lnTo>
                    <a:lnTo>
                      <a:pt x="1594" y="378"/>
                    </a:lnTo>
                    <a:lnTo>
                      <a:pt x="1624" y="381"/>
                    </a:lnTo>
                    <a:lnTo>
                      <a:pt x="1652" y="383"/>
                    </a:lnTo>
                    <a:lnTo>
                      <a:pt x="1682" y="386"/>
                    </a:lnTo>
                    <a:lnTo>
                      <a:pt x="1711" y="390"/>
                    </a:lnTo>
                    <a:lnTo>
                      <a:pt x="1740" y="394"/>
                    </a:lnTo>
                    <a:lnTo>
                      <a:pt x="1768" y="400"/>
                    </a:lnTo>
                    <a:lnTo>
                      <a:pt x="1796" y="406"/>
                    </a:lnTo>
                    <a:lnTo>
                      <a:pt x="1824" y="414"/>
                    </a:lnTo>
                    <a:lnTo>
                      <a:pt x="1852" y="421"/>
                    </a:lnTo>
                    <a:lnTo>
                      <a:pt x="1878" y="429"/>
                    </a:lnTo>
                    <a:lnTo>
                      <a:pt x="1906" y="437"/>
                    </a:lnTo>
                    <a:lnTo>
                      <a:pt x="1933" y="447"/>
                    </a:lnTo>
                    <a:lnTo>
                      <a:pt x="1958" y="457"/>
                    </a:lnTo>
                    <a:lnTo>
                      <a:pt x="1985" y="468"/>
                    </a:lnTo>
                    <a:lnTo>
                      <a:pt x="2011" y="479"/>
                    </a:lnTo>
                    <a:lnTo>
                      <a:pt x="2036" y="490"/>
                    </a:lnTo>
                    <a:lnTo>
                      <a:pt x="2062" y="503"/>
                    </a:lnTo>
                    <a:lnTo>
                      <a:pt x="2086" y="516"/>
                    </a:lnTo>
                    <a:lnTo>
                      <a:pt x="2111" y="530"/>
                    </a:lnTo>
                    <a:lnTo>
                      <a:pt x="2134" y="545"/>
                    </a:lnTo>
                    <a:lnTo>
                      <a:pt x="2159" y="559"/>
                    </a:lnTo>
                    <a:lnTo>
                      <a:pt x="2181" y="575"/>
                    </a:lnTo>
                    <a:lnTo>
                      <a:pt x="2205" y="591"/>
                    </a:lnTo>
                    <a:lnTo>
                      <a:pt x="2227" y="607"/>
                    </a:lnTo>
                    <a:lnTo>
                      <a:pt x="2249" y="624"/>
                    </a:lnTo>
                    <a:lnTo>
                      <a:pt x="2271" y="641"/>
                    </a:lnTo>
                    <a:lnTo>
                      <a:pt x="2292" y="659"/>
                    </a:lnTo>
                    <a:lnTo>
                      <a:pt x="2312" y="677"/>
                    </a:lnTo>
                    <a:lnTo>
                      <a:pt x="2333" y="696"/>
                    </a:lnTo>
                    <a:lnTo>
                      <a:pt x="2353" y="715"/>
                    </a:lnTo>
                    <a:lnTo>
                      <a:pt x="2372" y="736"/>
                    </a:lnTo>
                    <a:lnTo>
                      <a:pt x="2391" y="756"/>
                    </a:lnTo>
                    <a:lnTo>
                      <a:pt x="2409" y="777"/>
                    </a:lnTo>
                    <a:lnTo>
                      <a:pt x="2427" y="797"/>
                    </a:lnTo>
                    <a:lnTo>
                      <a:pt x="2445" y="820"/>
                    </a:lnTo>
                    <a:lnTo>
                      <a:pt x="2462" y="841"/>
                    </a:lnTo>
                    <a:lnTo>
                      <a:pt x="2479" y="865"/>
                    </a:lnTo>
                    <a:lnTo>
                      <a:pt x="2495" y="887"/>
                    </a:lnTo>
                    <a:lnTo>
                      <a:pt x="2510" y="910"/>
                    </a:lnTo>
                    <a:lnTo>
                      <a:pt x="2524" y="934"/>
                    </a:lnTo>
                    <a:lnTo>
                      <a:pt x="2538" y="958"/>
                    </a:lnTo>
                    <a:lnTo>
                      <a:pt x="2552" y="983"/>
                    </a:lnTo>
                    <a:lnTo>
                      <a:pt x="2565" y="1007"/>
                    </a:lnTo>
                    <a:lnTo>
                      <a:pt x="2578" y="1032"/>
                    </a:lnTo>
                    <a:lnTo>
                      <a:pt x="2589" y="1057"/>
                    </a:lnTo>
                    <a:lnTo>
                      <a:pt x="2601" y="1083"/>
                    </a:lnTo>
                    <a:lnTo>
                      <a:pt x="2612" y="1110"/>
                    </a:lnTo>
                    <a:lnTo>
                      <a:pt x="2621" y="1136"/>
                    </a:lnTo>
                    <a:lnTo>
                      <a:pt x="2631" y="1163"/>
                    </a:lnTo>
                    <a:lnTo>
                      <a:pt x="2640" y="1190"/>
                    </a:lnTo>
                    <a:lnTo>
                      <a:pt x="2648" y="1217"/>
                    </a:lnTo>
                    <a:lnTo>
                      <a:pt x="2656" y="1245"/>
                    </a:lnTo>
                    <a:lnTo>
                      <a:pt x="2662" y="1273"/>
                    </a:lnTo>
                    <a:lnTo>
                      <a:pt x="2668" y="1301"/>
                    </a:lnTo>
                    <a:lnTo>
                      <a:pt x="2674" y="1329"/>
                    </a:lnTo>
                    <a:lnTo>
                      <a:pt x="2679" y="1358"/>
                    </a:lnTo>
                    <a:lnTo>
                      <a:pt x="2682" y="1387"/>
                    </a:lnTo>
                    <a:lnTo>
                      <a:pt x="2685" y="1416"/>
                    </a:lnTo>
                    <a:lnTo>
                      <a:pt x="2689" y="1444"/>
                    </a:lnTo>
                    <a:lnTo>
                      <a:pt x="2691" y="1474"/>
                    </a:lnTo>
                    <a:lnTo>
                      <a:pt x="2692" y="1504"/>
                    </a:lnTo>
                    <a:lnTo>
                      <a:pt x="2692" y="1534"/>
                    </a:lnTo>
                    <a:lnTo>
                      <a:pt x="3069" y="1534"/>
                    </a:lnTo>
                    <a:lnTo>
                      <a:pt x="3069" y="1534"/>
                    </a:lnTo>
                    <a:lnTo>
                      <a:pt x="3068" y="1495"/>
                    </a:lnTo>
                    <a:lnTo>
                      <a:pt x="3067" y="1455"/>
                    </a:lnTo>
                    <a:lnTo>
                      <a:pt x="3064" y="1416"/>
                    </a:lnTo>
                    <a:lnTo>
                      <a:pt x="3061" y="1377"/>
                    </a:lnTo>
                    <a:lnTo>
                      <a:pt x="3056" y="1339"/>
                    </a:lnTo>
                    <a:lnTo>
                      <a:pt x="3051" y="1301"/>
                    </a:lnTo>
                    <a:lnTo>
                      <a:pt x="3045" y="1262"/>
                    </a:lnTo>
                    <a:lnTo>
                      <a:pt x="3037" y="1225"/>
                    </a:lnTo>
                    <a:lnTo>
                      <a:pt x="3030" y="1188"/>
                    </a:lnTo>
                    <a:lnTo>
                      <a:pt x="3020" y="1150"/>
                    </a:lnTo>
                    <a:lnTo>
                      <a:pt x="3011" y="1114"/>
                    </a:lnTo>
                    <a:lnTo>
                      <a:pt x="3000" y="1078"/>
                    </a:lnTo>
                    <a:lnTo>
                      <a:pt x="2988" y="1041"/>
                    </a:lnTo>
                    <a:lnTo>
                      <a:pt x="2975" y="1006"/>
                    </a:lnTo>
                    <a:lnTo>
                      <a:pt x="2963" y="971"/>
                    </a:lnTo>
                    <a:lnTo>
                      <a:pt x="2948" y="937"/>
                    </a:lnTo>
                    <a:lnTo>
                      <a:pt x="2933" y="903"/>
                    </a:lnTo>
                    <a:lnTo>
                      <a:pt x="2918" y="869"/>
                    </a:lnTo>
                    <a:lnTo>
                      <a:pt x="2901" y="836"/>
                    </a:lnTo>
                    <a:lnTo>
                      <a:pt x="2884" y="803"/>
                    </a:lnTo>
                    <a:lnTo>
                      <a:pt x="2866" y="771"/>
                    </a:lnTo>
                    <a:lnTo>
                      <a:pt x="2846" y="739"/>
                    </a:lnTo>
                    <a:lnTo>
                      <a:pt x="2827" y="707"/>
                    </a:lnTo>
                    <a:lnTo>
                      <a:pt x="2807" y="676"/>
                    </a:lnTo>
                    <a:lnTo>
                      <a:pt x="2786" y="646"/>
                    </a:lnTo>
                    <a:lnTo>
                      <a:pt x="2764" y="616"/>
                    </a:lnTo>
                    <a:lnTo>
                      <a:pt x="2742" y="587"/>
                    </a:lnTo>
                    <a:lnTo>
                      <a:pt x="2718" y="559"/>
                    </a:lnTo>
                    <a:lnTo>
                      <a:pt x="2695" y="530"/>
                    </a:lnTo>
                    <a:lnTo>
                      <a:pt x="2671" y="502"/>
                    </a:lnTo>
                    <a:lnTo>
                      <a:pt x="2645" y="475"/>
                    </a:lnTo>
                    <a:lnTo>
                      <a:pt x="2619" y="449"/>
                    </a:lnTo>
                    <a:lnTo>
                      <a:pt x="2593" y="423"/>
                    </a:lnTo>
                    <a:lnTo>
                      <a:pt x="2566" y="399"/>
                    </a:lnTo>
                    <a:lnTo>
                      <a:pt x="2538" y="374"/>
                    </a:lnTo>
                    <a:lnTo>
                      <a:pt x="2511" y="351"/>
                    </a:lnTo>
                    <a:lnTo>
                      <a:pt x="2482" y="327"/>
                    </a:lnTo>
                    <a:lnTo>
                      <a:pt x="2452" y="305"/>
                    </a:lnTo>
                    <a:lnTo>
                      <a:pt x="2423" y="282"/>
                    </a:lnTo>
                    <a:lnTo>
                      <a:pt x="2392" y="262"/>
                    </a:lnTo>
                    <a:lnTo>
                      <a:pt x="2361" y="242"/>
                    </a:lnTo>
                    <a:lnTo>
                      <a:pt x="2330" y="222"/>
                    </a:lnTo>
                    <a:lnTo>
                      <a:pt x="2298" y="204"/>
                    </a:lnTo>
                    <a:lnTo>
                      <a:pt x="2265" y="185"/>
                    </a:lnTo>
                    <a:lnTo>
                      <a:pt x="2233" y="167"/>
                    </a:lnTo>
                    <a:lnTo>
                      <a:pt x="2199" y="151"/>
                    </a:lnTo>
                    <a:lnTo>
                      <a:pt x="2166" y="135"/>
                    </a:lnTo>
                    <a:lnTo>
                      <a:pt x="2132" y="120"/>
                    </a:lnTo>
                    <a:lnTo>
                      <a:pt x="2097" y="107"/>
                    </a:lnTo>
                    <a:lnTo>
                      <a:pt x="2062" y="93"/>
                    </a:lnTo>
                    <a:lnTo>
                      <a:pt x="2027" y="81"/>
                    </a:lnTo>
                    <a:lnTo>
                      <a:pt x="1990" y="69"/>
                    </a:lnTo>
                    <a:lnTo>
                      <a:pt x="1954" y="59"/>
                    </a:lnTo>
                    <a:lnTo>
                      <a:pt x="1918" y="48"/>
                    </a:lnTo>
                    <a:lnTo>
                      <a:pt x="1881" y="39"/>
                    </a:lnTo>
                    <a:lnTo>
                      <a:pt x="1843" y="31"/>
                    </a:lnTo>
                    <a:lnTo>
                      <a:pt x="1806" y="23"/>
                    </a:lnTo>
                    <a:lnTo>
                      <a:pt x="1769" y="18"/>
                    </a:lnTo>
                    <a:lnTo>
                      <a:pt x="1730" y="12"/>
                    </a:lnTo>
                    <a:lnTo>
                      <a:pt x="1692" y="7"/>
                    </a:lnTo>
                    <a:lnTo>
                      <a:pt x="1652" y="4"/>
                    </a:lnTo>
                    <a:lnTo>
                      <a:pt x="1614" y="2"/>
                    </a:lnTo>
                    <a:lnTo>
                      <a:pt x="1575" y="0"/>
                    </a:lnTo>
                    <a:lnTo>
                      <a:pt x="1534" y="0"/>
                    </a:lnTo>
                    <a:lnTo>
                      <a:pt x="1534" y="0"/>
                    </a:lnTo>
                    <a:lnTo>
                      <a:pt x="1495" y="0"/>
                    </a:lnTo>
                    <a:lnTo>
                      <a:pt x="1455" y="2"/>
                    </a:lnTo>
                    <a:lnTo>
                      <a:pt x="1417" y="4"/>
                    </a:lnTo>
                    <a:lnTo>
                      <a:pt x="1377" y="7"/>
                    </a:lnTo>
                    <a:lnTo>
                      <a:pt x="1339" y="12"/>
                    </a:lnTo>
                    <a:lnTo>
                      <a:pt x="1301" y="18"/>
                    </a:lnTo>
                    <a:lnTo>
                      <a:pt x="1263" y="23"/>
                    </a:lnTo>
                    <a:lnTo>
                      <a:pt x="1225" y="31"/>
                    </a:lnTo>
                    <a:lnTo>
                      <a:pt x="1188" y="39"/>
                    </a:lnTo>
                    <a:lnTo>
                      <a:pt x="1151" y="48"/>
                    </a:lnTo>
                    <a:lnTo>
                      <a:pt x="1114" y="59"/>
                    </a:lnTo>
                    <a:lnTo>
                      <a:pt x="1079" y="69"/>
                    </a:lnTo>
                    <a:lnTo>
                      <a:pt x="1043" y="81"/>
                    </a:lnTo>
                    <a:lnTo>
                      <a:pt x="1007" y="93"/>
                    </a:lnTo>
                    <a:lnTo>
                      <a:pt x="972" y="107"/>
                    </a:lnTo>
                    <a:lnTo>
                      <a:pt x="937" y="120"/>
                    </a:lnTo>
                    <a:lnTo>
                      <a:pt x="903" y="135"/>
                    </a:lnTo>
                    <a:lnTo>
                      <a:pt x="870" y="151"/>
                    </a:lnTo>
                    <a:lnTo>
                      <a:pt x="836" y="167"/>
                    </a:lnTo>
                    <a:lnTo>
                      <a:pt x="803" y="185"/>
                    </a:lnTo>
                    <a:lnTo>
                      <a:pt x="771" y="204"/>
                    </a:lnTo>
                    <a:lnTo>
                      <a:pt x="739" y="222"/>
                    </a:lnTo>
                    <a:lnTo>
                      <a:pt x="708" y="242"/>
                    </a:lnTo>
                    <a:lnTo>
                      <a:pt x="677" y="262"/>
                    </a:lnTo>
                    <a:lnTo>
                      <a:pt x="646" y="282"/>
                    </a:lnTo>
                    <a:lnTo>
                      <a:pt x="616" y="305"/>
                    </a:lnTo>
                    <a:lnTo>
                      <a:pt x="587" y="327"/>
                    </a:lnTo>
                    <a:lnTo>
                      <a:pt x="559" y="351"/>
                    </a:lnTo>
                    <a:lnTo>
                      <a:pt x="531" y="374"/>
                    </a:lnTo>
                    <a:lnTo>
                      <a:pt x="503" y="399"/>
                    </a:lnTo>
                    <a:lnTo>
                      <a:pt x="477" y="423"/>
                    </a:lnTo>
                    <a:lnTo>
                      <a:pt x="450" y="449"/>
                    </a:lnTo>
                    <a:lnTo>
                      <a:pt x="424" y="475"/>
                    </a:lnTo>
                    <a:lnTo>
                      <a:pt x="399" y="502"/>
                    </a:lnTo>
                    <a:lnTo>
                      <a:pt x="374" y="530"/>
                    </a:lnTo>
                    <a:lnTo>
                      <a:pt x="351" y="559"/>
                    </a:lnTo>
                    <a:lnTo>
                      <a:pt x="327" y="587"/>
                    </a:lnTo>
                    <a:lnTo>
                      <a:pt x="305" y="616"/>
                    </a:lnTo>
                    <a:lnTo>
                      <a:pt x="284" y="646"/>
                    </a:lnTo>
                    <a:lnTo>
                      <a:pt x="262" y="676"/>
                    </a:lnTo>
                    <a:lnTo>
                      <a:pt x="242" y="707"/>
                    </a:lnTo>
                    <a:lnTo>
                      <a:pt x="223" y="739"/>
                    </a:lnTo>
                    <a:lnTo>
                      <a:pt x="204" y="771"/>
                    </a:lnTo>
                    <a:lnTo>
                      <a:pt x="185" y="803"/>
                    </a:lnTo>
                    <a:lnTo>
                      <a:pt x="168" y="836"/>
                    </a:lnTo>
                    <a:lnTo>
                      <a:pt x="151" y="869"/>
                    </a:lnTo>
                    <a:lnTo>
                      <a:pt x="135" y="903"/>
                    </a:lnTo>
                    <a:lnTo>
                      <a:pt x="120" y="937"/>
                    </a:lnTo>
                    <a:lnTo>
                      <a:pt x="107" y="971"/>
                    </a:lnTo>
                    <a:lnTo>
                      <a:pt x="94" y="1006"/>
                    </a:lnTo>
                    <a:lnTo>
                      <a:pt x="81" y="1041"/>
                    </a:lnTo>
                    <a:lnTo>
                      <a:pt x="69" y="1078"/>
                    </a:lnTo>
                    <a:lnTo>
                      <a:pt x="59" y="1114"/>
                    </a:lnTo>
                    <a:lnTo>
                      <a:pt x="49" y="1150"/>
                    </a:lnTo>
                    <a:lnTo>
                      <a:pt x="39" y="1188"/>
                    </a:lnTo>
                    <a:lnTo>
                      <a:pt x="32" y="1225"/>
                    </a:lnTo>
                    <a:lnTo>
                      <a:pt x="25" y="1262"/>
                    </a:lnTo>
                    <a:lnTo>
                      <a:pt x="18" y="1301"/>
                    </a:lnTo>
                    <a:lnTo>
                      <a:pt x="13" y="1339"/>
                    </a:lnTo>
                    <a:lnTo>
                      <a:pt x="9" y="1377"/>
                    </a:lnTo>
                    <a:lnTo>
                      <a:pt x="5" y="1416"/>
                    </a:lnTo>
                    <a:lnTo>
                      <a:pt x="2" y="1455"/>
                    </a:lnTo>
                    <a:lnTo>
                      <a:pt x="1" y="1495"/>
                    </a:lnTo>
                    <a:lnTo>
                      <a:pt x="0" y="1534"/>
                    </a:lnTo>
                    <a:lnTo>
                      <a:pt x="377" y="1534"/>
                    </a:lnTo>
                    <a:lnTo>
                      <a:pt x="377" y="1534"/>
                    </a:lnTo>
                    <a:lnTo>
                      <a:pt x="377" y="1504"/>
                    </a:lnTo>
                    <a:lnTo>
                      <a:pt x="378" y="1474"/>
                    </a:lnTo>
                    <a:lnTo>
                      <a:pt x="381" y="1444"/>
                    </a:lnTo>
                    <a:lnTo>
                      <a:pt x="383" y="1416"/>
                    </a:lnTo>
                    <a:lnTo>
                      <a:pt x="387" y="1387"/>
                    </a:lnTo>
                    <a:lnTo>
                      <a:pt x="390" y="1358"/>
                    </a:lnTo>
                    <a:lnTo>
                      <a:pt x="396" y="1329"/>
                    </a:lnTo>
                    <a:lnTo>
                      <a:pt x="401" y="1301"/>
                    </a:lnTo>
                    <a:lnTo>
                      <a:pt x="407" y="1273"/>
                    </a:lnTo>
                    <a:lnTo>
                      <a:pt x="414" y="1245"/>
                    </a:lnTo>
                    <a:lnTo>
                      <a:pt x="421" y="1217"/>
                    </a:lnTo>
                    <a:lnTo>
                      <a:pt x="430" y="1190"/>
                    </a:lnTo>
                    <a:lnTo>
                      <a:pt x="438" y="1163"/>
                    </a:lnTo>
                    <a:lnTo>
                      <a:pt x="448" y="1136"/>
                    </a:lnTo>
                    <a:lnTo>
                      <a:pt x="457" y="1110"/>
                    </a:lnTo>
                    <a:lnTo>
                      <a:pt x="468" y="1083"/>
                    </a:lnTo>
                    <a:lnTo>
                      <a:pt x="480" y="1057"/>
                    </a:lnTo>
                    <a:lnTo>
                      <a:pt x="491" y="1032"/>
                    </a:lnTo>
                    <a:lnTo>
                      <a:pt x="504" y="1007"/>
                    </a:lnTo>
                    <a:lnTo>
                      <a:pt x="517" y="983"/>
                    </a:lnTo>
                    <a:lnTo>
                      <a:pt x="531" y="958"/>
                    </a:lnTo>
                    <a:lnTo>
                      <a:pt x="545" y="934"/>
                    </a:lnTo>
                    <a:lnTo>
                      <a:pt x="560" y="910"/>
                    </a:lnTo>
                    <a:lnTo>
                      <a:pt x="575" y="887"/>
                    </a:lnTo>
                    <a:lnTo>
                      <a:pt x="591" y="865"/>
                    </a:lnTo>
                    <a:lnTo>
                      <a:pt x="608" y="841"/>
                    </a:lnTo>
                    <a:lnTo>
                      <a:pt x="624" y="820"/>
                    </a:lnTo>
                    <a:lnTo>
                      <a:pt x="642" y="797"/>
                    </a:lnTo>
                    <a:lnTo>
                      <a:pt x="660" y="777"/>
                    </a:lnTo>
                    <a:lnTo>
                      <a:pt x="678" y="756"/>
                    </a:lnTo>
                    <a:lnTo>
                      <a:pt x="697" y="736"/>
                    </a:lnTo>
                    <a:lnTo>
                      <a:pt x="716" y="715"/>
                    </a:lnTo>
                    <a:lnTo>
                      <a:pt x="736" y="696"/>
                    </a:lnTo>
                    <a:lnTo>
                      <a:pt x="757" y="677"/>
                    </a:lnTo>
                    <a:lnTo>
                      <a:pt x="777" y="659"/>
                    </a:lnTo>
                    <a:lnTo>
                      <a:pt x="798" y="641"/>
                    </a:lnTo>
                    <a:lnTo>
                      <a:pt x="820" y="624"/>
                    </a:lnTo>
                    <a:lnTo>
                      <a:pt x="842" y="607"/>
                    </a:lnTo>
                    <a:lnTo>
                      <a:pt x="865" y="591"/>
                    </a:lnTo>
                    <a:lnTo>
                      <a:pt x="887" y="575"/>
                    </a:lnTo>
                    <a:lnTo>
                      <a:pt x="910" y="559"/>
                    </a:lnTo>
                    <a:lnTo>
                      <a:pt x="935" y="545"/>
                    </a:lnTo>
                    <a:lnTo>
                      <a:pt x="958" y="530"/>
                    </a:lnTo>
                    <a:lnTo>
                      <a:pt x="983" y="516"/>
                    </a:lnTo>
                    <a:lnTo>
                      <a:pt x="1007" y="503"/>
                    </a:lnTo>
                    <a:lnTo>
                      <a:pt x="1033" y="490"/>
                    </a:lnTo>
                    <a:lnTo>
                      <a:pt x="1059" y="479"/>
                    </a:lnTo>
                    <a:lnTo>
                      <a:pt x="1084" y="468"/>
                    </a:lnTo>
                    <a:lnTo>
                      <a:pt x="1110" y="457"/>
                    </a:lnTo>
                    <a:lnTo>
                      <a:pt x="1136" y="447"/>
                    </a:lnTo>
                    <a:lnTo>
                      <a:pt x="1163" y="437"/>
                    </a:lnTo>
                    <a:lnTo>
                      <a:pt x="1191" y="429"/>
                    </a:lnTo>
                    <a:lnTo>
                      <a:pt x="1217" y="421"/>
                    </a:lnTo>
                    <a:lnTo>
                      <a:pt x="1245" y="414"/>
                    </a:lnTo>
                    <a:lnTo>
                      <a:pt x="1273" y="406"/>
                    </a:lnTo>
                    <a:lnTo>
                      <a:pt x="1302" y="400"/>
                    </a:lnTo>
                    <a:lnTo>
                      <a:pt x="1329" y="394"/>
                    </a:lnTo>
                    <a:lnTo>
                      <a:pt x="1358" y="390"/>
                    </a:lnTo>
                    <a:lnTo>
                      <a:pt x="1387" y="386"/>
                    </a:lnTo>
                    <a:lnTo>
                      <a:pt x="1416" y="383"/>
                    </a:lnTo>
                    <a:lnTo>
                      <a:pt x="1446" y="381"/>
                    </a:lnTo>
                    <a:lnTo>
                      <a:pt x="1475" y="378"/>
                    </a:lnTo>
                    <a:lnTo>
                      <a:pt x="1504" y="377"/>
                    </a:lnTo>
                    <a:lnTo>
                      <a:pt x="1534" y="376"/>
                    </a:lnTo>
                    <a:lnTo>
                      <a:pt x="1534" y="376"/>
                    </a:ln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1" name="모서리가 둥근 직사각형 31"/>
              <p:cNvSpPr/>
              <p:nvPr/>
            </p:nvSpPr>
            <p:spPr>
              <a:xfrm>
                <a:off x="2571107" y="2861174"/>
                <a:ext cx="313980" cy="13035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42" name="Retângulo 41"/>
            <p:cNvSpPr/>
            <p:nvPr/>
          </p:nvSpPr>
          <p:spPr>
            <a:xfrm>
              <a:off x="588447" y="2848449"/>
              <a:ext cx="159681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8F45C7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  <a:r>
                <a:rPr lang="bg-BG" sz="1400" b="1" dirty="0" err="1" smtClean="0">
                  <a:solidFill>
                    <a:srgbClr val="8F45C7"/>
                  </a:solidFill>
                  <a:latin typeface="Arial" charset="0"/>
                  <a:ea typeface="Arial" charset="0"/>
                  <a:cs typeface="Arial" charset="0"/>
                </a:rPr>
                <a:t>onteúdos</a:t>
              </a:r>
              <a:r>
                <a:rPr lang="bg-BG" sz="1400" b="1" dirty="0" smtClean="0">
                  <a:solidFill>
                    <a:srgbClr val="8F45C7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pt-BR" sz="1400" b="1" dirty="0" smtClean="0">
                  <a:solidFill>
                    <a:srgbClr val="8F45C7"/>
                  </a:solidFill>
                  <a:latin typeface="Arial" charset="0"/>
                  <a:ea typeface="Arial" charset="0"/>
                  <a:cs typeface="Arial" charset="0"/>
                </a:rPr>
                <a:t>interações</a:t>
              </a:r>
            </a:p>
            <a:p>
              <a:pPr algn="ctr"/>
              <a:r>
                <a:rPr lang="bg-BG" sz="1400" dirty="0" err="1" smtClean="0">
                  <a:latin typeface="Arial" charset="0"/>
                  <a:ea typeface="Arial" charset="0"/>
                  <a:cs typeface="Arial" charset="0"/>
                </a:rPr>
                <a:t>realizado</a:t>
              </a:r>
              <a:r>
                <a:rPr lang="bg-BG" sz="1400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bg-BG" sz="1400" dirty="0" err="1">
                  <a:latin typeface="Arial" charset="0"/>
                  <a:ea typeface="Arial" charset="0"/>
                  <a:cs typeface="Arial" charset="0"/>
                </a:rPr>
                <a:t>de</a:t>
              </a:r>
              <a:r>
                <a:rPr lang="bg-BG" sz="14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bg-BG" sz="1400" dirty="0" err="1">
                  <a:latin typeface="Arial" charset="0"/>
                  <a:ea typeface="Arial" charset="0"/>
                  <a:cs typeface="Arial" charset="0"/>
                </a:rPr>
                <a:t>maneira</a:t>
              </a:r>
              <a:r>
                <a:rPr lang="bg-BG" sz="14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bg-BG" sz="1400" dirty="0" err="1">
                  <a:latin typeface="Arial" charset="0"/>
                  <a:ea typeface="Arial" charset="0"/>
                  <a:cs typeface="Arial" charset="0"/>
                </a:rPr>
                <a:t>autônoma</a:t>
              </a:r>
              <a:r>
                <a:rPr lang="bg-BG" sz="14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bg-BG" sz="1400" dirty="0" err="1">
                  <a:latin typeface="Arial" charset="0"/>
                  <a:ea typeface="Arial" charset="0"/>
                  <a:cs typeface="Arial" charset="0"/>
                </a:rPr>
                <a:t>pelo</a:t>
              </a:r>
              <a:r>
                <a:rPr lang="bg-BG" sz="14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bg-BG" sz="1400" dirty="0" err="1">
                  <a:latin typeface="Arial" charset="0"/>
                  <a:ea typeface="Arial" charset="0"/>
                  <a:cs typeface="Arial" charset="0"/>
                </a:rPr>
                <a:t>estudante</a:t>
              </a:r>
              <a:r>
                <a:rPr lang="bg-BG" sz="1400" dirty="0">
                  <a:latin typeface="Arial" charset="0"/>
                  <a:ea typeface="Arial" charset="0"/>
                  <a:cs typeface="Arial" charset="0"/>
                </a:rPr>
                <a:t> </a:t>
              </a:r>
              <a:endParaRPr lang="pt-BR" sz="1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451092" y="1838558"/>
            <a:ext cx="2426200" cy="2287164"/>
            <a:chOff x="4451092" y="1838558"/>
            <a:chExt cx="2426200" cy="2287164"/>
          </a:xfrm>
        </p:grpSpPr>
        <p:grpSp>
          <p:nvGrpSpPr>
            <p:cNvPr id="32" name="그룹 32"/>
            <p:cNvGrpSpPr/>
            <p:nvPr/>
          </p:nvGrpSpPr>
          <p:grpSpPr>
            <a:xfrm>
              <a:off x="4451092" y="1838558"/>
              <a:ext cx="2426200" cy="2202191"/>
              <a:chOff x="7061129" y="1743075"/>
              <a:chExt cx="2559764" cy="2421670"/>
            </a:xfrm>
            <a:solidFill>
              <a:srgbClr val="FFC000"/>
            </a:solidFill>
            <a:effectLst/>
          </p:grpSpPr>
          <p:sp>
            <p:nvSpPr>
              <p:cNvPr id="33" name="Freeform 8"/>
              <p:cNvSpPr>
                <a:spLocks/>
              </p:cNvSpPr>
              <p:nvPr/>
            </p:nvSpPr>
            <p:spPr bwMode="auto">
              <a:xfrm>
                <a:off x="7061129" y="1743075"/>
                <a:ext cx="2559764" cy="1279465"/>
              </a:xfrm>
              <a:custGeom>
                <a:avLst/>
                <a:gdLst>
                  <a:gd name="T0" fmla="*/ 1624 w 3069"/>
                  <a:gd name="T1" fmla="*/ 381 h 1534"/>
                  <a:gd name="T2" fmla="*/ 1768 w 3069"/>
                  <a:gd name="T3" fmla="*/ 400 h 1534"/>
                  <a:gd name="T4" fmla="*/ 1906 w 3069"/>
                  <a:gd name="T5" fmla="*/ 437 h 1534"/>
                  <a:gd name="T6" fmla="*/ 2036 w 3069"/>
                  <a:gd name="T7" fmla="*/ 490 h 1534"/>
                  <a:gd name="T8" fmla="*/ 2159 w 3069"/>
                  <a:gd name="T9" fmla="*/ 559 h 1534"/>
                  <a:gd name="T10" fmla="*/ 2271 w 3069"/>
                  <a:gd name="T11" fmla="*/ 641 h 1534"/>
                  <a:gd name="T12" fmla="*/ 2372 w 3069"/>
                  <a:gd name="T13" fmla="*/ 736 h 1534"/>
                  <a:gd name="T14" fmla="*/ 2462 w 3069"/>
                  <a:gd name="T15" fmla="*/ 841 h 1534"/>
                  <a:gd name="T16" fmla="*/ 2538 w 3069"/>
                  <a:gd name="T17" fmla="*/ 958 h 1534"/>
                  <a:gd name="T18" fmla="*/ 2601 w 3069"/>
                  <a:gd name="T19" fmla="*/ 1083 h 1534"/>
                  <a:gd name="T20" fmla="*/ 2648 w 3069"/>
                  <a:gd name="T21" fmla="*/ 1217 h 1534"/>
                  <a:gd name="T22" fmla="*/ 2679 w 3069"/>
                  <a:gd name="T23" fmla="*/ 1358 h 1534"/>
                  <a:gd name="T24" fmla="*/ 2692 w 3069"/>
                  <a:gd name="T25" fmla="*/ 1504 h 1534"/>
                  <a:gd name="T26" fmla="*/ 3067 w 3069"/>
                  <a:gd name="T27" fmla="*/ 1455 h 1534"/>
                  <a:gd name="T28" fmla="*/ 3045 w 3069"/>
                  <a:gd name="T29" fmla="*/ 1262 h 1534"/>
                  <a:gd name="T30" fmla="*/ 3000 w 3069"/>
                  <a:gd name="T31" fmla="*/ 1078 h 1534"/>
                  <a:gd name="T32" fmla="*/ 2933 w 3069"/>
                  <a:gd name="T33" fmla="*/ 903 h 1534"/>
                  <a:gd name="T34" fmla="*/ 2846 w 3069"/>
                  <a:gd name="T35" fmla="*/ 739 h 1534"/>
                  <a:gd name="T36" fmla="*/ 2742 w 3069"/>
                  <a:gd name="T37" fmla="*/ 587 h 1534"/>
                  <a:gd name="T38" fmla="*/ 2619 w 3069"/>
                  <a:gd name="T39" fmla="*/ 449 h 1534"/>
                  <a:gd name="T40" fmla="*/ 2482 w 3069"/>
                  <a:gd name="T41" fmla="*/ 327 h 1534"/>
                  <a:gd name="T42" fmla="*/ 2330 w 3069"/>
                  <a:gd name="T43" fmla="*/ 222 h 1534"/>
                  <a:gd name="T44" fmla="*/ 2166 w 3069"/>
                  <a:gd name="T45" fmla="*/ 135 h 1534"/>
                  <a:gd name="T46" fmla="*/ 1990 w 3069"/>
                  <a:gd name="T47" fmla="*/ 69 h 1534"/>
                  <a:gd name="T48" fmla="*/ 1806 w 3069"/>
                  <a:gd name="T49" fmla="*/ 23 h 1534"/>
                  <a:gd name="T50" fmla="*/ 1614 w 3069"/>
                  <a:gd name="T51" fmla="*/ 2 h 1534"/>
                  <a:gd name="T52" fmla="*/ 1455 w 3069"/>
                  <a:gd name="T53" fmla="*/ 2 h 1534"/>
                  <a:gd name="T54" fmla="*/ 1263 w 3069"/>
                  <a:gd name="T55" fmla="*/ 23 h 1534"/>
                  <a:gd name="T56" fmla="*/ 1079 w 3069"/>
                  <a:gd name="T57" fmla="*/ 69 h 1534"/>
                  <a:gd name="T58" fmla="*/ 903 w 3069"/>
                  <a:gd name="T59" fmla="*/ 135 h 1534"/>
                  <a:gd name="T60" fmla="*/ 739 w 3069"/>
                  <a:gd name="T61" fmla="*/ 222 h 1534"/>
                  <a:gd name="T62" fmla="*/ 587 w 3069"/>
                  <a:gd name="T63" fmla="*/ 327 h 1534"/>
                  <a:gd name="T64" fmla="*/ 450 w 3069"/>
                  <a:gd name="T65" fmla="*/ 449 h 1534"/>
                  <a:gd name="T66" fmla="*/ 327 w 3069"/>
                  <a:gd name="T67" fmla="*/ 587 h 1534"/>
                  <a:gd name="T68" fmla="*/ 223 w 3069"/>
                  <a:gd name="T69" fmla="*/ 739 h 1534"/>
                  <a:gd name="T70" fmla="*/ 135 w 3069"/>
                  <a:gd name="T71" fmla="*/ 903 h 1534"/>
                  <a:gd name="T72" fmla="*/ 69 w 3069"/>
                  <a:gd name="T73" fmla="*/ 1078 h 1534"/>
                  <a:gd name="T74" fmla="*/ 25 w 3069"/>
                  <a:gd name="T75" fmla="*/ 1262 h 1534"/>
                  <a:gd name="T76" fmla="*/ 2 w 3069"/>
                  <a:gd name="T77" fmla="*/ 1455 h 1534"/>
                  <a:gd name="T78" fmla="*/ 377 w 3069"/>
                  <a:gd name="T79" fmla="*/ 1504 h 1534"/>
                  <a:gd name="T80" fmla="*/ 390 w 3069"/>
                  <a:gd name="T81" fmla="*/ 1358 h 1534"/>
                  <a:gd name="T82" fmla="*/ 421 w 3069"/>
                  <a:gd name="T83" fmla="*/ 1217 h 1534"/>
                  <a:gd name="T84" fmla="*/ 468 w 3069"/>
                  <a:gd name="T85" fmla="*/ 1083 h 1534"/>
                  <a:gd name="T86" fmla="*/ 531 w 3069"/>
                  <a:gd name="T87" fmla="*/ 958 h 1534"/>
                  <a:gd name="T88" fmla="*/ 608 w 3069"/>
                  <a:gd name="T89" fmla="*/ 841 h 1534"/>
                  <a:gd name="T90" fmla="*/ 697 w 3069"/>
                  <a:gd name="T91" fmla="*/ 736 h 1534"/>
                  <a:gd name="T92" fmla="*/ 798 w 3069"/>
                  <a:gd name="T93" fmla="*/ 641 h 1534"/>
                  <a:gd name="T94" fmla="*/ 910 w 3069"/>
                  <a:gd name="T95" fmla="*/ 559 h 1534"/>
                  <a:gd name="T96" fmla="*/ 1033 w 3069"/>
                  <a:gd name="T97" fmla="*/ 490 h 1534"/>
                  <a:gd name="T98" fmla="*/ 1163 w 3069"/>
                  <a:gd name="T99" fmla="*/ 437 h 1534"/>
                  <a:gd name="T100" fmla="*/ 1302 w 3069"/>
                  <a:gd name="T101" fmla="*/ 400 h 1534"/>
                  <a:gd name="T102" fmla="*/ 1446 w 3069"/>
                  <a:gd name="T103" fmla="*/ 381 h 1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69" h="1534">
                    <a:moveTo>
                      <a:pt x="1534" y="376"/>
                    </a:moveTo>
                    <a:lnTo>
                      <a:pt x="1534" y="376"/>
                    </a:lnTo>
                    <a:lnTo>
                      <a:pt x="1564" y="377"/>
                    </a:lnTo>
                    <a:lnTo>
                      <a:pt x="1594" y="378"/>
                    </a:lnTo>
                    <a:lnTo>
                      <a:pt x="1624" y="381"/>
                    </a:lnTo>
                    <a:lnTo>
                      <a:pt x="1652" y="383"/>
                    </a:lnTo>
                    <a:lnTo>
                      <a:pt x="1682" y="386"/>
                    </a:lnTo>
                    <a:lnTo>
                      <a:pt x="1711" y="390"/>
                    </a:lnTo>
                    <a:lnTo>
                      <a:pt x="1740" y="394"/>
                    </a:lnTo>
                    <a:lnTo>
                      <a:pt x="1768" y="400"/>
                    </a:lnTo>
                    <a:lnTo>
                      <a:pt x="1796" y="406"/>
                    </a:lnTo>
                    <a:lnTo>
                      <a:pt x="1824" y="414"/>
                    </a:lnTo>
                    <a:lnTo>
                      <a:pt x="1852" y="421"/>
                    </a:lnTo>
                    <a:lnTo>
                      <a:pt x="1878" y="429"/>
                    </a:lnTo>
                    <a:lnTo>
                      <a:pt x="1906" y="437"/>
                    </a:lnTo>
                    <a:lnTo>
                      <a:pt x="1933" y="447"/>
                    </a:lnTo>
                    <a:lnTo>
                      <a:pt x="1958" y="457"/>
                    </a:lnTo>
                    <a:lnTo>
                      <a:pt x="1985" y="468"/>
                    </a:lnTo>
                    <a:lnTo>
                      <a:pt x="2011" y="479"/>
                    </a:lnTo>
                    <a:lnTo>
                      <a:pt x="2036" y="490"/>
                    </a:lnTo>
                    <a:lnTo>
                      <a:pt x="2062" y="503"/>
                    </a:lnTo>
                    <a:lnTo>
                      <a:pt x="2086" y="516"/>
                    </a:lnTo>
                    <a:lnTo>
                      <a:pt x="2111" y="530"/>
                    </a:lnTo>
                    <a:lnTo>
                      <a:pt x="2134" y="545"/>
                    </a:lnTo>
                    <a:lnTo>
                      <a:pt x="2159" y="559"/>
                    </a:lnTo>
                    <a:lnTo>
                      <a:pt x="2181" y="575"/>
                    </a:lnTo>
                    <a:lnTo>
                      <a:pt x="2205" y="591"/>
                    </a:lnTo>
                    <a:lnTo>
                      <a:pt x="2227" y="607"/>
                    </a:lnTo>
                    <a:lnTo>
                      <a:pt x="2249" y="624"/>
                    </a:lnTo>
                    <a:lnTo>
                      <a:pt x="2271" y="641"/>
                    </a:lnTo>
                    <a:lnTo>
                      <a:pt x="2292" y="659"/>
                    </a:lnTo>
                    <a:lnTo>
                      <a:pt x="2312" y="677"/>
                    </a:lnTo>
                    <a:lnTo>
                      <a:pt x="2333" y="696"/>
                    </a:lnTo>
                    <a:lnTo>
                      <a:pt x="2353" y="715"/>
                    </a:lnTo>
                    <a:lnTo>
                      <a:pt x="2372" y="736"/>
                    </a:lnTo>
                    <a:lnTo>
                      <a:pt x="2391" y="756"/>
                    </a:lnTo>
                    <a:lnTo>
                      <a:pt x="2409" y="777"/>
                    </a:lnTo>
                    <a:lnTo>
                      <a:pt x="2427" y="797"/>
                    </a:lnTo>
                    <a:lnTo>
                      <a:pt x="2445" y="820"/>
                    </a:lnTo>
                    <a:lnTo>
                      <a:pt x="2462" y="841"/>
                    </a:lnTo>
                    <a:lnTo>
                      <a:pt x="2479" y="865"/>
                    </a:lnTo>
                    <a:lnTo>
                      <a:pt x="2495" y="887"/>
                    </a:lnTo>
                    <a:lnTo>
                      <a:pt x="2510" y="910"/>
                    </a:lnTo>
                    <a:lnTo>
                      <a:pt x="2524" y="934"/>
                    </a:lnTo>
                    <a:lnTo>
                      <a:pt x="2538" y="958"/>
                    </a:lnTo>
                    <a:lnTo>
                      <a:pt x="2552" y="983"/>
                    </a:lnTo>
                    <a:lnTo>
                      <a:pt x="2565" y="1007"/>
                    </a:lnTo>
                    <a:lnTo>
                      <a:pt x="2578" y="1032"/>
                    </a:lnTo>
                    <a:lnTo>
                      <a:pt x="2589" y="1057"/>
                    </a:lnTo>
                    <a:lnTo>
                      <a:pt x="2601" y="1083"/>
                    </a:lnTo>
                    <a:lnTo>
                      <a:pt x="2612" y="1110"/>
                    </a:lnTo>
                    <a:lnTo>
                      <a:pt x="2621" y="1136"/>
                    </a:lnTo>
                    <a:lnTo>
                      <a:pt x="2631" y="1163"/>
                    </a:lnTo>
                    <a:lnTo>
                      <a:pt x="2640" y="1190"/>
                    </a:lnTo>
                    <a:lnTo>
                      <a:pt x="2648" y="1217"/>
                    </a:lnTo>
                    <a:lnTo>
                      <a:pt x="2656" y="1245"/>
                    </a:lnTo>
                    <a:lnTo>
                      <a:pt x="2662" y="1273"/>
                    </a:lnTo>
                    <a:lnTo>
                      <a:pt x="2668" y="1301"/>
                    </a:lnTo>
                    <a:lnTo>
                      <a:pt x="2674" y="1329"/>
                    </a:lnTo>
                    <a:lnTo>
                      <a:pt x="2679" y="1358"/>
                    </a:lnTo>
                    <a:lnTo>
                      <a:pt x="2682" y="1387"/>
                    </a:lnTo>
                    <a:lnTo>
                      <a:pt x="2685" y="1416"/>
                    </a:lnTo>
                    <a:lnTo>
                      <a:pt x="2689" y="1444"/>
                    </a:lnTo>
                    <a:lnTo>
                      <a:pt x="2691" y="1474"/>
                    </a:lnTo>
                    <a:lnTo>
                      <a:pt x="2692" y="1504"/>
                    </a:lnTo>
                    <a:lnTo>
                      <a:pt x="2692" y="1534"/>
                    </a:lnTo>
                    <a:lnTo>
                      <a:pt x="3069" y="1534"/>
                    </a:lnTo>
                    <a:lnTo>
                      <a:pt x="3069" y="1534"/>
                    </a:lnTo>
                    <a:lnTo>
                      <a:pt x="3068" y="1495"/>
                    </a:lnTo>
                    <a:lnTo>
                      <a:pt x="3067" y="1455"/>
                    </a:lnTo>
                    <a:lnTo>
                      <a:pt x="3064" y="1416"/>
                    </a:lnTo>
                    <a:lnTo>
                      <a:pt x="3061" y="1377"/>
                    </a:lnTo>
                    <a:lnTo>
                      <a:pt x="3056" y="1339"/>
                    </a:lnTo>
                    <a:lnTo>
                      <a:pt x="3051" y="1301"/>
                    </a:lnTo>
                    <a:lnTo>
                      <a:pt x="3045" y="1262"/>
                    </a:lnTo>
                    <a:lnTo>
                      <a:pt x="3037" y="1225"/>
                    </a:lnTo>
                    <a:lnTo>
                      <a:pt x="3030" y="1188"/>
                    </a:lnTo>
                    <a:lnTo>
                      <a:pt x="3020" y="1150"/>
                    </a:lnTo>
                    <a:lnTo>
                      <a:pt x="3011" y="1114"/>
                    </a:lnTo>
                    <a:lnTo>
                      <a:pt x="3000" y="1078"/>
                    </a:lnTo>
                    <a:lnTo>
                      <a:pt x="2988" y="1041"/>
                    </a:lnTo>
                    <a:lnTo>
                      <a:pt x="2975" y="1006"/>
                    </a:lnTo>
                    <a:lnTo>
                      <a:pt x="2963" y="971"/>
                    </a:lnTo>
                    <a:lnTo>
                      <a:pt x="2948" y="937"/>
                    </a:lnTo>
                    <a:lnTo>
                      <a:pt x="2933" y="903"/>
                    </a:lnTo>
                    <a:lnTo>
                      <a:pt x="2918" y="869"/>
                    </a:lnTo>
                    <a:lnTo>
                      <a:pt x="2901" y="836"/>
                    </a:lnTo>
                    <a:lnTo>
                      <a:pt x="2884" y="803"/>
                    </a:lnTo>
                    <a:lnTo>
                      <a:pt x="2866" y="771"/>
                    </a:lnTo>
                    <a:lnTo>
                      <a:pt x="2846" y="739"/>
                    </a:lnTo>
                    <a:lnTo>
                      <a:pt x="2827" y="707"/>
                    </a:lnTo>
                    <a:lnTo>
                      <a:pt x="2807" y="676"/>
                    </a:lnTo>
                    <a:lnTo>
                      <a:pt x="2786" y="646"/>
                    </a:lnTo>
                    <a:lnTo>
                      <a:pt x="2764" y="616"/>
                    </a:lnTo>
                    <a:lnTo>
                      <a:pt x="2742" y="587"/>
                    </a:lnTo>
                    <a:lnTo>
                      <a:pt x="2718" y="559"/>
                    </a:lnTo>
                    <a:lnTo>
                      <a:pt x="2695" y="530"/>
                    </a:lnTo>
                    <a:lnTo>
                      <a:pt x="2671" y="502"/>
                    </a:lnTo>
                    <a:lnTo>
                      <a:pt x="2645" y="475"/>
                    </a:lnTo>
                    <a:lnTo>
                      <a:pt x="2619" y="449"/>
                    </a:lnTo>
                    <a:lnTo>
                      <a:pt x="2593" y="423"/>
                    </a:lnTo>
                    <a:lnTo>
                      <a:pt x="2566" y="399"/>
                    </a:lnTo>
                    <a:lnTo>
                      <a:pt x="2538" y="374"/>
                    </a:lnTo>
                    <a:lnTo>
                      <a:pt x="2511" y="351"/>
                    </a:lnTo>
                    <a:lnTo>
                      <a:pt x="2482" y="327"/>
                    </a:lnTo>
                    <a:lnTo>
                      <a:pt x="2452" y="305"/>
                    </a:lnTo>
                    <a:lnTo>
                      <a:pt x="2423" y="282"/>
                    </a:lnTo>
                    <a:lnTo>
                      <a:pt x="2392" y="262"/>
                    </a:lnTo>
                    <a:lnTo>
                      <a:pt x="2361" y="242"/>
                    </a:lnTo>
                    <a:lnTo>
                      <a:pt x="2330" y="222"/>
                    </a:lnTo>
                    <a:lnTo>
                      <a:pt x="2298" y="204"/>
                    </a:lnTo>
                    <a:lnTo>
                      <a:pt x="2265" y="185"/>
                    </a:lnTo>
                    <a:lnTo>
                      <a:pt x="2233" y="167"/>
                    </a:lnTo>
                    <a:lnTo>
                      <a:pt x="2199" y="151"/>
                    </a:lnTo>
                    <a:lnTo>
                      <a:pt x="2166" y="135"/>
                    </a:lnTo>
                    <a:lnTo>
                      <a:pt x="2132" y="120"/>
                    </a:lnTo>
                    <a:lnTo>
                      <a:pt x="2097" y="107"/>
                    </a:lnTo>
                    <a:lnTo>
                      <a:pt x="2062" y="93"/>
                    </a:lnTo>
                    <a:lnTo>
                      <a:pt x="2027" y="81"/>
                    </a:lnTo>
                    <a:lnTo>
                      <a:pt x="1990" y="69"/>
                    </a:lnTo>
                    <a:lnTo>
                      <a:pt x="1954" y="59"/>
                    </a:lnTo>
                    <a:lnTo>
                      <a:pt x="1918" y="48"/>
                    </a:lnTo>
                    <a:lnTo>
                      <a:pt x="1881" y="39"/>
                    </a:lnTo>
                    <a:lnTo>
                      <a:pt x="1843" y="31"/>
                    </a:lnTo>
                    <a:lnTo>
                      <a:pt x="1806" y="23"/>
                    </a:lnTo>
                    <a:lnTo>
                      <a:pt x="1769" y="18"/>
                    </a:lnTo>
                    <a:lnTo>
                      <a:pt x="1730" y="12"/>
                    </a:lnTo>
                    <a:lnTo>
                      <a:pt x="1692" y="7"/>
                    </a:lnTo>
                    <a:lnTo>
                      <a:pt x="1652" y="4"/>
                    </a:lnTo>
                    <a:lnTo>
                      <a:pt x="1614" y="2"/>
                    </a:lnTo>
                    <a:lnTo>
                      <a:pt x="1575" y="0"/>
                    </a:lnTo>
                    <a:lnTo>
                      <a:pt x="1534" y="0"/>
                    </a:lnTo>
                    <a:lnTo>
                      <a:pt x="1534" y="0"/>
                    </a:lnTo>
                    <a:lnTo>
                      <a:pt x="1495" y="0"/>
                    </a:lnTo>
                    <a:lnTo>
                      <a:pt x="1455" y="2"/>
                    </a:lnTo>
                    <a:lnTo>
                      <a:pt x="1417" y="4"/>
                    </a:lnTo>
                    <a:lnTo>
                      <a:pt x="1377" y="7"/>
                    </a:lnTo>
                    <a:lnTo>
                      <a:pt x="1339" y="12"/>
                    </a:lnTo>
                    <a:lnTo>
                      <a:pt x="1301" y="18"/>
                    </a:lnTo>
                    <a:lnTo>
                      <a:pt x="1263" y="23"/>
                    </a:lnTo>
                    <a:lnTo>
                      <a:pt x="1225" y="31"/>
                    </a:lnTo>
                    <a:lnTo>
                      <a:pt x="1188" y="39"/>
                    </a:lnTo>
                    <a:lnTo>
                      <a:pt x="1151" y="48"/>
                    </a:lnTo>
                    <a:lnTo>
                      <a:pt x="1114" y="59"/>
                    </a:lnTo>
                    <a:lnTo>
                      <a:pt x="1079" y="69"/>
                    </a:lnTo>
                    <a:lnTo>
                      <a:pt x="1043" y="81"/>
                    </a:lnTo>
                    <a:lnTo>
                      <a:pt x="1007" y="93"/>
                    </a:lnTo>
                    <a:lnTo>
                      <a:pt x="972" y="107"/>
                    </a:lnTo>
                    <a:lnTo>
                      <a:pt x="937" y="120"/>
                    </a:lnTo>
                    <a:lnTo>
                      <a:pt x="903" y="135"/>
                    </a:lnTo>
                    <a:lnTo>
                      <a:pt x="870" y="151"/>
                    </a:lnTo>
                    <a:lnTo>
                      <a:pt x="836" y="167"/>
                    </a:lnTo>
                    <a:lnTo>
                      <a:pt x="803" y="185"/>
                    </a:lnTo>
                    <a:lnTo>
                      <a:pt x="771" y="204"/>
                    </a:lnTo>
                    <a:lnTo>
                      <a:pt x="739" y="222"/>
                    </a:lnTo>
                    <a:lnTo>
                      <a:pt x="708" y="242"/>
                    </a:lnTo>
                    <a:lnTo>
                      <a:pt x="677" y="262"/>
                    </a:lnTo>
                    <a:lnTo>
                      <a:pt x="646" y="282"/>
                    </a:lnTo>
                    <a:lnTo>
                      <a:pt x="616" y="305"/>
                    </a:lnTo>
                    <a:lnTo>
                      <a:pt x="587" y="327"/>
                    </a:lnTo>
                    <a:lnTo>
                      <a:pt x="559" y="351"/>
                    </a:lnTo>
                    <a:lnTo>
                      <a:pt x="531" y="374"/>
                    </a:lnTo>
                    <a:lnTo>
                      <a:pt x="503" y="399"/>
                    </a:lnTo>
                    <a:lnTo>
                      <a:pt x="477" y="423"/>
                    </a:lnTo>
                    <a:lnTo>
                      <a:pt x="450" y="449"/>
                    </a:lnTo>
                    <a:lnTo>
                      <a:pt x="424" y="475"/>
                    </a:lnTo>
                    <a:lnTo>
                      <a:pt x="399" y="502"/>
                    </a:lnTo>
                    <a:lnTo>
                      <a:pt x="374" y="530"/>
                    </a:lnTo>
                    <a:lnTo>
                      <a:pt x="351" y="559"/>
                    </a:lnTo>
                    <a:lnTo>
                      <a:pt x="327" y="587"/>
                    </a:lnTo>
                    <a:lnTo>
                      <a:pt x="305" y="616"/>
                    </a:lnTo>
                    <a:lnTo>
                      <a:pt x="284" y="646"/>
                    </a:lnTo>
                    <a:lnTo>
                      <a:pt x="262" y="676"/>
                    </a:lnTo>
                    <a:lnTo>
                      <a:pt x="242" y="707"/>
                    </a:lnTo>
                    <a:lnTo>
                      <a:pt x="223" y="739"/>
                    </a:lnTo>
                    <a:lnTo>
                      <a:pt x="204" y="771"/>
                    </a:lnTo>
                    <a:lnTo>
                      <a:pt x="185" y="803"/>
                    </a:lnTo>
                    <a:lnTo>
                      <a:pt x="168" y="836"/>
                    </a:lnTo>
                    <a:lnTo>
                      <a:pt x="151" y="869"/>
                    </a:lnTo>
                    <a:lnTo>
                      <a:pt x="135" y="903"/>
                    </a:lnTo>
                    <a:lnTo>
                      <a:pt x="120" y="937"/>
                    </a:lnTo>
                    <a:lnTo>
                      <a:pt x="107" y="971"/>
                    </a:lnTo>
                    <a:lnTo>
                      <a:pt x="94" y="1006"/>
                    </a:lnTo>
                    <a:lnTo>
                      <a:pt x="81" y="1041"/>
                    </a:lnTo>
                    <a:lnTo>
                      <a:pt x="69" y="1078"/>
                    </a:lnTo>
                    <a:lnTo>
                      <a:pt x="59" y="1114"/>
                    </a:lnTo>
                    <a:lnTo>
                      <a:pt x="49" y="1150"/>
                    </a:lnTo>
                    <a:lnTo>
                      <a:pt x="39" y="1188"/>
                    </a:lnTo>
                    <a:lnTo>
                      <a:pt x="32" y="1225"/>
                    </a:lnTo>
                    <a:lnTo>
                      <a:pt x="25" y="1262"/>
                    </a:lnTo>
                    <a:lnTo>
                      <a:pt x="18" y="1301"/>
                    </a:lnTo>
                    <a:lnTo>
                      <a:pt x="13" y="1339"/>
                    </a:lnTo>
                    <a:lnTo>
                      <a:pt x="9" y="1377"/>
                    </a:lnTo>
                    <a:lnTo>
                      <a:pt x="5" y="1416"/>
                    </a:lnTo>
                    <a:lnTo>
                      <a:pt x="2" y="1455"/>
                    </a:lnTo>
                    <a:lnTo>
                      <a:pt x="1" y="1495"/>
                    </a:lnTo>
                    <a:lnTo>
                      <a:pt x="0" y="1534"/>
                    </a:lnTo>
                    <a:lnTo>
                      <a:pt x="377" y="1534"/>
                    </a:lnTo>
                    <a:lnTo>
                      <a:pt x="377" y="1534"/>
                    </a:lnTo>
                    <a:lnTo>
                      <a:pt x="377" y="1504"/>
                    </a:lnTo>
                    <a:lnTo>
                      <a:pt x="378" y="1474"/>
                    </a:lnTo>
                    <a:lnTo>
                      <a:pt x="381" y="1444"/>
                    </a:lnTo>
                    <a:lnTo>
                      <a:pt x="383" y="1416"/>
                    </a:lnTo>
                    <a:lnTo>
                      <a:pt x="387" y="1387"/>
                    </a:lnTo>
                    <a:lnTo>
                      <a:pt x="390" y="1358"/>
                    </a:lnTo>
                    <a:lnTo>
                      <a:pt x="396" y="1329"/>
                    </a:lnTo>
                    <a:lnTo>
                      <a:pt x="401" y="1301"/>
                    </a:lnTo>
                    <a:lnTo>
                      <a:pt x="407" y="1273"/>
                    </a:lnTo>
                    <a:lnTo>
                      <a:pt x="414" y="1245"/>
                    </a:lnTo>
                    <a:lnTo>
                      <a:pt x="421" y="1217"/>
                    </a:lnTo>
                    <a:lnTo>
                      <a:pt x="430" y="1190"/>
                    </a:lnTo>
                    <a:lnTo>
                      <a:pt x="438" y="1163"/>
                    </a:lnTo>
                    <a:lnTo>
                      <a:pt x="448" y="1136"/>
                    </a:lnTo>
                    <a:lnTo>
                      <a:pt x="457" y="1110"/>
                    </a:lnTo>
                    <a:lnTo>
                      <a:pt x="468" y="1083"/>
                    </a:lnTo>
                    <a:lnTo>
                      <a:pt x="480" y="1057"/>
                    </a:lnTo>
                    <a:lnTo>
                      <a:pt x="491" y="1032"/>
                    </a:lnTo>
                    <a:lnTo>
                      <a:pt x="504" y="1007"/>
                    </a:lnTo>
                    <a:lnTo>
                      <a:pt x="517" y="983"/>
                    </a:lnTo>
                    <a:lnTo>
                      <a:pt x="531" y="958"/>
                    </a:lnTo>
                    <a:lnTo>
                      <a:pt x="545" y="934"/>
                    </a:lnTo>
                    <a:lnTo>
                      <a:pt x="560" y="910"/>
                    </a:lnTo>
                    <a:lnTo>
                      <a:pt x="575" y="887"/>
                    </a:lnTo>
                    <a:lnTo>
                      <a:pt x="591" y="865"/>
                    </a:lnTo>
                    <a:lnTo>
                      <a:pt x="608" y="841"/>
                    </a:lnTo>
                    <a:lnTo>
                      <a:pt x="624" y="820"/>
                    </a:lnTo>
                    <a:lnTo>
                      <a:pt x="642" y="797"/>
                    </a:lnTo>
                    <a:lnTo>
                      <a:pt x="660" y="777"/>
                    </a:lnTo>
                    <a:lnTo>
                      <a:pt x="678" y="756"/>
                    </a:lnTo>
                    <a:lnTo>
                      <a:pt x="697" y="736"/>
                    </a:lnTo>
                    <a:lnTo>
                      <a:pt x="716" y="715"/>
                    </a:lnTo>
                    <a:lnTo>
                      <a:pt x="736" y="696"/>
                    </a:lnTo>
                    <a:lnTo>
                      <a:pt x="757" y="677"/>
                    </a:lnTo>
                    <a:lnTo>
                      <a:pt x="777" y="659"/>
                    </a:lnTo>
                    <a:lnTo>
                      <a:pt x="798" y="641"/>
                    </a:lnTo>
                    <a:lnTo>
                      <a:pt x="820" y="624"/>
                    </a:lnTo>
                    <a:lnTo>
                      <a:pt x="842" y="607"/>
                    </a:lnTo>
                    <a:lnTo>
                      <a:pt x="865" y="591"/>
                    </a:lnTo>
                    <a:lnTo>
                      <a:pt x="887" y="575"/>
                    </a:lnTo>
                    <a:lnTo>
                      <a:pt x="910" y="559"/>
                    </a:lnTo>
                    <a:lnTo>
                      <a:pt x="935" y="545"/>
                    </a:lnTo>
                    <a:lnTo>
                      <a:pt x="958" y="530"/>
                    </a:lnTo>
                    <a:lnTo>
                      <a:pt x="983" y="516"/>
                    </a:lnTo>
                    <a:lnTo>
                      <a:pt x="1007" y="503"/>
                    </a:lnTo>
                    <a:lnTo>
                      <a:pt x="1033" y="490"/>
                    </a:lnTo>
                    <a:lnTo>
                      <a:pt x="1059" y="479"/>
                    </a:lnTo>
                    <a:lnTo>
                      <a:pt x="1084" y="468"/>
                    </a:lnTo>
                    <a:lnTo>
                      <a:pt x="1110" y="457"/>
                    </a:lnTo>
                    <a:lnTo>
                      <a:pt x="1136" y="447"/>
                    </a:lnTo>
                    <a:lnTo>
                      <a:pt x="1163" y="437"/>
                    </a:lnTo>
                    <a:lnTo>
                      <a:pt x="1191" y="429"/>
                    </a:lnTo>
                    <a:lnTo>
                      <a:pt x="1217" y="421"/>
                    </a:lnTo>
                    <a:lnTo>
                      <a:pt x="1245" y="414"/>
                    </a:lnTo>
                    <a:lnTo>
                      <a:pt x="1273" y="406"/>
                    </a:lnTo>
                    <a:lnTo>
                      <a:pt x="1302" y="400"/>
                    </a:lnTo>
                    <a:lnTo>
                      <a:pt x="1329" y="394"/>
                    </a:lnTo>
                    <a:lnTo>
                      <a:pt x="1358" y="390"/>
                    </a:lnTo>
                    <a:lnTo>
                      <a:pt x="1387" y="386"/>
                    </a:lnTo>
                    <a:lnTo>
                      <a:pt x="1416" y="383"/>
                    </a:lnTo>
                    <a:lnTo>
                      <a:pt x="1446" y="381"/>
                    </a:lnTo>
                    <a:lnTo>
                      <a:pt x="1475" y="378"/>
                    </a:lnTo>
                    <a:lnTo>
                      <a:pt x="1504" y="377"/>
                    </a:lnTo>
                    <a:lnTo>
                      <a:pt x="1534" y="376"/>
                    </a:lnTo>
                    <a:lnTo>
                      <a:pt x="1534" y="37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모서리가 둥근 직사각형 34"/>
              <p:cNvSpPr/>
              <p:nvPr/>
            </p:nvSpPr>
            <p:spPr>
              <a:xfrm>
                <a:off x="9306913" y="2861174"/>
                <a:ext cx="313980" cy="13035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43" name="Retângulo 42"/>
            <p:cNvSpPr/>
            <p:nvPr/>
          </p:nvSpPr>
          <p:spPr>
            <a:xfrm>
              <a:off x="4864344" y="3171615"/>
              <a:ext cx="159609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g-BG" sz="1400" dirty="0">
                  <a:latin typeface="Arial" charset="0"/>
                  <a:ea typeface="Arial" charset="0"/>
                  <a:cs typeface="Arial" charset="0"/>
                </a:rPr>
                <a:t>Articulação entre </a:t>
              </a:r>
              <a:r>
                <a:rPr lang="bg-BG" sz="1400" b="1" dirty="0">
                  <a:solidFill>
                    <a:srgbClr val="FFC000"/>
                  </a:solidFill>
                  <a:latin typeface="Arial" charset="0"/>
                  <a:ea typeface="Arial" charset="0"/>
                  <a:cs typeface="Arial" charset="0"/>
                </a:rPr>
                <a:t>conteúdos e habilidades </a:t>
              </a:r>
              <a:r>
                <a:rPr lang="pt-BR" sz="1400" b="1" dirty="0">
                  <a:solidFill>
                    <a:srgbClr val="FFC000"/>
                  </a:solidFill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lang="pt-BR" sz="1400" b="1" dirty="0">
                  <a:solidFill>
                    <a:srgbClr val="FFC000"/>
                  </a:solidFill>
                  <a:latin typeface="Arial" charset="0"/>
                  <a:ea typeface="Arial" charset="0"/>
                  <a:cs typeface="Arial" charset="0"/>
                </a:rPr>
              </a:br>
              <a:endParaRPr lang="pt-BR" sz="1400" b="1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6578466" y="2855322"/>
            <a:ext cx="2425411" cy="2220034"/>
            <a:chOff x="6578466" y="2855322"/>
            <a:chExt cx="2425411" cy="2220034"/>
          </a:xfrm>
        </p:grpSpPr>
        <p:grpSp>
          <p:nvGrpSpPr>
            <p:cNvPr id="38" name="그룹 38"/>
            <p:cNvGrpSpPr/>
            <p:nvPr/>
          </p:nvGrpSpPr>
          <p:grpSpPr>
            <a:xfrm>
              <a:off x="6578466" y="2855322"/>
              <a:ext cx="2425411" cy="2220034"/>
              <a:chOff x="4816427" y="2861174"/>
              <a:chExt cx="2558930" cy="2441292"/>
            </a:xfrm>
            <a:solidFill>
              <a:srgbClr val="FF4343"/>
            </a:solidFill>
            <a:effectLst/>
          </p:grpSpPr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4816427" y="4023001"/>
                <a:ext cx="2558930" cy="1279465"/>
              </a:xfrm>
              <a:custGeom>
                <a:avLst/>
                <a:gdLst>
                  <a:gd name="T0" fmla="*/ 1444 w 3068"/>
                  <a:gd name="T1" fmla="*/ 1153 h 1534"/>
                  <a:gd name="T2" fmla="*/ 1300 w 3068"/>
                  <a:gd name="T3" fmla="*/ 1134 h 1534"/>
                  <a:gd name="T4" fmla="*/ 1163 w 3068"/>
                  <a:gd name="T5" fmla="*/ 1097 h 1534"/>
                  <a:gd name="T6" fmla="*/ 1032 w 3068"/>
                  <a:gd name="T7" fmla="*/ 1044 h 1534"/>
                  <a:gd name="T8" fmla="*/ 910 w 3068"/>
                  <a:gd name="T9" fmla="*/ 975 h 1534"/>
                  <a:gd name="T10" fmla="*/ 797 w 3068"/>
                  <a:gd name="T11" fmla="*/ 893 h 1534"/>
                  <a:gd name="T12" fmla="*/ 696 w 3068"/>
                  <a:gd name="T13" fmla="*/ 798 h 1534"/>
                  <a:gd name="T14" fmla="*/ 606 w 3068"/>
                  <a:gd name="T15" fmla="*/ 693 h 1534"/>
                  <a:gd name="T16" fmla="*/ 530 w 3068"/>
                  <a:gd name="T17" fmla="*/ 576 h 1534"/>
                  <a:gd name="T18" fmla="*/ 467 w 3068"/>
                  <a:gd name="T19" fmla="*/ 451 h 1534"/>
                  <a:gd name="T20" fmla="*/ 420 w 3068"/>
                  <a:gd name="T21" fmla="*/ 317 h 1534"/>
                  <a:gd name="T22" fmla="*/ 390 w 3068"/>
                  <a:gd name="T23" fmla="*/ 176 h 1534"/>
                  <a:gd name="T24" fmla="*/ 376 w 3068"/>
                  <a:gd name="T25" fmla="*/ 30 h 1534"/>
                  <a:gd name="T26" fmla="*/ 1 w 3068"/>
                  <a:gd name="T27" fmla="*/ 79 h 1534"/>
                  <a:gd name="T28" fmla="*/ 23 w 3068"/>
                  <a:gd name="T29" fmla="*/ 272 h 1534"/>
                  <a:gd name="T30" fmla="*/ 68 w 3068"/>
                  <a:gd name="T31" fmla="*/ 456 h 1534"/>
                  <a:gd name="T32" fmla="*/ 135 w 3068"/>
                  <a:gd name="T33" fmla="*/ 631 h 1534"/>
                  <a:gd name="T34" fmla="*/ 222 w 3068"/>
                  <a:gd name="T35" fmla="*/ 795 h 1534"/>
                  <a:gd name="T36" fmla="*/ 327 w 3068"/>
                  <a:gd name="T37" fmla="*/ 947 h 1534"/>
                  <a:gd name="T38" fmla="*/ 449 w 3068"/>
                  <a:gd name="T39" fmla="*/ 1085 h 1534"/>
                  <a:gd name="T40" fmla="*/ 586 w 3068"/>
                  <a:gd name="T41" fmla="*/ 1207 h 1534"/>
                  <a:gd name="T42" fmla="*/ 738 w 3068"/>
                  <a:gd name="T43" fmla="*/ 1312 h 1534"/>
                  <a:gd name="T44" fmla="*/ 902 w 3068"/>
                  <a:gd name="T45" fmla="*/ 1399 h 1534"/>
                  <a:gd name="T46" fmla="*/ 1078 w 3068"/>
                  <a:gd name="T47" fmla="*/ 1465 h 1534"/>
                  <a:gd name="T48" fmla="*/ 1262 w 3068"/>
                  <a:gd name="T49" fmla="*/ 1511 h 1534"/>
                  <a:gd name="T50" fmla="*/ 1455 w 3068"/>
                  <a:gd name="T51" fmla="*/ 1532 h 1534"/>
                  <a:gd name="T52" fmla="*/ 1613 w 3068"/>
                  <a:gd name="T53" fmla="*/ 1532 h 1534"/>
                  <a:gd name="T54" fmla="*/ 1805 w 3068"/>
                  <a:gd name="T55" fmla="*/ 1511 h 1534"/>
                  <a:gd name="T56" fmla="*/ 1990 w 3068"/>
                  <a:gd name="T57" fmla="*/ 1465 h 1534"/>
                  <a:gd name="T58" fmla="*/ 2165 w 3068"/>
                  <a:gd name="T59" fmla="*/ 1399 h 1534"/>
                  <a:gd name="T60" fmla="*/ 2329 w 3068"/>
                  <a:gd name="T61" fmla="*/ 1312 h 1534"/>
                  <a:gd name="T62" fmla="*/ 2481 w 3068"/>
                  <a:gd name="T63" fmla="*/ 1207 h 1534"/>
                  <a:gd name="T64" fmla="*/ 2618 w 3068"/>
                  <a:gd name="T65" fmla="*/ 1085 h 1534"/>
                  <a:gd name="T66" fmla="*/ 2741 w 3068"/>
                  <a:gd name="T67" fmla="*/ 947 h 1534"/>
                  <a:gd name="T68" fmla="*/ 2845 w 3068"/>
                  <a:gd name="T69" fmla="*/ 795 h 1534"/>
                  <a:gd name="T70" fmla="*/ 2933 w 3068"/>
                  <a:gd name="T71" fmla="*/ 631 h 1534"/>
                  <a:gd name="T72" fmla="*/ 2999 w 3068"/>
                  <a:gd name="T73" fmla="*/ 456 h 1534"/>
                  <a:gd name="T74" fmla="*/ 3043 w 3068"/>
                  <a:gd name="T75" fmla="*/ 272 h 1534"/>
                  <a:gd name="T76" fmla="*/ 3066 w 3068"/>
                  <a:gd name="T77" fmla="*/ 79 h 1534"/>
                  <a:gd name="T78" fmla="*/ 2691 w 3068"/>
                  <a:gd name="T79" fmla="*/ 30 h 1534"/>
                  <a:gd name="T80" fmla="*/ 2678 w 3068"/>
                  <a:gd name="T81" fmla="*/ 176 h 1534"/>
                  <a:gd name="T82" fmla="*/ 2647 w 3068"/>
                  <a:gd name="T83" fmla="*/ 317 h 1534"/>
                  <a:gd name="T84" fmla="*/ 2600 w 3068"/>
                  <a:gd name="T85" fmla="*/ 451 h 1534"/>
                  <a:gd name="T86" fmla="*/ 2537 w 3068"/>
                  <a:gd name="T87" fmla="*/ 576 h 1534"/>
                  <a:gd name="T88" fmla="*/ 2461 w 3068"/>
                  <a:gd name="T89" fmla="*/ 693 h 1534"/>
                  <a:gd name="T90" fmla="*/ 2372 w 3068"/>
                  <a:gd name="T91" fmla="*/ 798 h 1534"/>
                  <a:gd name="T92" fmla="*/ 2270 w 3068"/>
                  <a:gd name="T93" fmla="*/ 893 h 1534"/>
                  <a:gd name="T94" fmla="*/ 2158 w 3068"/>
                  <a:gd name="T95" fmla="*/ 975 h 1534"/>
                  <a:gd name="T96" fmla="*/ 2035 w 3068"/>
                  <a:gd name="T97" fmla="*/ 1044 h 1534"/>
                  <a:gd name="T98" fmla="*/ 1905 w 3068"/>
                  <a:gd name="T99" fmla="*/ 1097 h 1534"/>
                  <a:gd name="T100" fmla="*/ 1766 w 3068"/>
                  <a:gd name="T101" fmla="*/ 1134 h 1534"/>
                  <a:gd name="T102" fmla="*/ 1622 w 3068"/>
                  <a:gd name="T103" fmla="*/ 1153 h 1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68" h="1534">
                    <a:moveTo>
                      <a:pt x="1534" y="1158"/>
                    </a:moveTo>
                    <a:lnTo>
                      <a:pt x="1534" y="1158"/>
                    </a:lnTo>
                    <a:lnTo>
                      <a:pt x="1504" y="1157"/>
                    </a:lnTo>
                    <a:lnTo>
                      <a:pt x="1474" y="1156"/>
                    </a:lnTo>
                    <a:lnTo>
                      <a:pt x="1444" y="1153"/>
                    </a:lnTo>
                    <a:lnTo>
                      <a:pt x="1416" y="1151"/>
                    </a:lnTo>
                    <a:lnTo>
                      <a:pt x="1386" y="1148"/>
                    </a:lnTo>
                    <a:lnTo>
                      <a:pt x="1357" y="1144"/>
                    </a:lnTo>
                    <a:lnTo>
                      <a:pt x="1329" y="1140"/>
                    </a:lnTo>
                    <a:lnTo>
                      <a:pt x="1300" y="1134"/>
                    </a:lnTo>
                    <a:lnTo>
                      <a:pt x="1273" y="1128"/>
                    </a:lnTo>
                    <a:lnTo>
                      <a:pt x="1244" y="1120"/>
                    </a:lnTo>
                    <a:lnTo>
                      <a:pt x="1217" y="1113"/>
                    </a:lnTo>
                    <a:lnTo>
                      <a:pt x="1190" y="1105"/>
                    </a:lnTo>
                    <a:lnTo>
                      <a:pt x="1163" y="1097"/>
                    </a:lnTo>
                    <a:lnTo>
                      <a:pt x="1135" y="1087"/>
                    </a:lnTo>
                    <a:lnTo>
                      <a:pt x="1110" y="1077"/>
                    </a:lnTo>
                    <a:lnTo>
                      <a:pt x="1083" y="1066"/>
                    </a:lnTo>
                    <a:lnTo>
                      <a:pt x="1057" y="1055"/>
                    </a:lnTo>
                    <a:lnTo>
                      <a:pt x="1032" y="1044"/>
                    </a:lnTo>
                    <a:lnTo>
                      <a:pt x="1006" y="1031"/>
                    </a:lnTo>
                    <a:lnTo>
                      <a:pt x="982" y="1018"/>
                    </a:lnTo>
                    <a:lnTo>
                      <a:pt x="957" y="1004"/>
                    </a:lnTo>
                    <a:lnTo>
                      <a:pt x="934" y="989"/>
                    </a:lnTo>
                    <a:lnTo>
                      <a:pt x="910" y="975"/>
                    </a:lnTo>
                    <a:lnTo>
                      <a:pt x="887" y="959"/>
                    </a:lnTo>
                    <a:lnTo>
                      <a:pt x="863" y="943"/>
                    </a:lnTo>
                    <a:lnTo>
                      <a:pt x="841" y="927"/>
                    </a:lnTo>
                    <a:lnTo>
                      <a:pt x="819" y="910"/>
                    </a:lnTo>
                    <a:lnTo>
                      <a:pt x="797" y="893"/>
                    </a:lnTo>
                    <a:lnTo>
                      <a:pt x="776" y="875"/>
                    </a:lnTo>
                    <a:lnTo>
                      <a:pt x="756" y="857"/>
                    </a:lnTo>
                    <a:lnTo>
                      <a:pt x="735" y="838"/>
                    </a:lnTo>
                    <a:lnTo>
                      <a:pt x="715" y="819"/>
                    </a:lnTo>
                    <a:lnTo>
                      <a:pt x="696" y="798"/>
                    </a:lnTo>
                    <a:lnTo>
                      <a:pt x="677" y="778"/>
                    </a:lnTo>
                    <a:lnTo>
                      <a:pt x="659" y="757"/>
                    </a:lnTo>
                    <a:lnTo>
                      <a:pt x="641" y="737"/>
                    </a:lnTo>
                    <a:lnTo>
                      <a:pt x="623" y="714"/>
                    </a:lnTo>
                    <a:lnTo>
                      <a:pt x="606" y="693"/>
                    </a:lnTo>
                    <a:lnTo>
                      <a:pt x="589" y="669"/>
                    </a:lnTo>
                    <a:lnTo>
                      <a:pt x="574" y="647"/>
                    </a:lnTo>
                    <a:lnTo>
                      <a:pt x="558" y="624"/>
                    </a:lnTo>
                    <a:lnTo>
                      <a:pt x="544" y="600"/>
                    </a:lnTo>
                    <a:lnTo>
                      <a:pt x="530" y="576"/>
                    </a:lnTo>
                    <a:lnTo>
                      <a:pt x="516" y="551"/>
                    </a:lnTo>
                    <a:lnTo>
                      <a:pt x="503" y="527"/>
                    </a:lnTo>
                    <a:lnTo>
                      <a:pt x="490" y="502"/>
                    </a:lnTo>
                    <a:lnTo>
                      <a:pt x="479" y="477"/>
                    </a:lnTo>
                    <a:lnTo>
                      <a:pt x="467" y="451"/>
                    </a:lnTo>
                    <a:lnTo>
                      <a:pt x="456" y="424"/>
                    </a:lnTo>
                    <a:lnTo>
                      <a:pt x="447" y="398"/>
                    </a:lnTo>
                    <a:lnTo>
                      <a:pt x="437" y="371"/>
                    </a:lnTo>
                    <a:lnTo>
                      <a:pt x="428" y="344"/>
                    </a:lnTo>
                    <a:lnTo>
                      <a:pt x="420" y="317"/>
                    </a:lnTo>
                    <a:lnTo>
                      <a:pt x="412" y="289"/>
                    </a:lnTo>
                    <a:lnTo>
                      <a:pt x="406" y="261"/>
                    </a:lnTo>
                    <a:lnTo>
                      <a:pt x="400" y="233"/>
                    </a:lnTo>
                    <a:lnTo>
                      <a:pt x="394" y="205"/>
                    </a:lnTo>
                    <a:lnTo>
                      <a:pt x="390" y="176"/>
                    </a:lnTo>
                    <a:lnTo>
                      <a:pt x="386" y="147"/>
                    </a:lnTo>
                    <a:lnTo>
                      <a:pt x="383" y="118"/>
                    </a:lnTo>
                    <a:lnTo>
                      <a:pt x="379" y="90"/>
                    </a:lnTo>
                    <a:lnTo>
                      <a:pt x="378" y="60"/>
                    </a:lnTo>
                    <a:lnTo>
                      <a:pt x="376" y="30"/>
                    </a:lnTo>
                    <a:lnTo>
                      <a:pt x="37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1" y="79"/>
                    </a:lnTo>
                    <a:lnTo>
                      <a:pt x="4" y="118"/>
                    </a:lnTo>
                    <a:lnTo>
                      <a:pt x="7" y="157"/>
                    </a:lnTo>
                    <a:lnTo>
                      <a:pt x="12" y="195"/>
                    </a:lnTo>
                    <a:lnTo>
                      <a:pt x="17" y="233"/>
                    </a:lnTo>
                    <a:lnTo>
                      <a:pt x="23" y="272"/>
                    </a:lnTo>
                    <a:lnTo>
                      <a:pt x="31" y="309"/>
                    </a:lnTo>
                    <a:lnTo>
                      <a:pt x="38" y="346"/>
                    </a:lnTo>
                    <a:lnTo>
                      <a:pt x="48" y="384"/>
                    </a:lnTo>
                    <a:lnTo>
                      <a:pt x="57" y="420"/>
                    </a:lnTo>
                    <a:lnTo>
                      <a:pt x="68" y="456"/>
                    </a:lnTo>
                    <a:lnTo>
                      <a:pt x="80" y="493"/>
                    </a:lnTo>
                    <a:lnTo>
                      <a:pt x="93" y="528"/>
                    </a:lnTo>
                    <a:lnTo>
                      <a:pt x="105" y="563"/>
                    </a:lnTo>
                    <a:lnTo>
                      <a:pt x="120" y="597"/>
                    </a:lnTo>
                    <a:lnTo>
                      <a:pt x="135" y="631"/>
                    </a:lnTo>
                    <a:lnTo>
                      <a:pt x="151" y="665"/>
                    </a:lnTo>
                    <a:lnTo>
                      <a:pt x="167" y="698"/>
                    </a:lnTo>
                    <a:lnTo>
                      <a:pt x="184" y="731"/>
                    </a:lnTo>
                    <a:lnTo>
                      <a:pt x="202" y="763"/>
                    </a:lnTo>
                    <a:lnTo>
                      <a:pt x="222" y="795"/>
                    </a:lnTo>
                    <a:lnTo>
                      <a:pt x="241" y="827"/>
                    </a:lnTo>
                    <a:lnTo>
                      <a:pt x="261" y="858"/>
                    </a:lnTo>
                    <a:lnTo>
                      <a:pt x="282" y="888"/>
                    </a:lnTo>
                    <a:lnTo>
                      <a:pt x="305" y="918"/>
                    </a:lnTo>
                    <a:lnTo>
                      <a:pt x="327" y="947"/>
                    </a:lnTo>
                    <a:lnTo>
                      <a:pt x="350" y="975"/>
                    </a:lnTo>
                    <a:lnTo>
                      <a:pt x="374" y="1004"/>
                    </a:lnTo>
                    <a:lnTo>
                      <a:pt x="397" y="1032"/>
                    </a:lnTo>
                    <a:lnTo>
                      <a:pt x="423" y="1059"/>
                    </a:lnTo>
                    <a:lnTo>
                      <a:pt x="449" y="1085"/>
                    </a:lnTo>
                    <a:lnTo>
                      <a:pt x="475" y="1111"/>
                    </a:lnTo>
                    <a:lnTo>
                      <a:pt x="502" y="1135"/>
                    </a:lnTo>
                    <a:lnTo>
                      <a:pt x="530" y="1160"/>
                    </a:lnTo>
                    <a:lnTo>
                      <a:pt x="557" y="1183"/>
                    </a:lnTo>
                    <a:lnTo>
                      <a:pt x="586" y="1207"/>
                    </a:lnTo>
                    <a:lnTo>
                      <a:pt x="616" y="1229"/>
                    </a:lnTo>
                    <a:lnTo>
                      <a:pt x="646" y="1252"/>
                    </a:lnTo>
                    <a:lnTo>
                      <a:pt x="676" y="1272"/>
                    </a:lnTo>
                    <a:lnTo>
                      <a:pt x="707" y="1292"/>
                    </a:lnTo>
                    <a:lnTo>
                      <a:pt x="738" y="1312"/>
                    </a:lnTo>
                    <a:lnTo>
                      <a:pt x="770" y="1330"/>
                    </a:lnTo>
                    <a:lnTo>
                      <a:pt x="803" y="1349"/>
                    </a:lnTo>
                    <a:lnTo>
                      <a:pt x="836" y="1367"/>
                    </a:lnTo>
                    <a:lnTo>
                      <a:pt x="869" y="1383"/>
                    </a:lnTo>
                    <a:lnTo>
                      <a:pt x="902" y="1399"/>
                    </a:lnTo>
                    <a:lnTo>
                      <a:pt x="937" y="1414"/>
                    </a:lnTo>
                    <a:lnTo>
                      <a:pt x="971" y="1427"/>
                    </a:lnTo>
                    <a:lnTo>
                      <a:pt x="1006" y="1441"/>
                    </a:lnTo>
                    <a:lnTo>
                      <a:pt x="1041" y="1453"/>
                    </a:lnTo>
                    <a:lnTo>
                      <a:pt x="1078" y="1465"/>
                    </a:lnTo>
                    <a:lnTo>
                      <a:pt x="1114" y="1475"/>
                    </a:lnTo>
                    <a:lnTo>
                      <a:pt x="1150" y="1486"/>
                    </a:lnTo>
                    <a:lnTo>
                      <a:pt x="1187" y="1495"/>
                    </a:lnTo>
                    <a:lnTo>
                      <a:pt x="1225" y="1503"/>
                    </a:lnTo>
                    <a:lnTo>
                      <a:pt x="1262" y="1511"/>
                    </a:lnTo>
                    <a:lnTo>
                      <a:pt x="1300" y="1516"/>
                    </a:lnTo>
                    <a:lnTo>
                      <a:pt x="1338" y="1522"/>
                    </a:lnTo>
                    <a:lnTo>
                      <a:pt x="1377" y="1527"/>
                    </a:lnTo>
                    <a:lnTo>
                      <a:pt x="1416" y="1530"/>
                    </a:lnTo>
                    <a:lnTo>
                      <a:pt x="1455" y="1532"/>
                    </a:lnTo>
                    <a:lnTo>
                      <a:pt x="1494" y="1534"/>
                    </a:lnTo>
                    <a:lnTo>
                      <a:pt x="1534" y="1534"/>
                    </a:lnTo>
                    <a:lnTo>
                      <a:pt x="1534" y="1534"/>
                    </a:lnTo>
                    <a:lnTo>
                      <a:pt x="1573" y="1534"/>
                    </a:lnTo>
                    <a:lnTo>
                      <a:pt x="1613" y="1532"/>
                    </a:lnTo>
                    <a:lnTo>
                      <a:pt x="1651" y="1530"/>
                    </a:lnTo>
                    <a:lnTo>
                      <a:pt x="1691" y="1527"/>
                    </a:lnTo>
                    <a:lnTo>
                      <a:pt x="1729" y="1522"/>
                    </a:lnTo>
                    <a:lnTo>
                      <a:pt x="1767" y="1516"/>
                    </a:lnTo>
                    <a:lnTo>
                      <a:pt x="1805" y="1511"/>
                    </a:lnTo>
                    <a:lnTo>
                      <a:pt x="1843" y="1503"/>
                    </a:lnTo>
                    <a:lnTo>
                      <a:pt x="1880" y="1495"/>
                    </a:lnTo>
                    <a:lnTo>
                      <a:pt x="1917" y="1486"/>
                    </a:lnTo>
                    <a:lnTo>
                      <a:pt x="1954" y="1475"/>
                    </a:lnTo>
                    <a:lnTo>
                      <a:pt x="1990" y="1465"/>
                    </a:lnTo>
                    <a:lnTo>
                      <a:pt x="2025" y="1453"/>
                    </a:lnTo>
                    <a:lnTo>
                      <a:pt x="2062" y="1441"/>
                    </a:lnTo>
                    <a:lnTo>
                      <a:pt x="2096" y="1427"/>
                    </a:lnTo>
                    <a:lnTo>
                      <a:pt x="2131" y="1414"/>
                    </a:lnTo>
                    <a:lnTo>
                      <a:pt x="2165" y="1399"/>
                    </a:lnTo>
                    <a:lnTo>
                      <a:pt x="2199" y="1383"/>
                    </a:lnTo>
                    <a:lnTo>
                      <a:pt x="2232" y="1367"/>
                    </a:lnTo>
                    <a:lnTo>
                      <a:pt x="2265" y="1349"/>
                    </a:lnTo>
                    <a:lnTo>
                      <a:pt x="2297" y="1330"/>
                    </a:lnTo>
                    <a:lnTo>
                      <a:pt x="2329" y="1312"/>
                    </a:lnTo>
                    <a:lnTo>
                      <a:pt x="2360" y="1292"/>
                    </a:lnTo>
                    <a:lnTo>
                      <a:pt x="2391" y="1272"/>
                    </a:lnTo>
                    <a:lnTo>
                      <a:pt x="2422" y="1252"/>
                    </a:lnTo>
                    <a:lnTo>
                      <a:pt x="2452" y="1229"/>
                    </a:lnTo>
                    <a:lnTo>
                      <a:pt x="2481" y="1207"/>
                    </a:lnTo>
                    <a:lnTo>
                      <a:pt x="2509" y="1183"/>
                    </a:lnTo>
                    <a:lnTo>
                      <a:pt x="2537" y="1160"/>
                    </a:lnTo>
                    <a:lnTo>
                      <a:pt x="2565" y="1135"/>
                    </a:lnTo>
                    <a:lnTo>
                      <a:pt x="2593" y="1111"/>
                    </a:lnTo>
                    <a:lnTo>
                      <a:pt x="2618" y="1085"/>
                    </a:lnTo>
                    <a:lnTo>
                      <a:pt x="2644" y="1059"/>
                    </a:lnTo>
                    <a:lnTo>
                      <a:pt x="2669" y="1032"/>
                    </a:lnTo>
                    <a:lnTo>
                      <a:pt x="2694" y="1004"/>
                    </a:lnTo>
                    <a:lnTo>
                      <a:pt x="2717" y="975"/>
                    </a:lnTo>
                    <a:lnTo>
                      <a:pt x="2741" y="947"/>
                    </a:lnTo>
                    <a:lnTo>
                      <a:pt x="2763" y="918"/>
                    </a:lnTo>
                    <a:lnTo>
                      <a:pt x="2784" y="888"/>
                    </a:lnTo>
                    <a:lnTo>
                      <a:pt x="2806" y="858"/>
                    </a:lnTo>
                    <a:lnTo>
                      <a:pt x="2826" y="827"/>
                    </a:lnTo>
                    <a:lnTo>
                      <a:pt x="2845" y="795"/>
                    </a:lnTo>
                    <a:lnTo>
                      <a:pt x="2864" y="763"/>
                    </a:lnTo>
                    <a:lnTo>
                      <a:pt x="2883" y="731"/>
                    </a:lnTo>
                    <a:lnTo>
                      <a:pt x="2900" y="698"/>
                    </a:lnTo>
                    <a:lnTo>
                      <a:pt x="2917" y="665"/>
                    </a:lnTo>
                    <a:lnTo>
                      <a:pt x="2933" y="631"/>
                    </a:lnTo>
                    <a:lnTo>
                      <a:pt x="2948" y="597"/>
                    </a:lnTo>
                    <a:lnTo>
                      <a:pt x="2961" y="563"/>
                    </a:lnTo>
                    <a:lnTo>
                      <a:pt x="2974" y="528"/>
                    </a:lnTo>
                    <a:lnTo>
                      <a:pt x="2987" y="493"/>
                    </a:lnTo>
                    <a:lnTo>
                      <a:pt x="2999" y="456"/>
                    </a:lnTo>
                    <a:lnTo>
                      <a:pt x="3009" y="420"/>
                    </a:lnTo>
                    <a:lnTo>
                      <a:pt x="3019" y="384"/>
                    </a:lnTo>
                    <a:lnTo>
                      <a:pt x="3029" y="346"/>
                    </a:lnTo>
                    <a:lnTo>
                      <a:pt x="3037" y="309"/>
                    </a:lnTo>
                    <a:lnTo>
                      <a:pt x="3043" y="272"/>
                    </a:lnTo>
                    <a:lnTo>
                      <a:pt x="3050" y="233"/>
                    </a:lnTo>
                    <a:lnTo>
                      <a:pt x="3055" y="195"/>
                    </a:lnTo>
                    <a:lnTo>
                      <a:pt x="3059" y="157"/>
                    </a:lnTo>
                    <a:lnTo>
                      <a:pt x="3064" y="118"/>
                    </a:lnTo>
                    <a:lnTo>
                      <a:pt x="3066" y="79"/>
                    </a:lnTo>
                    <a:lnTo>
                      <a:pt x="3067" y="39"/>
                    </a:lnTo>
                    <a:lnTo>
                      <a:pt x="3068" y="0"/>
                    </a:lnTo>
                    <a:lnTo>
                      <a:pt x="2691" y="0"/>
                    </a:lnTo>
                    <a:lnTo>
                      <a:pt x="2691" y="0"/>
                    </a:lnTo>
                    <a:lnTo>
                      <a:pt x="2691" y="30"/>
                    </a:lnTo>
                    <a:lnTo>
                      <a:pt x="2690" y="60"/>
                    </a:lnTo>
                    <a:lnTo>
                      <a:pt x="2687" y="90"/>
                    </a:lnTo>
                    <a:lnTo>
                      <a:pt x="2685" y="118"/>
                    </a:lnTo>
                    <a:lnTo>
                      <a:pt x="2682" y="147"/>
                    </a:lnTo>
                    <a:lnTo>
                      <a:pt x="2678" y="176"/>
                    </a:lnTo>
                    <a:lnTo>
                      <a:pt x="2672" y="205"/>
                    </a:lnTo>
                    <a:lnTo>
                      <a:pt x="2667" y="233"/>
                    </a:lnTo>
                    <a:lnTo>
                      <a:pt x="2661" y="261"/>
                    </a:lnTo>
                    <a:lnTo>
                      <a:pt x="2654" y="289"/>
                    </a:lnTo>
                    <a:lnTo>
                      <a:pt x="2647" y="317"/>
                    </a:lnTo>
                    <a:lnTo>
                      <a:pt x="2638" y="344"/>
                    </a:lnTo>
                    <a:lnTo>
                      <a:pt x="2630" y="371"/>
                    </a:lnTo>
                    <a:lnTo>
                      <a:pt x="2620" y="398"/>
                    </a:lnTo>
                    <a:lnTo>
                      <a:pt x="2611" y="424"/>
                    </a:lnTo>
                    <a:lnTo>
                      <a:pt x="2600" y="451"/>
                    </a:lnTo>
                    <a:lnTo>
                      <a:pt x="2588" y="477"/>
                    </a:lnTo>
                    <a:lnTo>
                      <a:pt x="2577" y="502"/>
                    </a:lnTo>
                    <a:lnTo>
                      <a:pt x="2565" y="527"/>
                    </a:lnTo>
                    <a:lnTo>
                      <a:pt x="2551" y="551"/>
                    </a:lnTo>
                    <a:lnTo>
                      <a:pt x="2537" y="576"/>
                    </a:lnTo>
                    <a:lnTo>
                      <a:pt x="2523" y="600"/>
                    </a:lnTo>
                    <a:lnTo>
                      <a:pt x="2508" y="624"/>
                    </a:lnTo>
                    <a:lnTo>
                      <a:pt x="2493" y="647"/>
                    </a:lnTo>
                    <a:lnTo>
                      <a:pt x="2477" y="669"/>
                    </a:lnTo>
                    <a:lnTo>
                      <a:pt x="2461" y="693"/>
                    </a:lnTo>
                    <a:lnTo>
                      <a:pt x="2444" y="714"/>
                    </a:lnTo>
                    <a:lnTo>
                      <a:pt x="2426" y="737"/>
                    </a:lnTo>
                    <a:lnTo>
                      <a:pt x="2409" y="757"/>
                    </a:lnTo>
                    <a:lnTo>
                      <a:pt x="2390" y="778"/>
                    </a:lnTo>
                    <a:lnTo>
                      <a:pt x="2372" y="798"/>
                    </a:lnTo>
                    <a:lnTo>
                      <a:pt x="2352" y="819"/>
                    </a:lnTo>
                    <a:lnTo>
                      <a:pt x="2332" y="838"/>
                    </a:lnTo>
                    <a:lnTo>
                      <a:pt x="2312" y="857"/>
                    </a:lnTo>
                    <a:lnTo>
                      <a:pt x="2291" y="875"/>
                    </a:lnTo>
                    <a:lnTo>
                      <a:pt x="2270" y="893"/>
                    </a:lnTo>
                    <a:lnTo>
                      <a:pt x="2248" y="910"/>
                    </a:lnTo>
                    <a:lnTo>
                      <a:pt x="2226" y="927"/>
                    </a:lnTo>
                    <a:lnTo>
                      <a:pt x="2203" y="943"/>
                    </a:lnTo>
                    <a:lnTo>
                      <a:pt x="2181" y="959"/>
                    </a:lnTo>
                    <a:lnTo>
                      <a:pt x="2158" y="975"/>
                    </a:lnTo>
                    <a:lnTo>
                      <a:pt x="2134" y="989"/>
                    </a:lnTo>
                    <a:lnTo>
                      <a:pt x="2110" y="1004"/>
                    </a:lnTo>
                    <a:lnTo>
                      <a:pt x="2085" y="1018"/>
                    </a:lnTo>
                    <a:lnTo>
                      <a:pt x="2061" y="1031"/>
                    </a:lnTo>
                    <a:lnTo>
                      <a:pt x="2035" y="1044"/>
                    </a:lnTo>
                    <a:lnTo>
                      <a:pt x="2009" y="1055"/>
                    </a:lnTo>
                    <a:lnTo>
                      <a:pt x="1984" y="1066"/>
                    </a:lnTo>
                    <a:lnTo>
                      <a:pt x="1958" y="1077"/>
                    </a:lnTo>
                    <a:lnTo>
                      <a:pt x="1932" y="1087"/>
                    </a:lnTo>
                    <a:lnTo>
                      <a:pt x="1905" y="1097"/>
                    </a:lnTo>
                    <a:lnTo>
                      <a:pt x="1878" y="1105"/>
                    </a:lnTo>
                    <a:lnTo>
                      <a:pt x="1851" y="1113"/>
                    </a:lnTo>
                    <a:lnTo>
                      <a:pt x="1823" y="1120"/>
                    </a:lnTo>
                    <a:lnTo>
                      <a:pt x="1795" y="1128"/>
                    </a:lnTo>
                    <a:lnTo>
                      <a:pt x="1766" y="1134"/>
                    </a:lnTo>
                    <a:lnTo>
                      <a:pt x="1739" y="1140"/>
                    </a:lnTo>
                    <a:lnTo>
                      <a:pt x="1710" y="1144"/>
                    </a:lnTo>
                    <a:lnTo>
                      <a:pt x="1681" y="1148"/>
                    </a:lnTo>
                    <a:lnTo>
                      <a:pt x="1652" y="1151"/>
                    </a:lnTo>
                    <a:lnTo>
                      <a:pt x="1622" y="1153"/>
                    </a:lnTo>
                    <a:lnTo>
                      <a:pt x="1594" y="1156"/>
                    </a:lnTo>
                    <a:lnTo>
                      <a:pt x="1564" y="1157"/>
                    </a:lnTo>
                    <a:lnTo>
                      <a:pt x="1534" y="1158"/>
                    </a:lnTo>
                    <a:lnTo>
                      <a:pt x="1534" y="115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모서리가 둥근 직사각형 40"/>
              <p:cNvSpPr/>
              <p:nvPr/>
            </p:nvSpPr>
            <p:spPr>
              <a:xfrm>
                <a:off x="4816892" y="2861174"/>
                <a:ext cx="313980" cy="13035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1" name="모서리가 둥근 직사각형 41"/>
              <p:cNvSpPr/>
              <p:nvPr/>
            </p:nvSpPr>
            <p:spPr>
              <a:xfrm>
                <a:off x="7061377" y="2861174"/>
                <a:ext cx="313980" cy="13035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47" name="Retângulo 46"/>
            <p:cNvSpPr/>
            <p:nvPr/>
          </p:nvSpPr>
          <p:spPr>
            <a:xfrm>
              <a:off x="6861352" y="3387058"/>
              <a:ext cx="18453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rgbClr val="FF4343"/>
                  </a:solidFill>
                  <a:latin typeface="Arial" charset="0"/>
                  <a:ea typeface="Arial" charset="0"/>
                  <a:cs typeface="Arial" charset="0"/>
                </a:rPr>
                <a:t>Quantos retornam?</a:t>
              </a:r>
              <a:endParaRPr lang="pt-BR" sz="1400" b="1" dirty="0">
                <a:solidFill>
                  <a:srgbClr val="FF434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322488" y="2855322"/>
            <a:ext cx="2425411" cy="2220034"/>
            <a:chOff x="2322488" y="2855322"/>
            <a:chExt cx="2425411" cy="2220034"/>
          </a:xfrm>
        </p:grpSpPr>
        <p:sp>
          <p:nvSpPr>
            <p:cNvPr id="44" name="Retângulo 43"/>
            <p:cNvSpPr/>
            <p:nvPr/>
          </p:nvSpPr>
          <p:spPr>
            <a:xfrm>
              <a:off x="2619294" y="3171615"/>
              <a:ext cx="17125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400" dirty="0" smtClean="0">
                  <a:latin typeface="Arial" charset="0"/>
                  <a:ea typeface="Arial" charset="0"/>
                  <a:cs typeface="Arial" charset="0"/>
                </a:rPr>
                <a:t>Avaliações </a:t>
              </a:r>
              <a:r>
                <a:rPr lang="bg-BG" sz="1400" dirty="0" err="1" smtClean="0">
                  <a:latin typeface="Arial" charset="0"/>
                  <a:ea typeface="Arial" charset="0"/>
                  <a:cs typeface="Arial" charset="0"/>
                </a:rPr>
                <a:t>no</a:t>
              </a:r>
              <a:r>
                <a:rPr lang="bg-BG" sz="1400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bg-BG" sz="1400" dirty="0" err="1" smtClean="0">
                  <a:latin typeface="Arial" charset="0"/>
                  <a:ea typeface="Arial" charset="0"/>
                  <a:cs typeface="Arial" charset="0"/>
                </a:rPr>
                <a:t>decorredo</a:t>
              </a:r>
              <a:r>
                <a:rPr lang="bg-BG" sz="1400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bg-BG" sz="1400" dirty="0" err="1">
                  <a:latin typeface="Arial" charset="0"/>
                  <a:ea typeface="Arial" charset="0"/>
                  <a:cs typeface="Arial" charset="0"/>
                </a:rPr>
                <a:t>estudo</a:t>
              </a:r>
              <a:r>
                <a:rPr lang="bg-BG" sz="1400" dirty="0">
                  <a:latin typeface="Arial" charset="0"/>
                  <a:ea typeface="Arial" charset="0"/>
                  <a:cs typeface="Arial" charset="0"/>
                </a:rPr>
                <a:t> </a:t>
              </a:r>
              <a:endParaRPr lang="pt-BR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48" name="그룹 38"/>
            <p:cNvGrpSpPr/>
            <p:nvPr/>
          </p:nvGrpSpPr>
          <p:grpSpPr>
            <a:xfrm>
              <a:off x="2322488" y="2855322"/>
              <a:ext cx="2425411" cy="2220034"/>
              <a:chOff x="4816427" y="2861174"/>
              <a:chExt cx="2558930" cy="2441292"/>
            </a:xfrm>
            <a:solidFill>
              <a:srgbClr val="00B050"/>
            </a:solidFill>
            <a:effectLst/>
          </p:grpSpPr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4816427" y="4023001"/>
                <a:ext cx="2558930" cy="1279465"/>
              </a:xfrm>
              <a:custGeom>
                <a:avLst/>
                <a:gdLst>
                  <a:gd name="T0" fmla="*/ 1444 w 3068"/>
                  <a:gd name="T1" fmla="*/ 1153 h 1534"/>
                  <a:gd name="T2" fmla="*/ 1300 w 3068"/>
                  <a:gd name="T3" fmla="*/ 1134 h 1534"/>
                  <a:gd name="T4" fmla="*/ 1163 w 3068"/>
                  <a:gd name="T5" fmla="*/ 1097 h 1534"/>
                  <a:gd name="T6" fmla="*/ 1032 w 3068"/>
                  <a:gd name="T7" fmla="*/ 1044 h 1534"/>
                  <a:gd name="T8" fmla="*/ 910 w 3068"/>
                  <a:gd name="T9" fmla="*/ 975 h 1534"/>
                  <a:gd name="T10" fmla="*/ 797 w 3068"/>
                  <a:gd name="T11" fmla="*/ 893 h 1534"/>
                  <a:gd name="T12" fmla="*/ 696 w 3068"/>
                  <a:gd name="T13" fmla="*/ 798 h 1534"/>
                  <a:gd name="T14" fmla="*/ 606 w 3068"/>
                  <a:gd name="T15" fmla="*/ 693 h 1534"/>
                  <a:gd name="T16" fmla="*/ 530 w 3068"/>
                  <a:gd name="T17" fmla="*/ 576 h 1534"/>
                  <a:gd name="T18" fmla="*/ 467 w 3068"/>
                  <a:gd name="T19" fmla="*/ 451 h 1534"/>
                  <a:gd name="T20" fmla="*/ 420 w 3068"/>
                  <a:gd name="T21" fmla="*/ 317 h 1534"/>
                  <a:gd name="T22" fmla="*/ 390 w 3068"/>
                  <a:gd name="T23" fmla="*/ 176 h 1534"/>
                  <a:gd name="T24" fmla="*/ 376 w 3068"/>
                  <a:gd name="T25" fmla="*/ 30 h 1534"/>
                  <a:gd name="T26" fmla="*/ 1 w 3068"/>
                  <a:gd name="T27" fmla="*/ 79 h 1534"/>
                  <a:gd name="T28" fmla="*/ 23 w 3068"/>
                  <a:gd name="T29" fmla="*/ 272 h 1534"/>
                  <a:gd name="T30" fmla="*/ 68 w 3068"/>
                  <a:gd name="T31" fmla="*/ 456 h 1534"/>
                  <a:gd name="T32" fmla="*/ 135 w 3068"/>
                  <a:gd name="T33" fmla="*/ 631 h 1534"/>
                  <a:gd name="T34" fmla="*/ 222 w 3068"/>
                  <a:gd name="T35" fmla="*/ 795 h 1534"/>
                  <a:gd name="T36" fmla="*/ 327 w 3068"/>
                  <a:gd name="T37" fmla="*/ 947 h 1534"/>
                  <a:gd name="T38" fmla="*/ 449 w 3068"/>
                  <a:gd name="T39" fmla="*/ 1085 h 1534"/>
                  <a:gd name="T40" fmla="*/ 586 w 3068"/>
                  <a:gd name="T41" fmla="*/ 1207 h 1534"/>
                  <a:gd name="T42" fmla="*/ 738 w 3068"/>
                  <a:gd name="T43" fmla="*/ 1312 h 1534"/>
                  <a:gd name="T44" fmla="*/ 902 w 3068"/>
                  <a:gd name="T45" fmla="*/ 1399 h 1534"/>
                  <a:gd name="T46" fmla="*/ 1078 w 3068"/>
                  <a:gd name="T47" fmla="*/ 1465 h 1534"/>
                  <a:gd name="T48" fmla="*/ 1262 w 3068"/>
                  <a:gd name="T49" fmla="*/ 1511 h 1534"/>
                  <a:gd name="T50" fmla="*/ 1455 w 3068"/>
                  <a:gd name="T51" fmla="*/ 1532 h 1534"/>
                  <a:gd name="T52" fmla="*/ 1613 w 3068"/>
                  <a:gd name="T53" fmla="*/ 1532 h 1534"/>
                  <a:gd name="T54" fmla="*/ 1805 w 3068"/>
                  <a:gd name="T55" fmla="*/ 1511 h 1534"/>
                  <a:gd name="T56" fmla="*/ 1990 w 3068"/>
                  <a:gd name="T57" fmla="*/ 1465 h 1534"/>
                  <a:gd name="T58" fmla="*/ 2165 w 3068"/>
                  <a:gd name="T59" fmla="*/ 1399 h 1534"/>
                  <a:gd name="T60" fmla="*/ 2329 w 3068"/>
                  <a:gd name="T61" fmla="*/ 1312 h 1534"/>
                  <a:gd name="T62" fmla="*/ 2481 w 3068"/>
                  <a:gd name="T63" fmla="*/ 1207 h 1534"/>
                  <a:gd name="T64" fmla="*/ 2618 w 3068"/>
                  <a:gd name="T65" fmla="*/ 1085 h 1534"/>
                  <a:gd name="T66" fmla="*/ 2741 w 3068"/>
                  <a:gd name="T67" fmla="*/ 947 h 1534"/>
                  <a:gd name="T68" fmla="*/ 2845 w 3068"/>
                  <a:gd name="T69" fmla="*/ 795 h 1534"/>
                  <a:gd name="T70" fmla="*/ 2933 w 3068"/>
                  <a:gd name="T71" fmla="*/ 631 h 1534"/>
                  <a:gd name="T72" fmla="*/ 2999 w 3068"/>
                  <a:gd name="T73" fmla="*/ 456 h 1534"/>
                  <a:gd name="T74" fmla="*/ 3043 w 3068"/>
                  <a:gd name="T75" fmla="*/ 272 h 1534"/>
                  <a:gd name="T76" fmla="*/ 3066 w 3068"/>
                  <a:gd name="T77" fmla="*/ 79 h 1534"/>
                  <a:gd name="T78" fmla="*/ 2691 w 3068"/>
                  <a:gd name="T79" fmla="*/ 30 h 1534"/>
                  <a:gd name="T80" fmla="*/ 2678 w 3068"/>
                  <a:gd name="T81" fmla="*/ 176 h 1534"/>
                  <a:gd name="T82" fmla="*/ 2647 w 3068"/>
                  <a:gd name="T83" fmla="*/ 317 h 1534"/>
                  <a:gd name="T84" fmla="*/ 2600 w 3068"/>
                  <a:gd name="T85" fmla="*/ 451 h 1534"/>
                  <a:gd name="T86" fmla="*/ 2537 w 3068"/>
                  <a:gd name="T87" fmla="*/ 576 h 1534"/>
                  <a:gd name="T88" fmla="*/ 2461 w 3068"/>
                  <a:gd name="T89" fmla="*/ 693 h 1534"/>
                  <a:gd name="T90" fmla="*/ 2372 w 3068"/>
                  <a:gd name="T91" fmla="*/ 798 h 1534"/>
                  <a:gd name="T92" fmla="*/ 2270 w 3068"/>
                  <a:gd name="T93" fmla="*/ 893 h 1534"/>
                  <a:gd name="T94" fmla="*/ 2158 w 3068"/>
                  <a:gd name="T95" fmla="*/ 975 h 1534"/>
                  <a:gd name="T96" fmla="*/ 2035 w 3068"/>
                  <a:gd name="T97" fmla="*/ 1044 h 1534"/>
                  <a:gd name="T98" fmla="*/ 1905 w 3068"/>
                  <a:gd name="T99" fmla="*/ 1097 h 1534"/>
                  <a:gd name="T100" fmla="*/ 1766 w 3068"/>
                  <a:gd name="T101" fmla="*/ 1134 h 1534"/>
                  <a:gd name="T102" fmla="*/ 1622 w 3068"/>
                  <a:gd name="T103" fmla="*/ 1153 h 1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68" h="1534">
                    <a:moveTo>
                      <a:pt x="1534" y="1158"/>
                    </a:moveTo>
                    <a:lnTo>
                      <a:pt x="1534" y="1158"/>
                    </a:lnTo>
                    <a:lnTo>
                      <a:pt x="1504" y="1157"/>
                    </a:lnTo>
                    <a:lnTo>
                      <a:pt x="1474" y="1156"/>
                    </a:lnTo>
                    <a:lnTo>
                      <a:pt x="1444" y="1153"/>
                    </a:lnTo>
                    <a:lnTo>
                      <a:pt x="1416" y="1151"/>
                    </a:lnTo>
                    <a:lnTo>
                      <a:pt x="1386" y="1148"/>
                    </a:lnTo>
                    <a:lnTo>
                      <a:pt x="1357" y="1144"/>
                    </a:lnTo>
                    <a:lnTo>
                      <a:pt x="1329" y="1140"/>
                    </a:lnTo>
                    <a:lnTo>
                      <a:pt x="1300" y="1134"/>
                    </a:lnTo>
                    <a:lnTo>
                      <a:pt x="1273" y="1128"/>
                    </a:lnTo>
                    <a:lnTo>
                      <a:pt x="1244" y="1120"/>
                    </a:lnTo>
                    <a:lnTo>
                      <a:pt x="1217" y="1113"/>
                    </a:lnTo>
                    <a:lnTo>
                      <a:pt x="1190" y="1105"/>
                    </a:lnTo>
                    <a:lnTo>
                      <a:pt x="1163" y="1097"/>
                    </a:lnTo>
                    <a:lnTo>
                      <a:pt x="1135" y="1087"/>
                    </a:lnTo>
                    <a:lnTo>
                      <a:pt x="1110" y="1077"/>
                    </a:lnTo>
                    <a:lnTo>
                      <a:pt x="1083" y="1066"/>
                    </a:lnTo>
                    <a:lnTo>
                      <a:pt x="1057" y="1055"/>
                    </a:lnTo>
                    <a:lnTo>
                      <a:pt x="1032" y="1044"/>
                    </a:lnTo>
                    <a:lnTo>
                      <a:pt x="1006" y="1031"/>
                    </a:lnTo>
                    <a:lnTo>
                      <a:pt x="982" y="1018"/>
                    </a:lnTo>
                    <a:lnTo>
                      <a:pt x="957" y="1004"/>
                    </a:lnTo>
                    <a:lnTo>
                      <a:pt x="934" y="989"/>
                    </a:lnTo>
                    <a:lnTo>
                      <a:pt x="910" y="975"/>
                    </a:lnTo>
                    <a:lnTo>
                      <a:pt x="887" y="959"/>
                    </a:lnTo>
                    <a:lnTo>
                      <a:pt x="863" y="943"/>
                    </a:lnTo>
                    <a:lnTo>
                      <a:pt x="841" y="927"/>
                    </a:lnTo>
                    <a:lnTo>
                      <a:pt x="819" y="910"/>
                    </a:lnTo>
                    <a:lnTo>
                      <a:pt x="797" y="893"/>
                    </a:lnTo>
                    <a:lnTo>
                      <a:pt x="776" y="875"/>
                    </a:lnTo>
                    <a:lnTo>
                      <a:pt x="756" y="857"/>
                    </a:lnTo>
                    <a:lnTo>
                      <a:pt x="735" y="838"/>
                    </a:lnTo>
                    <a:lnTo>
                      <a:pt x="715" y="819"/>
                    </a:lnTo>
                    <a:lnTo>
                      <a:pt x="696" y="798"/>
                    </a:lnTo>
                    <a:lnTo>
                      <a:pt x="677" y="778"/>
                    </a:lnTo>
                    <a:lnTo>
                      <a:pt x="659" y="757"/>
                    </a:lnTo>
                    <a:lnTo>
                      <a:pt x="641" y="737"/>
                    </a:lnTo>
                    <a:lnTo>
                      <a:pt x="623" y="714"/>
                    </a:lnTo>
                    <a:lnTo>
                      <a:pt x="606" y="693"/>
                    </a:lnTo>
                    <a:lnTo>
                      <a:pt x="589" y="669"/>
                    </a:lnTo>
                    <a:lnTo>
                      <a:pt x="574" y="647"/>
                    </a:lnTo>
                    <a:lnTo>
                      <a:pt x="558" y="624"/>
                    </a:lnTo>
                    <a:lnTo>
                      <a:pt x="544" y="600"/>
                    </a:lnTo>
                    <a:lnTo>
                      <a:pt x="530" y="576"/>
                    </a:lnTo>
                    <a:lnTo>
                      <a:pt x="516" y="551"/>
                    </a:lnTo>
                    <a:lnTo>
                      <a:pt x="503" y="527"/>
                    </a:lnTo>
                    <a:lnTo>
                      <a:pt x="490" y="502"/>
                    </a:lnTo>
                    <a:lnTo>
                      <a:pt x="479" y="477"/>
                    </a:lnTo>
                    <a:lnTo>
                      <a:pt x="467" y="451"/>
                    </a:lnTo>
                    <a:lnTo>
                      <a:pt x="456" y="424"/>
                    </a:lnTo>
                    <a:lnTo>
                      <a:pt x="447" y="398"/>
                    </a:lnTo>
                    <a:lnTo>
                      <a:pt x="437" y="371"/>
                    </a:lnTo>
                    <a:lnTo>
                      <a:pt x="428" y="344"/>
                    </a:lnTo>
                    <a:lnTo>
                      <a:pt x="420" y="317"/>
                    </a:lnTo>
                    <a:lnTo>
                      <a:pt x="412" y="289"/>
                    </a:lnTo>
                    <a:lnTo>
                      <a:pt x="406" y="261"/>
                    </a:lnTo>
                    <a:lnTo>
                      <a:pt x="400" y="233"/>
                    </a:lnTo>
                    <a:lnTo>
                      <a:pt x="394" y="205"/>
                    </a:lnTo>
                    <a:lnTo>
                      <a:pt x="390" y="176"/>
                    </a:lnTo>
                    <a:lnTo>
                      <a:pt x="386" y="147"/>
                    </a:lnTo>
                    <a:lnTo>
                      <a:pt x="383" y="118"/>
                    </a:lnTo>
                    <a:lnTo>
                      <a:pt x="379" y="90"/>
                    </a:lnTo>
                    <a:lnTo>
                      <a:pt x="378" y="60"/>
                    </a:lnTo>
                    <a:lnTo>
                      <a:pt x="376" y="30"/>
                    </a:lnTo>
                    <a:lnTo>
                      <a:pt x="37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1" y="79"/>
                    </a:lnTo>
                    <a:lnTo>
                      <a:pt x="4" y="118"/>
                    </a:lnTo>
                    <a:lnTo>
                      <a:pt x="7" y="157"/>
                    </a:lnTo>
                    <a:lnTo>
                      <a:pt x="12" y="195"/>
                    </a:lnTo>
                    <a:lnTo>
                      <a:pt x="17" y="233"/>
                    </a:lnTo>
                    <a:lnTo>
                      <a:pt x="23" y="272"/>
                    </a:lnTo>
                    <a:lnTo>
                      <a:pt x="31" y="309"/>
                    </a:lnTo>
                    <a:lnTo>
                      <a:pt x="38" y="346"/>
                    </a:lnTo>
                    <a:lnTo>
                      <a:pt x="48" y="384"/>
                    </a:lnTo>
                    <a:lnTo>
                      <a:pt x="57" y="420"/>
                    </a:lnTo>
                    <a:lnTo>
                      <a:pt x="68" y="456"/>
                    </a:lnTo>
                    <a:lnTo>
                      <a:pt x="80" y="493"/>
                    </a:lnTo>
                    <a:lnTo>
                      <a:pt x="93" y="528"/>
                    </a:lnTo>
                    <a:lnTo>
                      <a:pt x="105" y="563"/>
                    </a:lnTo>
                    <a:lnTo>
                      <a:pt x="120" y="597"/>
                    </a:lnTo>
                    <a:lnTo>
                      <a:pt x="135" y="631"/>
                    </a:lnTo>
                    <a:lnTo>
                      <a:pt x="151" y="665"/>
                    </a:lnTo>
                    <a:lnTo>
                      <a:pt x="167" y="698"/>
                    </a:lnTo>
                    <a:lnTo>
                      <a:pt x="184" y="731"/>
                    </a:lnTo>
                    <a:lnTo>
                      <a:pt x="202" y="763"/>
                    </a:lnTo>
                    <a:lnTo>
                      <a:pt x="222" y="795"/>
                    </a:lnTo>
                    <a:lnTo>
                      <a:pt x="241" y="827"/>
                    </a:lnTo>
                    <a:lnTo>
                      <a:pt x="261" y="858"/>
                    </a:lnTo>
                    <a:lnTo>
                      <a:pt x="282" y="888"/>
                    </a:lnTo>
                    <a:lnTo>
                      <a:pt x="305" y="918"/>
                    </a:lnTo>
                    <a:lnTo>
                      <a:pt x="327" y="947"/>
                    </a:lnTo>
                    <a:lnTo>
                      <a:pt x="350" y="975"/>
                    </a:lnTo>
                    <a:lnTo>
                      <a:pt x="374" y="1004"/>
                    </a:lnTo>
                    <a:lnTo>
                      <a:pt x="397" y="1032"/>
                    </a:lnTo>
                    <a:lnTo>
                      <a:pt x="423" y="1059"/>
                    </a:lnTo>
                    <a:lnTo>
                      <a:pt x="449" y="1085"/>
                    </a:lnTo>
                    <a:lnTo>
                      <a:pt x="475" y="1111"/>
                    </a:lnTo>
                    <a:lnTo>
                      <a:pt x="502" y="1135"/>
                    </a:lnTo>
                    <a:lnTo>
                      <a:pt x="530" y="1160"/>
                    </a:lnTo>
                    <a:lnTo>
                      <a:pt x="557" y="1183"/>
                    </a:lnTo>
                    <a:lnTo>
                      <a:pt x="586" y="1207"/>
                    </a:lnTo>
                    <a:lnTo>
                      <a:pt x="616" y="1229"/>
                    </a:lnTo>
                    <a:lnTo>
                      <a:pt x="646" y="1252"/>
                    </a:lnTo>
                    <a:lnTo>
                      <a:pt x="676" y="1272"/>
                    </a:lnTo>
                    <a:lnTo>
                      <a:pt x="707" y="1292"/>
                    </a:lnTo>
                    <a:lnTo>
                      <a:pt x="738" y="1312"/>
                    </a:lnTo>
                    <a:lnTo>
                      <a:pt x="770" y="1330"/>
                    </a:lnTo>
                    <a:lnTo>
                      <a:pt x="803" y="1349"/>
                    </a:lnTo>
                    <a:lnTo>
                      <a:pt x="836" y="1367"/>
                    </a:lnTo>
                    <a:lnTo>
                      <a:pt x="869" y="1383"/>
                    </a:lnTo>
                    <a:lnTo>
                      <a:pt x="902" y="1399"/>
                    </a:lnTo>
                    <a:lnTo>
                      <a:pt x="937" y="1414"/>
                    </a:lnTo>
                    <a:lnTo>
                      <a:pt x="971" y="1427"/>
                    </a:lnTo>
                    <a:lnTo>
                      <a:pt x="1006" y="1441"/>
                    </a:lnTo>
                    <a:lnTo>
                      <a:pt x="1041" y="1453"/>
                    </a:lnTo>
                    <a:lnTo>
                      <a:pt x="1078" y="1465"/>
                    </a:lnTo>
                    <a:lnTo>
                      <a:pt x="1114" y="1475"/>
                    </a:lnTo>
                    <a:lnTo>
                      <a:pt x="1150" y="1486"/>
                    </a:lnTo>
                    <a:lnTo>
                      <a:pt x="1187" y="1495"/>
                    </a:lnTo>
                    <a:lnTo>
                      <a:pt x="1225" y="1503"/>
                    </a:lnTo>
                    <a:lnTo>
                      <a:pt x="1262" y="1511"/>
                    </a:lnTo>
                    <a:lnTo>
                      <a:pt x="1300" y="1516"/>
                    </a:lnTo>
                    <a:lnTo>
                      <a:pt x="1338" y="1522"/>
                    </a:lnTo>
                    <a:lnTo>
                      <a:pt x="1377" y="1527"/>
                    </a:lnTo>
                    <a:lnTo>
                      <a:pt x="1416" y="1530"/>
                    </a:lnTo>
                    <a:lnTo>
                      <a:pt x="1455" y="1532"/>
                    </a:lnTo>
                    <a:lnTo>
                      <a:pt x="1494" y="1534"/>
                    </a:lnTo>
                    <a:lnTo>
                      <a:pt x="1534" y="1534"/>
                    </a:lnTo>
                    <a:lnTo>
                      <a:pt x="1534" y="1534"/>
                    </a:lnTo>
                    <a:lnTo>
                      <a:pt x="1573" y="1534"/>
                    </a:lnTo>
                    <a:lnTo>
                      <a:pt x="1613" y="1532"/>
                    </a:lnTo>
                    <a:lnTo>
                      <a:pt x="1651" y="1530"/>
                    </a:lnTo>
                    <a:lnTo>
                      <a:pt x="1691" y="1527"/>
                    </a:lnTo>
                    <a:lnTo>
                      <a:pt x="1729" y="1522"/>
                    </a:lnTo>
                    <a:lnTo>
                      <a:pt x="1767" y="1516"/>
                    </a:lnTo>
                    <a:lnTo>
                      <a:pt x="1805" y="1511"/>
                    </a:lnTo>
                    <a:lnTo>
                      <a:pt x="1843" y="1503"/>
                    </a:lnTo>
                    <a:lnTo>
                      <a:pt x="1880" y="1495"/>
                    </a:lnTo>
                    <a:lnTo>
                      <a:pt x="1917" y="1486"/>
                    </a:lnTo>
                    <a:lnTo>
                      <a:pt x="1954" y="1475"/>
                    </a:lnTo>
                    <a:lnTo>
                      <a:pt x="1990" y="1465"/>
                    </a:lnTo>
                    <a:lnTo>
                      <a:pt x="2025" y="1453"/>
                    </a:lnTo>
                    <a:lnTo>
                      <a:pt x="2062" y="1441"/>
                    </a:lnTo>
                    <a:lnTo>
                      <a:pt x="2096" y="1427"/>
                    </a:lnTo>
                    <a:lnTo>
                      <a:pt x="2131" y="1414"/>
                    </a:lnTo>
                    <a:lnTo>
                      <a:pt x="2165" y="1399"/>
                    </a:lnTo>
                    <a:lnTo>
                      <a:pt x="2199" y="1383"/>
                    </a:lnTo>
                    <a:lnTo>
                      <a:pt x="2232" y="1367"/>
                    </a:lnTo>
                    <a:lnTo>
                      <a:pt x="2265" y="1349"/>
                    </a:lnTo>
                    <a:lnTo>
                      <a:pt x="2297" y="1330"/>
                    </a:lnTo>
                    <a:lnTo>
                      <a:pt x="2329" y="1312"/>
                    </a:lnTo>
                    <a:lnTo>
                      <a:pt x="2360" y="1292"/>
                    </a:lnTo>
                    <a:lnTo>
                      <a:pt x="2391" y="1272"/>
                    </a:lnTo>
                    <a:lnTo>
                      <a:pt x="2422" y="1252"/>
                    </a:lnTo>
                    <a:lnTo>
                      <a:pt x="2452" y="1229"/>
                    </a:lnTo>
                    <a:lnTo>
                      <a:pt x="2481" y="1207"/>
                    </a:lnTo>
                    <a:lnTo>
                      <a:pt x="2509" y="1183"/>
                    </a:lnTo>
                    <a:lnTo>
                      <a:pt x="2537" y="1160"/>
                    </a:lnTo>
                    <a:lnTo>
                      <a:pt x="2565" y="1135"/>
                    </a:lnTo>
                    <a:lnTo>
                      <a:pt x="2593" y="1111"/>
                    </a:lnTo>
                    <a:lnTo>
                      <a:pt x="2618" y="1085"/>
                    </a:lnTo>
                    <a:lnTo>
                      <a:pt x="2644" y="1059"/>
                    </a:lnTo>
                    <a:lnTo>
                      <a:pt x="2669" y="1032"/>
                    </a:lnTo>
                    <a:lnTo>
                      <a:pt x="2694" y="1004"/>
                    </a:lnTo>
                    <a:lnTo>
                      <a:pt x="2717" y="975"/>
                    </a:lnTo>
                    <a:lnTo>
                      <a:pt x="2741" y="947"/>
                    </a:lnTo>
                    <a:lnTo>
                      <a:pt x="2763" y="918"/>
                    </a:lnTo>
                    <a:lnTo>
                      <a:pt x="2784" y="888"/>
                    </a:lnTo>
                    <a:lnTo>
                      <a:pt x="2806" y="858"/>
                    </a:lnTo>
                    <a:lnTo>
                      <a:pt x="2826" y="827"/>
                    </a:lnTo>
                    <a:lnTo>
                      <a:pt x="2845" y="795"/>
                    </a:lnTo>
                    <a:lnTo>
                      <a:pt x="2864" y="763"/>
                    </a:lnTo>
                    <a:lnTo>
                      <a:pt x="2883" y="731"/>
                    </a:lnTo>
                    <a:lnTo>
                      <a:pt x="2900" y="698"/>
                    </a:lnTo>
                    <a:lnTo>
                      <a:pt x="2917" y="665"/>
                    </a:lnTo>
                    <a:lnTo>
                      <a:pt x="2933" y="631"/>
                    </a:lnTo>
                    <a:lnTo>
                      <a:pt x="2948" y="597"/>
                    </a:lnTo>
                    <a:lnTo>
                      <a:pt x="2961" y="563"/>
                    </a:lnTo>
                    <a:lnTo>
                      <a:pt x="2974" y="528"/>
                    </a:lnTo>
                    <a:lnTo>
                      <a:pt x="2987" y="493"/>
                    </a:lnTo>
                    <a:lnTo>
                      <a:pt x="2999" y="456"/>
                    </a:lnTo>
                    <a:lnTo>
                      <a:pt x="3009" y="420"/>
                    </a:lnTo>
                    <a:lnTo>
                      <a:pt x="3019" y="384"/>
                    </a:lnTo>
                    <a:lnTo>
                      <a:pt x="3029" y="346"/>
                    </a:lnTo>
                    <a:lnTo>
                      <a:pt x="3037" y="309"/>
                    </a:lnTo>
                    <a:lnTo>
                      <a:pt x="3043" y="272"/>
                    </a:lnTo>
                    <a:lnTo>
                      <a:pt x="3050" y="233"/>
                    </a:lnTo>
                    <a:lnTo>
                      <a:pt x="3055" y="195"/>
                    </a:lnTo>
                    <a:lnTo>
                      <a:pt x="3059" y="157"/>
                    </a:lnTo>
                    <a:lnTo>
                      <a:pt x="3064" y="118"/>
                    </a:lnTo>
                    <a:lnTo>
                      <a:pt x="3066" y="79"/>
                    </a:lnTo>
                    <a:lnTo>
                      <a:pt x="3067" y="39"/>
                    </a:lnTo>
                    <a:lnTo>
                      <a:pt x="3068" y="0"/>
                    </a:lnTo>
                    <a:lnTo>
                      <a:pt x="2691" y="0"/>
                    </a:lnTo>
                    <a:lnTo>
                      <a:pt x="2691" y="0"/>
                    </a:lnTo>
                    <a:lnTo>
                      <a:pt x="2691" y="30"/>
                    </a:lnTo>
                    <a:lnTo>
                      <a:pt x="2690" y="60"/>
                    </a:lnTo>
                    <a:lnTo>
                      <a:pt x="2687" y="90"/>
                    </a:lnTo>
                    <a:lnTo>
                      <a:pt x="2685" y="118"/>
                    </a:lnTo>
                    <a:lnTo>
                      <a:pt x="2682" y="147"/>
                    </a:lnTo>
                    <a:lnTo>
                      <a:pt x="2678" y="176"/>
                    </a:lnTo>
                    <a:lnTo>
                      <a:pt x="2672" y="205"/>
                    </a:lnTo>
                    <a:lnTo>
                      <a:pt x="2667" y="233"/>
                    </a:lnTo>
                    <a:lnTo>
                      <a:pt x="2661" y="261"/>
                    </a:lnTo>
                    <a:lnTo>
                      <a:pt x="2654" y="289"/>
                    </a:lnTo>
                    <a:lnTo>
                      <a:pt x="2647" y="317"/>
                    </a:lnTo>
                    <a:lnTo>
                      <a:pt x="2638" y="344"/>
                    </a:lnTo>
                    <a:lnTo>
                      <a:pt x="2630" y="371"/>
                    </a:lnTo>
                    <a:lnTo>
                      <a:pt x="2620" y="398"/>
                    </a:lnTo>
                    <a:lnTo>
                      <a:pt x="2611" y="424"/>
                    </a:lnTo>
                    <a:lnTo>
                      <a:pt x="2600" y="451"/>
                    </a:lnTo>
                    <a:lnTo>
                      <a:pt x="2588" y="477"/>
                    </a:lnTo>
                    <a:lnTo>
                      <a:pt x="2577" y="502"/>
                    </a:lnTo>
                    <a:lnTo>
                      <a:pt x="2565" y="527"/>
                    </a:lnTo>
                    <a:lnTo>
                      <a:pt x="2551" y="551"/>
                    </a:lnTo>
                    <a:lnTo>
                      <a:pt x="2537" y="576"/>
                    </a:lnTo>
                    <a:lnTo>
                      <a:pt x="2523" y="600"/>
                    </a:lnTo>
                    <a:lnTo>
                      <a:pt x="2508" y="624"/>
                    </a:lnTo>
                    <a:lnTo>
                      <a:pt x="2493" y="647"/>
                    </a:lnTo>
                    <a:lnTo>
                      <a:pt x="2477" y="669"/>
                    </a:lnTo>
                    <a:lnTo>
                      <a:pt x="2461" y="693"/>
                    </a:lnTo>
                    <a:lnTo>
                      <a:pt x="2444" y="714"/>
                    </a:lnTo>
                    <a:lnTo>
                      <a:pt x="2426" y="737"/>
                    </a:lnTo>
                    <a:lnTo>
                      <a:pt x="2409" y="757"/>
                    </a:lnTo>
                    <a:lnTo>
                      <a:pt x="2390" y="778"/>
                    </a:lnTo>
                    <a:lnTo>
                      <a:pt x="2372" y="798"/>
                    </a:lnTo>
                    <a:lnTo>
                      <a:pt x="2352" y="819"/>
                    </a:lnTo>
                    <a:lnTo>
                      <a:pt x="2332" y="838"/>
                    </a:lnTo>
                    <a:lnTo>
                      <a:pt x="2312" y="857"/>
                    </a:lnTo>
                    <a:lnTo>
                      <a:pt x="2291" y="875"/>
                    </a:lnTo>
                    <a:lnTo>
                      <a:pt x="2270" y="893"/>
                    </a:lnTo>
                    <a:lnTo>
                      <a:pt x="2248" y="910"/>
                    </a:lnTo>
                    <a:lnTo>
                      <a:pt x="2226" y="927"/>
                    </a:lnTo>
                    <a:lnTo>
                      <a:pt x="2203" y="943"/>
                    </a:lnTo>
                    <a:lnTo>
                      <a:pt x="2181" y="959"/>
                    </a:lnTo>
                    <a:lnTo>
                      <a:pt x="2158" y="975"/>
                    </a:lnTo>
                    <a:lnTo>
                      <a:pt x="2134" y="989"/>
                    </a:lnTo>
                    <a:lnTo>
                      <a:pt x="2110" y="1004"/>
                    </a:lnTo>
                    <a:lnTo>
                      <a:pt x="2085" y="1018"/>
                    </a:lnTo>
                    <a:lnTo>
                      <a:pt x="2061" y="1031"/>
                    </a:lnTo>
                    <a:lnTo>
                      <a:pt x="2035" y="1044"/>
                    </a:lnTo>
                    <a:lnTo>
                      <a:pt x="2009" y="1055"/>
                    </a:lnTo>
                    <a:lnTo>
                      <a:pt x="1984" y="1066"/>
                    </a:lnTo>
                    <a:lnTo>
                      <a:pt x="1958" y="1077"/>
                    </a:lnTo>
                    <a:lnTo>
                      <a:pt x="1932" y="1087"/>
                    </a:lnTo>
                    <a:lnTo>
                      <a:pt x="1905" y="1097"/>
                    </a:lnTo>
                    <a:lnTo>
                      <a:pt x="1878" y="1105"/>
                    </a:lnTo>
                    <a:lnTo>
                      <a:pt x="1851" y="1113"/>
                    </a:lnTo>
                    <a:lnTo>
                      <a:pt x="1823" y="1120"/>
                    </a:lnTo>
                    <a:lnTo>
                      <a:pt x="1795" y="1128"/>
                    </a:lnTo>
                    <a:lnTo>
                      <a:pt x="1766" y="1134"/>
                    </a:lnTo>
                    <a:lnTo>
                      <a:pt x="1739" y="1140"/>
                    </a:lnTo>
                    <a:lnTo>
                      <a:pt x="1710" y="1144"/>
                    </a:lnTo>
                    <a:lnTo>
                      <a:pt x="1681" y="1148"/>
                    </a:lnTo>
                    <a:lnTo>
                      <a:pt x="1652" y="1151"/>
                    </a:lnTo>
                    <a:lnTo>
                      <a:pt x="1622" y="1153"/>
                    </a:lnTo>
                    <a:lnTo>
                      <a:pt x="1594" y="1156"/>
                    </a:lnTo>
                    <a:lnTo>
                      <a:pt x="1564" y="1157"/>
                    </a:lnTo>
                    <a:lnTo>
                      <a:pt x="1534" y="1158"/>
                    </a:lnTo>
                    <a:lnTo>
                      <a:pt x="1534" y="115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2" name="모서리가 둥근 직사각형 40"/>
              <p:cNvSpPr/>
              <p:nvPr/>
            </p:nvSpPr>
            <p:spPr>
              <a:xfrm>
                <a:off x="4816892" y="2861174"/>
                <a:ext cx="313980" cy="13035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4" name="모서리가 둥근 직사각형 41"/>
              <p:cNvSpPr/>
              <p:nvPr/>
            </p:nvSpPr>
            <p:spPr>
              <a:xfrm>
                <a:off x="7061377" y="2861174"/>
                <a:ext cx="313980" cy="13035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35" name="Shape 196"/>
          <p:cNvSpPr txBox="1">
            <a:spLocks/>
          </p:cNvSpPr>
          <p:nvPr/>
        </p:nvSpPr>
        <p:spPr>
          <a:xfrm>
            <a:off x="0" y="6465836"/>
            <a:ext cx="9144000" cy="342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050" i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Luciana Santos- Learning </a:t>
            </a:r>
            <a:r>
              <a:rPr lang="pt-BR" sz="1050" i="1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analytics</a:t>
            </a:r>
            <a:r>
              <a:rPr lang="pt-BR" sz="105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: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tendência nos modelos de </a:t>
            </a:r>
            <a:r>
              <a:rPr lang="pt-BR" sz="105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avaliação da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aprendizagem</a:t>
            </a:r>
          </a:p>
        </p:txBody>
      </p:sp>
      <p:sp>
        <p:nvSpPr>
          <p:cNvPr id="28" name="Shape 196"/>
          <p:cNvSpPr txBox="1">
            <a:spLocks/>
          </p:cNvSpPr>
          <p:nvPr/>
        </p:nvSpPr>
        <p:spPr>
          <a:xfrm>
            <a:off x="427288" y="462711"/>
            <a:ext cx="9144000" cy="431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Visualizar o percurso e compreender a caminhada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Criando as sinalizações  ”fixadores de análise”</a:t>
            </a:r>
            <a:endParaRPr lang="pt-BR" sz="18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7" t="51863" r="10622" b="8618"/>
          <a:stretch/>
        </p:blipFill>
        <p:spPr>
          <a:xfrm>
            <a:off x="7421202" y="1996095"/>
            <a:ext cx="739938" cy="1300132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3" t="15585" r="6601" b="50654"/>
          <a:stretch/>
        </p:blipFill>
        <p:spPr>
          <a:xfrm>
            <a:off x="5364668" y="857731"/>
            <a:ext cx="761622" cy="958176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15935" r="63996" b="48730"/>
          <a:stretch/>
        </p:blipFill>
        <p:spPr>
          <a:xfrm>
            <a:off x="2997199" y="1654893"/>
            <a:ext cx="1149715" cy="1380811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8" r="63887" b="8618"/>
          <a:stretch/>
        </p:blipFill>
        <p:spPr>
          <a:xfrm>
            <a:off x="995082" y="844013"/>
            <a:ext cx="961630" cy="98561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244317" y="4007212"/>
            <a:ext cx="8819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latin typeface="Arial" charset="0"/>
                <a:ea typeface="Arial" charset="0"/>
                <a:cs typeface="Arial" charset="0"/>
              </a:rPr>
              <a:t>Desafios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7164551" y="3710498"/>
            <a:ext cx="14075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FF4343"/>
                </a:solidFill>
                <a:latin typeface="Arial" charset="0"/>
                <a:ea typeface="Arial" charset="0"/>
                <a:cs typeface="Arial" charset="0"/>
              </a:rPr>
              <a:t>Atração, engajamento </a:t>
            </a:r>
            <a:r>
              <a:rPr lang="pt-BR" sz="1400" b="1" smtClean="0">
                <a:solidFill>
                  <a:srgbClr val="FF4343"/>
                </a:solidFill>
                <a:latin typeface="Arial" charset="0"/>
                <a:ea typeface="Arial" charset="0"/>
                <a:cs typeface="Arial" charset="0"/>
              </a:rPr>
              <a:t>e retenção</a:t>
            </a:r>
            <a:endParaRPr lang="pt-BR" sz="1400" b="1" dirty="0">
              <a:solidFill>
                <a:srgbClr val="FF434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95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3"/>
            <a:ext cx="9144000" cy="6858000"/>
          </a:xfrm>
          <a:prstGeom prst="rect">
            <a:avLst/>
          </a:prstGeom>
        </p:spPr>
      </p:pic>
      <p:sp>
        <p:nvSpPr>
          <p:cNvPr id="11" name="Shape 196"/>
          <p:cNvSpPr txBox="1">
            <a:spLocks/>
          </p:cNvSpPr>
          <p:nvPr/>
        </p:nvSpPr>
        <p:spPr>
          <a:xfrm>
            <a:off x="4904037" y="443753"/>
            <a:ext cx="9144000" cy="431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2400" b="1" dirty="0">
                <a:solidFill>
                  <a:srgbClr val="11304F"/>
                </a:solidFill>
                <a:latin typeface="Open Sans"/>
                <a:ea typeface="Open Sans"/>
                <a:cs typeface="Open Sans"/>
                <a:sym typeface="Open Sans"/>
              </a:rPr>
              <a:t>Reflexões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002307" y="1420975"/>
            <a:ext cx="3724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Será que o que fazemos é suficiente para resolver os reais desafios da Educação?</a:t>
            </a:r>
          </a:p>
          <a:p>
            <a:pPr algn="ctr"/>
            <a:endParaRPr lang="pt-BR" b="1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pt-BR" b="1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108716" y="2769849"/>
            <a:ext cx="38268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 que estamos fazendo de diferente para resolver os gaps e atender as demandas?</a:t>
            </a:r>
          </a:p>
          <a:p>
            <a:endParaRPr lang="pt-BR" b="1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t-BR" b="1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904037" y="4435157"/>
            <a:ext cx="4031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“Nenhum problema pode ser resolvido pelo mesmo grau de consciência que o gerou.”  ― </a:t>
            </a:r>
            <a:r>
              <a:rPr lang="pt-BR" sz="1400" b="1" i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Albert Einstein</a:t>
            </a:r>
          </a:p>
          <a:p>
            <a:endParaRPr lang="pt-BR" sz="14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98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96"/>
          <p:cNvSpPr txBox="1">
            <a:spLocks/>
          </p:cNvSpPr>
          <p:nvPr/>
        </p:nvSpPr>
        <p:spPr>
          <a:xfrm>
            <a:off x="399272" y="443753"/>
            <a:ext cx="9144000" cy="431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Como enfrentar o desafio?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hape 196"/>
          <p:cNvSpPr txBox="1">
            <a:spLocks/>
          </p:cNvSpPr>
          <p:nvPr/>
        </p:nvSpPr>
        <p:spPr>
          <a:xfrm>
            <a:off x="275665" y="1187108"/>
            <a:ext cx="9144000" cy="431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800" b="1" i="1" dirty="0">
                <a:solidFill>
                  <a:srgbClr val="11304F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Learning </a:t>
            </a:r>
            <a:r>
              <a:rPr lang="pt-BR" sz="1800" b="1" i="1" dirty="0" err="1">
                <a:solidFill>
                  <a:srgbClr val="11304F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Analytics</a:t>
            </a:r>
            <a:r>
              <a:rPr lang="pt-BR" sz="1800" b="1" dirty="0">
                <a:solidFill>
                  <a:srgbClr val="11304F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: Ciência dos dados aplicada </a:t>
            </a:r>
            <a:r>
              <a:rPr lang="pt-BR" sz="1800" b="1" dirty="0" smtClean="0">
                <a:solidFill>
                  <a:srgbClr val="11304F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à </a:t>
            </a:r>
            <a:r>
              <a:rPr lang="pt-BR" sz="1800" b="1" dirty="0">
                <a:solidFill>
                  <a:srgbClr val="11304F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Ciência da Aprendizagem</a:t>
            </a:r>
          </a:p>
        </p:txBody>
      </p:sp>
      <p:sp>
        <p:nvSpPr>
          <p:cNvPr id="24" name="Shape 196"/>
          <p:cNvSpPr txBox="1">
            <a:spLocks/>
          </p:cNvSpPr>
          <p:nvPr/>
        </p:nvSpPr>
        <p:spPr>
          <a:xfrm>
            <a:off x="1216510" y="1766195"/>
            <a:ext cx="7492591" cy="5178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Aplicamos muitas </a:t>
            </a:r>
            <a:r>
              <a:rPr lang="pt-BR" sz="16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avaliações, mas medimos o </a:t>
            </a:r>
            <a:r>
              <a:rPr lang="pt-BR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que avaliamos? </a:t>
            </a:r>
          </a:p>
        </p:txBody>
      </p:sp>
      <p:sp>
        <p:nvSpPr>
          <p:cNvPr id="25" name="Shape 3117"/>
          <p:cNvSpPr/>
          <p:nvPr/>
        </p:nvSpPr>
        <p:spPr>
          <a:xfrm>
            <a:off x="399272" y="1837092"/>
            <a:ext cx="764928" cy="764928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3121"/>
          <p:cNvSpPr/>
          <p:nvPr/>
        </p:nvSpPr>
        <p:spPr>
          <a:xfrm>
            <a:off x="626285" y="1977848"/>
            <a:ext cx="310902" cy="483416"/>
          </a:xfrm>
          <a:custGeom>
            <a:avLst/>
            <a:gdLst/>
            <a:ahLst/>
            <a:cxnLst/>
            <a:rect l="0" t="0" r="0" b="0"/>
            <a:pathLst>
              <a:path w="296" h="461" extrusionOk="0">
                <a:moveTo>
                  <a:pt x="253" y="31"/>
                </a:moveTo>
                <a:cubicBezTo>
                  <a:pt x="223" y="10"/>
                  <a:pt x="187" y="0"/>
                  <a:pt x="143" y="0"/>
                </a:cubicBezTo>
                <a:cubicBezTo>
                  <a:pt x="109" y="0"/>
                  <a:pt x="81" y="7"/>
                  <a:pt x="58" y="22"/>
                </a:cubicBezTo>
                <a:cubicBezTo>
                  <a:pt x="21" y="45"/>
                  <a:pt x="2" y="84"/>
                  <a:pt x="0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4" y="124"/>
                  <a:pt x="89" y="108"/>
                  <a:pt x="98" y="93"/>
                </a:cubicBezTo>
                <a:cubicBezTo>
                  <a:pt x="108" y="78"/>
                  <a:pt x="124" y="71"/>
                  <a:pt x="146" y="71"/>
                </a:cubicBezTo>
                <a:cubicBezTo>
                  <a:pt x="169" y="71"/>
                  <a:pt x="185" y="77"/>
                  <a:pt x="194" y="89"/>
                </a:cubicBezTo>
                <a:cubicBezTo>
                  <a:pt x="203" y="101"/>
                  <a:pt x="207" y="115"/>
                  <a:pt x="207" y="129"/>
                </a:cubicBezTo>
                <a:cubicBezTo>
                  <a:pt x="207" y="142"/>
                  <a:pt x="200" y="154"/>
                  <a:pt x="193" y="165"/>
                </a:cubicBezTo>
                <a:cubicBezTo>
                  <a:pt x="188" y="171"/>
                  <a:pt x="183" y="177"/>
                  <a:pt x="176" y="182"/>
                </a:cubicBezTo>
                <a:cubicBezTo>
                  <a:pt x="176" y="182"/>
                  <a:pt x="130" y="211"/>
                  <a:pt x="110" y="235"/>
                </a:cubicBezTo>
                <a:cubicBezTo>
                  <a:pt x="98" y="249"/>
                  <a:pt x="97" y="269"/>
                  <a:pt x="96" y="299"/>
                </a:cubicBezTo>
                <a:cubicBezTo>
                  <a:pt x="96" y="301"/>
                  <a:pt x="97" y="305"/>
                  <a:pt x="104" y="305"/>
                </a:cubicBezTo>
                <a:cubicBezTo>
                  <a:pt x="111" y="305"/>
                  <a:pt x="163" y="305"/>
                  <a:pt x="170" y="305"/>
                </a:cubicBezTo>
                <a:cubicBezTo>
                  <a:pt x="176" y="305"/>
                  <a:pt x="178" y="300"/>
                  <a:pt x="178" y="298"/>
                </a:cubicBezTo>
                <a:cubicBezTo>
                  <a:pt x="178" y="288"/>
                  <a:pt x="179" y="282"/>
                  <a:pt x="181" y="276"/>
                </a:cubicBezTo>
                <a:cubicBezTo>
                  <a:pt x="185" y="264"/>
                  <a:pt x="195" y="254"/>
                  <a:pt x="206" y="245"/>
                </a:cubicBezTo>
                <a:cubicBezTo>
                  <a:pt x="230" y="229"/>
                  <a:pt x="230" y="229"/>
                  <a:pt x="230" y="229"/>
                </a:cubicBezTo>
                <a:cubicBezTo>
                  <a:pt x="251" y="213"/>
                  <a:pt x="268" y="199"/>
                  <a:pt x="275" y="189"/>
                </a:cubicBezTo>
                <a:cubicBezTo>
                  <a:pt x="288" y="171"/>
                  <a:pt x="296" y="150"/>
                  <a:pt x="296" y="125"/>
                </a:cubicBezTo>
                <a:cubicBezTo>
                  <a:pt x="296" y="83"/>
                  <a:pt x="282" y="52"/>
                  <a:pt x="253" y="31"/>
                </a:cubicBezTo>
                <a:close/>
                <a:moveTo>
                  <a:pt x="141" y="356"/>
                </a:moveTo>
                <a:cubicBezTo>
                  <a:pt x="112" y="355"/>
                  <a:pt x="88" y="375"/>
                  <a:pt x="87" y="407"/>
                </a:cubicBezTo>
                <a:cubicBezTo>
                  <a:pt x="86" y="439"/>
                  <a:pt x="109" y="460"/>
                  <a:pt x="138" y="460"/>
                </a:cubicBezTo>
                <a:cubicBezTo>
                  <a:pt x="169" y="461"/>
                  <a:pt x="192" y="442"/>
                  <a:pt x="193" y="410"/>
                </a:cubicBezTo>
                <a:cubicBezTo>
                  <a:pt x="194" y="378"/>
                  <a:pt x="172" y="357"/>
                  <a:pt x="141" y="3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701933" y="2635571"/>
            <a:ext cx="1130057" cy="1105339"/>
            <a:chOff x="1684466" y="3860432"/>
            <a:chExt cx="1130057" cy="1105339"/>
          </a:xfrm>
          <a:solidFill>
            <a:srgbClr val="002060"/>
          </a:solidFill>
        </p:grpSpPr>
        <p:sp>
          <p:nvSpPr>
            <p:cNvPr id="27" name="Shape 3278"/>
            <p:cNvSpPr/>
            <p:nvPr/>
          </p:nvSpPr>
          <p:spPr>
            <a:xfrm>
              <a:off x="1684466" y="3860432"/>
              <a:ext cx="1105339" cy="1105339"/>
            </a:xfrm>
            <a:custGeom>
              <a:avLst/>
              <a:gdLst/>
              <a:ahLst/>
              <a:cxnLst/>
              <a:rect l="0" t="0" r="0" b="0"/>
              <a:pathLst>
                <a:path w="568" h="568" extrusionOk="0">
                  <a:moveTo>
                    <a:pt x="525" y="239"/>
                  </a:moveTo>
                  <a:cubicBezTo>
                    <a:pt x="519" y="204"/>
                    <a:pt x="506" y="172"/>
                    <a:pt x="486" y="145"/>
                  </a:cubicBezTo>
                  <a:cubicBezTo>
                    <a:pt x="516" y="115"/>
                    <a:pt x="516" y="115"/>
                    <a:pt x="516" y="115"/>
                  </a:cubicBezTo>
                  <a:cubicBezTo>
                    <a:pt x="453" y="51"/>
                    <a:pt x="453" y="51"/>
                    <a:pt x="453" y="51"/>
                  </a:cubicBezTo>
                  <a:cubicBezTo>
                    <a:pt x="423" y="81"/>
                    <a:pt x="423" y="81"/>
                    <a:pt x="423" y="81"/>
                  </a:cubicBezTo>
                  <a:cubicBezTo>
                    <a:pt x="395" y="62"/>
                    <a:pt x="363" y="49"/>
                    <a:pt x="329" y="42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05" y="49"/>
                    <a:pt x="173" y="62"/>
                    <a:pt x="145" y="81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63" y="172"/>
                    <a:pt x="49" y="204"/>
                    <a:pt x="43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49" y="363"/>
                    <a:pt x="63" y="395"/>
                    <a:pt x="82" y="423"/>
                  </a:cubicBezTo>
                  <a:cubicBezTo>
                    <a:pt x="52" y="453"/>
                    <a:pt x="52" y="453"/>
                    <a:pt x="52" y="453"/>
                  </a:cubicBezTo>
                  <a:cubicBezTo>
                    <a:pt x="115" y="516"/>
                    <a:pt x="115" y="516"/>
                    <a:pt x="115" y="516"/>
                  </a:cubicBezTo>
                  <a:cubicBezTo>
                    <a:pt x="145" y="486"/>
                    <a:pt x="145" y="486"/>
                    <a:pt x="145" y="486"/>
                  </a:cubicBezTo>
                  <a:cubicBezTo>
                    <a:pt x="173" y="505"/>
                    <a:pt x="205" y="519"/>
                    <a:pt x="239" y="525"/>
                  </a:cubicBezTo>
                  <a:cubicBezTo>
                    <a:pt x="239" y="568"/>
                    <a:pt x="239" y="568"/>
                    <a:pt x="239" y="568"/>
                  </a:cubicBezTo>
                  <a:cubicBezTo>
                    <a:pt x="284" y="568"/>
                    <a:pt x="284" y="568"/>
                    <a:pt x="284" y="568"/>
                  </a:cubicBezTo>
                  <a:cubicBezTo>
                    <a:pt x="329" y="568"/>
                    <a:pt x="329" y="568"/>
                    <a:pt x="329" y="568"/>
                  </a:cubicBezTo>
                  <a:cubicBezTo>
                    <a:pt x="329" y="525"/>
                    <a:pt x="329" y="525"/>
                    <a:pt x="329" y="525"/>
                  </a:cubicBezTo>
                  <a:cubicBezTo>
                    <a:pt x="363" y="519"/>
                    <a:pt x="395" y="505"/>
                    <a:pt x="423" y="486"/>
                  </a:cubicBezTo>
                  <a:cubicBezTo>
                    <a:pt x="453" y="516"/>
                    <a:pt x="453" y="516"/>
                    <a:pt x="453" y="516"/>
                  </a:cubicBezTo>
                  <a:cubicBezTo>
                    <a:pt x="516" y="453"/>
                    <a:pt x="516" y="453"/>
                    <a:pt x="516" y="453"/>
                  </a:cubicBezTo>
                  <a:cubicBezTo>
                    <a:pt x="486" y="423"/>
                    <a:pt x="486" y="423"/>
                    <a:pt x="486" y="423"/>
                  </a:cubicBezTo>
                  <a:cubicBezTo>
                    <a:pt x="506" y="395"/>
                    <a:pt x="519" y="363"/>
                    <a:pt x="525" y="328"/>
                  </a:cubicBezTo>
                  <a:cubicBezTo>
                    <a:pt x="568" y="328"/>
                    <a:pt x="568" y="328"/>
                    <a:pt x="568" y="328"/>
                  </a:cubicBezTo>
                  <a:cubicBezTo>
                    <a:pt x="568" y="239"/>
                    <a:pt x="568" y="239"/>
                    <a:pt x="568" y="239"/>
                  </a:cubicBezTo>
                  <a:lnTo>
                    <a:pt x="525" y="239"/>
                  </a:lnTo>
                  <a:close/>
                  <a:moveTo>
                    <a:pt x="284" y="510"/>
                  </a:moveTo>
                  <a:cubicBezTo>
                    <a:pt x="284" y="510"/>
                    <a:pt x="284" y="510"/>
                    <a:pt x="284" y="510"/>
                  </a:cubicBezTo>
                  <a:cubicBezTo>
                    <a:pt x="159" y="510"/>
                    <a:pt x="58" y="408"/>
                    <a:pt x="58" y="284"/>
                  </a:cubicBezTo>
                  <a:cubicBezTo>
                    <a:pt x="58" y="159"/>
                    <a:pt x="159" y="58"/>
                    <a:pt x="284" y="58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409" y="58"/>
                    <a:pt x="510" y="159"/>
                    <a:pt x="510" y="284"/>
                  </a:cubicBezTo>
                  <a:cubicBezTo>
                    <a:pt x="510" y="408"/>
                    <a:pt x="409" y="510"/>
                    <a:pt x="284" y="5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 b="0" i="0" u="none" strike="noStrike" cap="none" baseline="0">
                <a:solidFill>
                  <a:srgbClr val="8F45C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1714216" y="4271530"/>
              <a:ext cx="11003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Avaliação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2701933" y="3929453"/>
            <a:ext cx="1172736" cy="1105339"/>
            <a:chOff x="3728419" y="4057120"/>
            <a:chExt cx="1172736" cy="1105339"/>
          </a:xfrm>
          <a:solidFill>
            <a:srgbClr val="11304F"/>
          </a:solidFill>
        </p:grpSpPr>
        <p:sp>
          <p:nvSpPr>
            <p:cNvPr id="29" name="Shape 3278"/>
            <p:cNvSpPr/>
            <p:nvPr/>
          </p:nvSpPr>
          <p:spPr>
            <a:xfrm>
              <a:off x="3728419" y="4057120"/>
              <a:ext cx="1105339" cy="1105339"/>
            </a:xfrm>
            <a:custGeom>
              <a:avLst/>
              <a:gdLst/>
              <a:ahLst/>
              <a:cxnLst/>
              <a:rect l="0" t="0" r="0" b="0"/>
              <a:pathLst>
                <a:path w="568" h="568" extrusionOk="0">
                  <a:moveTo>
                    <a:pt x="525" y="239"/>
                  </a:moveTo>
                  <a:cubicBezTo>
                    <a:pt x="519" y="204"/>
                    <a:pt x="506" y="172"/>
                    <a:pt x="486" y="145"/>
                  </a:cubicBezTo>
                  <a:cubicBezTo>
                    <a:pt x="516" y="115"/>
                    <a:pt x="516" y="115"/>
                    <a:pt x="516" y="115"/>
                  </a:cubicBezTo>
                  <a:cubicBezTo>
                    <a:pt x="453" y="51"/>
                    <a:pt x="453" y="51"/>
                    <a:pt x="453" y="51"/>
                  </a:cubicBezTo>
                  <a:cubicBezTo>
                    <a:pt x="423" y="81"/>
                    <a:pt x="423" y="81"/>
                    <a:pt x="423" y="81"/>
                  </a:cubicBezTo>
                  <a:cubicBezTo>
                    <a:pt x="395" y="62"/>
                    <a:pt x="363" y="49"/>
                    <a:pt x="329" y="42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05" y="49"/>
                    <a:pt x="173" y="62"/>
                    <a:pt x="145" y="81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63" y="172"/>
                    <a:pt x="49" y="204"/>
                    <a:pt x="43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49" y="363"/>
                    <a:pt x="63" y="395"/>
                    <a:pt x="82" y="423"/>
                  </a:cubicBezTo>
                  <a:cubicBezTo>
                    <a:pt x="52" y="453"/>
                    <a:pt x="52" y="453"/>
                    <a:pt x="52" y="453"/>
                  </a:cubicBezTo>
                  <a:cubicBezTo>
                    <a:pt x="115" y="516"/>
                    <a:pt x="115" y="516"/>
                    <a:pt x="115" y="516"/>
                  </a:cubicBezTo>
                  <a:cubicBezTo>
                    <a:pt x="145" y="486"/>
                    <a:pt x="145" y="486"/>
                    <a:pt x="145" y="486"/>
                  </a:cubicBezTo>
                  <a:cubicBezTo>
                    <a:pt x="173" y="505"/>
                    <a:pt x="205" y="519"/>
                    <a:pt x="239" y="525"/>
                  </a:cubicBezTo>
                  <a:cubicBezTo>
                    <a:pt x="239" y="568"/>
                    <a:pt x="239" y="568"/>
                    <a:pt x="239" y="568"/>
                  </a:cubicBezTo>
                  <a:cubicBezTo>
                    <a:pt x="284" y="568"/>
                    <a:pt x="284" y="568"/>
                    <a:pt x="284" y="568"/>
                  </a:cubicBezTo>
                  <a:cubicBezTo>
                    <a:pt x="329" y="568"/>
                    <a:pt x="329" y="568"/>
                    <a:pt x="329" y="568"/>
                  </a:cubicBezTo>
                  <a:cubicBezTo>
                    <a:pt x="329" y="525"/>
                    <a:pt x="329" y="525"/>
                    <a:pt x="329" y="525"/>
                  </a:cubicBezTo>
                  <a:cubicBezTo>
                    <a:pt x="363" y="519"/>
                    <a:pt x="395" y="505"/>
                    <a:pt x="423" y="486"/>
                  </a:cubicBezTo>
                  <a:cubicBezTo>
                    <a:pt x="453" y="516"/>
                    <a:pt x="453" y="516"/>
                    <a:pt x="453" y="516"/>
                  </a:cubicBezTo>
                  <a:cubicBezTo>
                    <a:pt x="516" y="453"/>
                    <a:pt x="516" y="453"/>
                    <a:pt x="516" y="453"/>
                  </a:cubicBezTo>
                  <a:cubicBezTo>
                    <a:pt x="486" y="423"/>
                    <a:pt x="486" y="423"/>
                    <a:pt x="486" y="423"/>
                  </a:cubicBezTo>
                  <a:cubicBezTo>
                    <a:pt x="506" y="395"/>
                    <a:pt x="519" y="363"/>
                    <a:pt x="525" y="328"/>
                  </a:cubicBezTo>
                  <a:cubicBezTo>
                    <a:pt x="568" y="328"/>
                    <a:pt x="568" y="328"/>
                    <a:pt x="568" y="328"/>
                  </a:cubicBezTo>
                  <a:cubicBezTo>
                    <a:pt x="568" y="239"/>
                    <a:pt x="568" y="239"/>
                    <a:pt x="568" y="239"/>
                  </a:cubicBezTo>
                  <a:lnTo>
                    <a:pt x="525" y="239"/>
                  </a:lnTo>
                  <a:close/>
                  <a:moveTo>
                    <a:pt x="284" y="510"/>
                  </a:moveTo>
                  <a:cubicBezTo>
                    <a:pt x="284" y="510"/>
                    <a:pt x="284" y="510"/>
                    <a:pt x="284" y="510"/>
                  </a:cubicBezTo>
                  <a:cubicBezTo>
                    <a:pt x="159" y="510"/>
                    <a:pt x="58" y="408"/>
                    <a:pt x="58" y="284"/>
                  </a:cubicBezTo>
                  <a:cubicBezTo>
                    <a:pt x="58" y="159"/>
                    <a:pt x="159" y="58"/>
                    <a:pt x="284" y="58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409" y="58"/>
                    <a:pt x="510" y="159"/>
                    <a:pt x="510" y="284"/>
                  </a:cubicBezTo>
                  <a:cubicBezTo>
                    <a:pt x="510" y="408"/>
                    <a:pt x="409" y="510"/>
                    <a:pt x="284" y="5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 b="0" i="0" u="none" strike="noStrike" cap="none" baseline="0">
                <a:solidFill>
                  <a:srgbClr val="8F45C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3800848" y="4468218"/>
              <a:ext cx="11003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Tecnologia</a:t>
              </a: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2701933" y="5196338"/>
            <a:ext cx="2045020" cy="1105339"/>
            <a:chOff x="5611013" y="3860432"/>
            <a:chExt cx="2045020" cy="1105339"/>
          </a:xfrm>
          <a:solidFill>
            <a:srgbClr val="11304F"/>
          </a:solidFill>
        </p:grpSpPr>
        <p:grpSp>
          <p:nvGrpSpPr>
            <p:cNvPr id="34" name="Grupo 33"/>
            <p:cNvGrpSpPr/>
            <p:nvPr/>
          </p:nvGrpSpPr>
          <p:grpSpPr>
            <a:xfrm>
              <a:off x="5611013" y="3860432"/>
              <a:ext cx="1120703" cy="1105339"/>
              <a:chOff x="5611013" y="3860432"/>
              <a:chExt cx="1120703" cy="1105339"/>
            </a:xfrm>
            <a:grpFill/>
          </p:grpSpPr>
          <p:sp>
            <p:nvSpPr>
              <p:cNvPr id="31" name="Shape 3278"/>
              <p:cNvSpPr/>
              <p:nvPr/>
            </p:nvSpPr>
            <p:spPr>
              <a:xfrm>
                <a:off x="5611013" y="3860432"/>
                <a:ext cx="1105339" cy="1105339"/>
              </a:xfrm>
              <a:custGeom>
                <a:avLst/>
                <a:gdLst/>
                <a:ahLst/>
                <a:cxnLst/>
                <a:rect l="0" t="0" r="0" b="0"/>
                <a:pathLst>
                  <a:path w="568" h="568" extrusionOk="0">
                    <a:moveTo>
                      <a:pt x="525" y="239"/>
                    </a:moveTo>
                    <a:cubicBezTo>
                      <a:pt x="519" y="204"/>
                      <a:pt x="506" y="172"/>
                      <a:pt x="486" y="145"/>
                    </a:cubicBezTo>
                    <a:cubicBezTo>
                      <a:pt x="516" y="115"/>
                      <a:pt x="516" y="115"/>
                      <a:pt x="516" y="115"/>
                    </a:cubicBezTo>
                    <a:cubicBezTo>
                      <a:pt x="453" y="51"/>
                      <a:pt x="453" y="51"/>
                      <a:pt x="453" y="51"/>
                    </a:cubicBezTo>
                    <a:cubicBezTo>
                      <a:pt x="423" y="81"/>
                      <a:pt x="423" y="81"/>
                      <a:pt x="423" y="81"/>
                    </a:cubicBezTo>
                    <a:cubicBezTo>
                      <a:pt x="395" y="62"/>
                      <a:pt x="363" y="49"/>
                      <a:pt x="329" y="42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05" y="49"/>
                      <a:pt x="173" y="62"/>
                      <a:pt x="145" y="81"/>
                    </a:cubicBezTo>
                    <a:cubicBezTo>
                      <a:pt x="115" y="51"/>
                      <a:pt x="115" y="51"/>
                      <a:pt x="115" y="51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82" y="145"/>
                      <a:pt x="82" y="145"/>
                      <a:pt x="82" y="145"/>
                    </a:cubicBezTo>
                    <a:cubicBezTo>
                      <a:pt x="63" y="172"/>
                      <a:pt x="49" y="204"/>
                      <a:pt x="43" y="239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43" y="328"/>
                      <a:pt x="43" y="328"/>
                      <a:pt x="43" y="328"/>
                    </a:cubicBezTo>
                    <a:cubicBezTo>
                      <a:pt x="49" y="363"/>
                      <a:pt x="63" y="395"/>
                      <a:pt x="82" y="423"/>
                    </a:cubicBezTo>
                    <a:cubicBezTo>
                      <a:pt x="52" y="453"/>
                      <a:pt x="52" y="453"/>
                      <a:pt x="52" y="453"/>
                    </a:cubicBezTo>
                    <a:cubicBezTo>
                      <a:pt x="115" y="516"/>
                      <a:pt x="115" y="516"/>
                      <a:pt x="115" y="516"/>
                    </a:cubicBezTo>
                    <a:cubicBezTo>
                      <a:pt x="145" y="486"/>
                      <a:pt x="145" y="486"/>
                      <a:pt x="145" y="486"/>
                    </a:cubicBezTo>
                    <a:cubicBezTo>
                      <a:pt x="173" y="505"/>
                      <a:pt x="205" y="519"/>
                      <a:pt x="239" y="525"/>
                    </a:cubicBezTo>
                    <a:cubicBezTo>
                      <a:pt x="239" y="568"/>
                      <a:pt x="239" y="568"/>
                      <a:pt x="239" y="568"/>
                    </a:cubicBezTo>
                    <a:cubicBezTo>
                      <a:pt x="284" y="568"/>
                      <a:pt x="284" y="568"/>
                      <a:pt x="284" y="568"/>
                    </a:cubicBezTo>
                    <a:cubicBezTo>
                      <a:pt x="329" y="568"/>
                      <a:pt x="329" y="568"/>
                      <a:pt x="329" y="568"/>
                    </a:cubicBezTo>
                    <a:cubicBezTo>
                      <a:pt x="329" y="525"/>
                      <a:pt x="329" y="525"/>
                      <a:pt x="329" y="525"/>
                    </a:cubicBezTo>
                    <a:cubicBezTo>
                      <a:pt x="363" y="519"/>
                      <a:pt x="395" y="505"/>
                      <a:pt x="423" y="486"/>
                    </a:cubicBezTo>
                    <a:cubicBezTo>
                      <a:pt x="453" y="516"/>
                      <a:pt x="453" y="516"/>
                      <a:pt x="453" y="516"/>
                    </a:cubicBezTo>
                    <a:cubicBezTo>
                      <a:pt x="516" y="453"/>
                      <a:pt x="516" y="453"/>
                      <a:pt x="516" y="453"/>
                    </a:cubicBezTo>
                    <a:cubicBezTo>
                      <a:pt x="486" y="423"/>
                      <a:pt x="486" y="423"/>
                      <a:pt x="486" y="423"/>
                    </a:cubicBezTo>
                    <a:cubicBezTo>
                      <a:pt x="506" y="395"/>
                      <a:pt x="519" y="363"/>
                      <a:pt x="525" y="328"/>
                    </a:cubicBezTo>
                    <a:cubicBezTo>
                      <a:pt x="568" y="328"/>
                      <a:pt x="568" y="328"/>
                      <a:pt x="568" y="328"/>
                    </a:cubicBezTo>
                    <a:cubicBezTo>
                      <a:pt x="568" y="239"/>
                      <a:pt x="568" y="239"/>
                      <a:pt x="568" y="239"/>
                    </a:cubicBezTo>
                    <a:lnTo>
                      <a:pt x="525" y="239"/>
                    </a:lnTo>
                    <a:close/>
                    <a:moveTo>
                      <a:pt x="284" y="510"/>
                    </a:moveTo>
                    <a:cubicBezTo>
                      <a:pt x="284" y="510"/>
                      <a:pt x="284" y="510"/>
                      <a:pt x="284" y="510"/>
                    </a:cubicBezTo>
                    <a:cubicBezTo>
                      <a:pt x="159" y="510"/>
                      <a:pt x="58" y="408"/>
                      <a:pt x="58" y="284"/>
                    </a:cubicBezTo>
                    <a:cubicBezTo>
                      <a:pt x="58" y="159"/>
                      <a:pt x="159" y="58"/>
                      <a:pt x="284" y="58"/>
                    </a:cubicBezTo>
                    <a:cubicBezTo>
                      <a:pt x="284" y="58"/>
                      <a:pt x="284" y="58"/>
                      <a:pt x="284" y="58"/>
                    </a:cubicBezTo>
                    <a:cubicBezTo>
                      <a:pt x="409" y="58"/>
                      <a:pt x="510" y="159"/>
                      <a:pt x="510" y="284"/>
                    </a:cubicBezTo>
                    <a:cubicBezTo>
                      <a:pt x="510" y="408"/>
                      <a:pt x="409" y="510"/>
                      <a:pt x="284" y="5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600" b="0" i="0" u="none" strike="noStrike" cap="none" baseline="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5631409" y="4271530"/>
                <a:ext cx="11003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 smtClean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Métricas</a:t>
                </a:r>
              </a:p>
            </p:txBody>
          </p:sp>
        </p:grpSp>
        <p:sp>
          <p:nvSpPr>
            <p:cNvPr id="35" name="CaixaDeTexto 34"/>
            <p:cNvSpPr txBox="1"/>
            <p:nvPr/>
          </p:nvSpPr>
          <p:spPr>
            <a:xfrm>
              <a:off x="6716352" y="3977306"/>
              <a:ext cx="9396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+ Métricas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6716351" y="4248901"/>
              <a:ext cx="939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+ Métricas</a:t>
              </a:r>
              <a:endParaRPr lang="pt-BR" sz="12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pt-BR" sz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6716352" y="4488941"/>
              <a:ext cx="442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+ ...</a:t>
              </a:r>
            </a:p>
            <a:p>
              <a:endParaRPr lang="pt-BR" sz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0" name="Retângulo de cantos arredondados 39"/>
          <p:cNvSpPr/>
          <p:nvPr/>
        </p:nvSpPr>
        <p:spPr>
          <a:xfrm>
            <a:off x="399272" y="3871057"/>
            <a:ext cx="1397753" cy="912014"/>
          </a:xfrm>
          <a:prstGeom prst="round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Shape 196"/>
          <p:cNvSpPr txBox="1">
            <a:spLocks/>
          </p:cNvSpPr>
          <p:nvPr/>
        </p:nvSpPr>
        <p:spPr>
          <a:xfrm>
            <a:off x="440435" y="3766137"/>
            <a:ext cx="1380802" cy="8195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Integração </a:t>
            </a:r>
            <a:r>
              <a:rPr lang="pt-BR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processual</a:t>
            </a:r>
            <a:endParaRPr lang="pt-BR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</p:txBody>
      </p:sp>
      <p:cxnSp>
        <p:nvCxnSpPr>
          <p:cNvPr id="49" name="Conector de seta reta 48"/>
          <p:cNvCxnSpPr/>
          <p:nvPr/>
        </p:nvCxnSpPr>
        <p:spPr>
          <a:xfrm flipV="1">
            <a:off x="1810473" y="3323668"/>
            <a:ext cx="784809" cy="417242"/>
          </a:xfrm>
          <a:prstGeom prst="straightConnector1">
            <a:avLst/>
          </a:prstGeom>
          <a:ln w="28575">
            <a:solidFill>
              <a:srgbClr val="1130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>
            <a:stCxn id="41" idx="3"/>
          </p:cNvCxnSpPr>
          <p:nvPr/>
        </p:nvCxnSpPr>
        <p:spPr>
          <a:xfrm>
            <a:off x="1821237" y="4175920"/>
            <a:ext cx="817047" cy="14762"/>
          </a:xfrm>
          <a:prstGeom prst="straightConnector1">
            <a:avLst/>
          </a:prstGeom>
          <a:ln w="28575">
            <a:solidFill>
              <a:srgbClr val="1130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>
            <a:off x="1810473" y="4910668"/>
            <a:ext cx="784809" cy="633376"/>
          </a:xfrm>
          <a:prstGeom prst="straightConnector1">
            <a:avLst/>
          </a:prstGeom>
          <a:ln w="28575">
            <a:solidFill>
              <a:srgbClr val="1130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hape 196"/>
          <p:cNvSpPr txBox="1">
            <a:spLocks/>
          </p:cNvSpPr>
          <p:nvPr/>
        </p:nvSpPr>
        <p:spPr>
          <a:xfrm>
            <a:off x="5870849" y="3497929"/>
            <a:ext cx="3481856" cy="3652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28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O alcance:</a:t>
            </a:r>
          </a:p>
        </p:txBody>
      </p:sp>
      <p:sp>
        <p:nvSpPr>
          <p:cNvPr id="56" name="Shape 3117"/>
          <p:cNvSpPr/>
          <p:nvPr/>
        </p:nvSpPr>
        <p:spPr>
          <a:xfrm>
            <a:off x="5132816" y="3200214"/>
            <a:ext cx="764928" cy="764928"/>
          </a:xfrm>
          <a:prstGeom prst="ellipse">
            <a:avLst/>
          </a:prstGeom>
          <a:noFill/>
          <a:ln w="381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638"/>
          <p:cNvSpPr/>
          <p:nvPr/>
        </p:nvSpPr>
        <p:spPr>
          <a:xfrm>
            <a:off x="5321651" y="3385536"/>
            <a:ext cx="360363" cy="403224"/>
          </a:xfrm>
          <a:custGeom>
            <a:avLst/>
            <a:gdLst/>
            <a:ahLst/>
            <a:cxnLst/>
            <a:rect l="0" t="0" r="0" b="0"/>
            <a:pathLst>
              <a:path w="410" h="460" extrusionOk="0">
                <a:moveTo>
                  <a:pt x="384" y="0"/>
                </a:moveTo>
                <a:cubicBezTo>
                  <a:pt x="328" y="0"/>
                  <a:pt x="328" y="0"/>
                  <a:pt x="328" y="0"/>
                </a:cubicBezTo>
                <a:cubicBezTo>
                  <a:pt x="314" y="0"/>
                  <a:pt x="307" y="11"/>
                  <a:pt x="307" y="25"/>
                </a:cubicBezTo>
                <a:cubicBezTo>
                  <a:pt x="307" y="460"/>
                  <a:pt x="307" y="460"/>
                  <a:pt x="307" y="460"/>
                </a:cubicBezTo>
                <a:cubicBezTo>
                  <a:pt x="410" y="460"/>
                  <a:pt x="410" y="460"/>
                  <a:pt x="410" y="460"/>
                </a:cubicBezTo>
                <a:cubicBezTo>
                  <a:pt x="410" y="25"/>
                  <a:pt x="410" y="25"/>
                  <a:pt x="410" y="25"/>
                </a:cubicBezTo>
                <a:cubicBezTo>
                  <a:pt x="410" y="11"/>
                  <a:pt x="398" y="0"/>
                  <a:pt x="384" y="0"/>
                </a:cubicBezTo>
                <a:close/>
                <a:moveTo>
                  <a:pt x="231" y="153"/>
                </a:moveTo>
                <a:cubicBezTo>
                  <a:pt x="174" y="153"/>
                  <a:pt x="174" y="153"/>
                  <a:pt x="174" y="153"/>
                </a:cubicBezTo>
                <a:cubicBezTo>
                  <a:pt x="160" y="153"/>
                  <a:pt x="154" y="165"/>
                  <a:pt x="154" y="179"/>
                </a:cubicBezTo>
                <a:cubicBezTo>
                  <a:pt x="154" y="460"/>
                  <a:pt x="154" y="460"/>
                  <a:pt x="154" y="460"/>
                </a:cubicBezTo>
                <a:cubicBezTo>
                  <a:pt x="256" y="460"/>
                  <a:pt x="256" y="460"/>
                  <a:pt x="256" y="460"/>
                </a:cubicBezTo>
                <a:cubicBezTo>
                  <a:pt x="256" y="179"/>
                  <a:pt x="256" y="179"/>
                  <a:pt x="256" y="179"/>
                </a:cubicBezTo>
                <a:cubicBezTo>
                  <a:pt x="256" y="165"/>
                  <a:pt x="245" y="153"/>
                  <a:pt x="231" y="153"/>
                </a:cubicBezTo>
                <a:close/>
                <a:moveTo>
                  <a:pt x="77" y="307"/>
                </a:moveTo>
                <a:cubicBezTo>
                  <a:pt x="21" y="307"/>
                  <a:pt x="21" y="307"/>
                  <a:pt x="21" y="307"/>
                </a:cubicBezTo>
                <a:cubicBezTo>
                  <a:pt x="7" y="307"/>
                  <a:pt x="0" y="318"/>
                  <a:pt x="0" y="332"/>
                </a:cubicBezTo>
                <a:cubicBezTo>
                  <a:pt x="0" y="460"/>
                  <a:pt x="0" y="460"/>
                  <a:pt x="0" y="460"/>
                </a:cubicBezTo>
                <a:cubicBezTo>
                  <a:pt x="103" y="460"/>
                  <a:pt x="103" y="460"/>
                  <a:pt x="103" y="460"/>
                </a:cubicBezTo>
                <a:cubicBezTo>
                  <a:pt x="103" y="332"/>
                  <a:pt x="103" y="332"/>
                  <a:pt x="103" y="332"/>
                </a:cubicBezTo>
                <a:cubicBezTo>
                  <a:pt x="103" y="318"/>
                  <a:pt x="91" y="307"/>
                  <a:pt x="77" y="30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196"/>
          <p:cNvSpPr txBox="1">
            <a:spLocks/>
          </p:cNvSpPr>
          <p:nvPr/>
        </p:nvSpPr>
        <p:spPr>
          <a:xfrm>
            <a:off x="5107516" y="4441577"/>
            <a:ext cx="3347385" cy="5178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Analisar os dados fora dos padrões tradicionais de avaliação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</p:txBody>
      </p:sp>
      <p:cxnSp>
        <p:nvCxnSpPr>
          <p:cNvPr id="59" name="Conector reto 58"/>
          <p:cNvCxnSpPr/>
          <p:nvPr/>
        </p:nvCxnSpPr>
        <p:spPr>
          <a:xfrm>
            <a:off x="995082" y="6535270"/>
            <a:ext cx="7019365" cy="134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hape 196"/>
          <p:cNvSpPr txBox="1">
            <a:spLocks/>
          </p:cNvSpPr>
          <p:nvPr/>
        </p:nvSpPr>
        <p:spPr>
          <a:xfrm>
            <a:off x="0" y="6465836"/>
            <a:ext cx="9144000" cy="342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050" i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Luciana Santos- Learning </a:t>
            </a:r>
            <a:r>
              <a:rPr lang="pt-BR" sz="1050" i="1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analytics</a:t>
            </a:r>
            <a:r>
              <a:rPr lang="pt-BR" sz="105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: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tendência nos modelos de </a:t>
            </a:r>
            <a:r>
              <a:rPr lang="pt-BR" sz="105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avaliação da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aprendizagem</a:t>
            </a:r>
          </a:p>
        </p:txBody>
      </p:sp>
    </p:spTree>
    <p:extLst>
      <p:ext uri="{BB962C8B-B14F-4D97-AF65-F5344CB8AC3E}">
        <p14:creationId xmlns:p14="http://schemas.microsoft.com/office/powerpoint/2010/main" val="865547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 animBg="1"/>
      <p:bldP spid="40" grpId="0" animBg="1"/>
      <p:bldP spid="41" grpId="0"/>
      <p:bldP spid="55" grpId="0"/>
      <p:bldP spid="56" grpId="0" animBg="1"/>
      <p:bldP spid="57" grpId="0" animBg="1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0" t="-598" r="4701"/>
          <a:stretch/>
        </p:blipFill>
        <p:spPr>
          <a:xfrm>
            <a:off x="-1323378" y="-363438"/>
            <a:ext cx="12128688" cy="722143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1423739" y="-363438"/>
            <a:ext cx="12128688" cy="7221438"/>
          </a:xfrm>
          <a:prstGeom prst="rect">
            <a:avLst/>
          </a:prstGeom>
          <a:solidFill>
            <a:srgbClr val="11304F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146852" y="2631728"/>
            <a:ext cx="69971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00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“A </a:t>
            </a:r>
            <a:r>
              <a:rPr lang="pt-BR" sz="2000" i="1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avaliação </a:t>
            </a:r>
            <a:r>
              <a:rPr lang="pt-BR" sz="20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passa a ser a </a:t>
            </a:r>
            <a:r>
              <a:rPr lang="pt-BR" sz="2000" i="1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condutora </a:t>
            </a:r>
            <a:r>
              <a:rPr lang="pt-BR" sz="20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dos processos de </a:t>
            </a:r>
            <a:r>
              <a:rPr lang="pt-BR" sz="2000" i="1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qualidade,</a:t>
            </a:r>
            <a:r>
              <a:rPr lang="pt-BR" sz="20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não </a:t>
            </a:r>
            <a:r>
              <a:rPr lang="pt-BR" sz="2000" i="1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qualquer avaliação</a:t>
            </a:r>
            <a:r>
              <a:rPr lang="pt-BR" sz="20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mas uma avaliação </a:t>
            </a:r>
            <a:r>
              <a:rPr lang="pt-BR" sz="2000" i="1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conectada</a:t>
            </a:r>
            <a:r>
              <a:rPr lang="pt-BR" sz="20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com as reais demandas do século </a:t>
            </a:r>
            <a:r>
              <a:rPr lang="pt-BR" sz="200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21”.</a:t>
            </a:r>
            <a:r>
              <a:rPr lang="pt-BR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r">
              <a:spcAft>
                <a:spcPts val="0"/>
              </a:spcAft>
            </a:pPr>
            <a:r>
              <a:rPr lang="pt-BR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Prof</a:t>
            </a:r>
            <a:r>
              <a:rPr lang="pt-BR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pt-BR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Iara Xavier </a:t>
            </a:r>
            <a:r>
              <a:rPr lang="mr-IN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pt-BR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Membro CC-Pares/MEC</a:t>
            </a:r>
            <a:endParaRPr lang="pt-BR" sz="20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</p:pic>
      <p:sp>
        <p:nvSpPr>
          <p:cNvPr id="8" name="CaixaDeTexto 7"/>
          <p:cNvSpPr txBox="1"/>
          <p:nvPr/>
        </p:nvSpPr>
        <p:spPr>
          <a:xfrm>
            <a:off x="2691420" y="3198947"/>
            <a:ext cx="6316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Qualidade de análise a partir da identificação de </a:t>
            </a:r>
            <a:r>
              <a:rPr lang="pt-BR" sz="3200" b="1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gaps</a:t>
            </a:r>
            <a:endParaRPr lang="pt-BR" sz="3200" b="1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49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96"/>
          <p:cNvSpPr txBox="1">
            <a:spLocks/>
          </p:cNvSpPr>
          <p:nvPr/>
        </p:nvSpPr>
        <p:spPr>
          <a:xfrm>
            <a:off x="385825" y="388946"/>
            <a:ext cx="9144000" cy="431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240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Ponto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de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partida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7" name="Grupo 46"/>
          <p:cNvGrpSpPr/>
          <p:nvPr/>
        </p:nvGrpSpPr>
        <p:grpSpPr>
          <a:xfrm>
            <a:off x="869814" y="1223683"/>
            <a:ext cx="7427020" cy="327154"/>
            <a:chOff x="869814" y="1223683"/>
            <a:chExt cx="7427020" cy="327154"/>
          </a:xfrm>
        </p:grpSpPr>
        <p:sp>
          <p:nvSpPr>
            <p:cNvPr id="12" name="CaixaDeTexto 11"/>
            <p:cNvSpPr txBox="1"/>
            <p:nvPr/>
          </p:nvSpPr>
          <p:spPr>
            <a:xfrm>
              <a:off x="1358152" y="1223683"/>
              <a:ext cx="6938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Problema típico no ensino superior brasileiro é a avaliação do ENADE</a:t>
              </a:r>
            </a:p>
          </p:txBody>
        </p:sp>
        <p:sp>
          <p:nvSpPr>
            <p:cNvPr id="23" name="Shape 1225"/>
            <p:cNvSpPr/>
            <p:nvPr/>
          </p:nvSpPr>
          <p:spPr>
            <a:xfrm rot="13530414" flipH="1">
              <a:off x="869814" y="1282222"/>
              <a:ext cx="268615" cy="268615"/>
            </a:xfrm>
            <a:custGeom>
              <a:avLst/>
              <a:gdLst/>
              <a:ahLst/>
              <a:cxnLst/>
              <a:rect l="0" t="0" r="0" b="0"/>
              <a:pathLst>
                <a:path w="283" h="283" extrusionOk="0">
                  <a:moveTo>
                    <a:pt x="283" y="71"/>
                  </a:moveTo>
                  <a:lnTo>
                    <a:pt x="212" y="142"/>
                  </a:lnTo>
                  <a:lnTo>
                    <a:pt x="71" y="0"/>
                  </a:lnTo>
                  <a:lnTo>
                    <a:pt x="0" y="71"/>
                  </a:lnTo>
                  <a:lnTo>
                    <a:pt x="142" y="212"/>
                  </a:lnTo>
                  <a:lnTo>
                    <a:pt x="71" y="283"/>
                  </a:lnTo>
                  <a:lnTo>
                    <a:pt x="283" y="283"/>
                  </a:lnTo>
                  <a:lnTo>
                    <a:pt x="283" y="71"/>
                  </a:lnTo>
                  <a:close/>
                </a:path>
              </a:pathLst>
            </a:custGeom>
            <a:solidFill>
              <a:srgbClr val="11304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814189" y="2405836"/>
            <a:ext cx="7427020" cy="308896"/>
            <a:chOff x="869814" y="2721601"/>
            <a:chExt cx="7427020" cy="308896"/>
          </a:xfrm>
        </p:grpSpPr>
        <p:sp>
          <p:nvSpPr>
            <p:cNvPr id="27" name="CaixaDeTexto 26"/>
            <p:cNvSpPr txBox="1"/>
            <p:nvPr/>
          </p:nvSpPr>
          <p:spPr>
            <a:xfrm>
              <a:off x="1358152" y="2721601"/>
              <a:ext cx="6938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Metodologia estável na estrutura e aplicação do instrumento de avaliação</a:t>
              </a:r>
            </a:p>
          </p:txBody>
        </p:sp>
        <p:sp>
          <p:nvSpPr>
            <p:cNvPr id="28" name="Shape 1225"/>
            <p:cNvSpPr/>
            <p:nvPr/>
          </p:nvSpPr>
          <p:spPr>
            <a:xfrm rot="13530414" flipH="1">
              <a:off x="869814" y="2761882"/>
              <a:ext cx="268615" cy="268615"/>
            </a:xfrm>
            <a:custGeom>
              <a:avLst/>
              <a:gdLst/>
              <a:ahLst/>
              <a:cxnLst/>
              <a:rect l="0" t="0" r="0" b="0"/>
              <a:pathLst>
                <a:path w="283" h="283" extrusionOk="0">
                  <a:moveTo>
                    <a:pt x="283" y="71"/>
                  </a:moveTo>
                  <a:lnTo>
                    <a:pt x="212" y="142"/>
                  </a:lnTo>
                  <a:lnTo>
                    <a:pt x="71" y="0"/>
                  </a:lnTo>
                  <a:lnTo>
                    <a:pt x="0" y="71"/>
                  </a:lnTo>
                  <a:lnTo>
                    <a:pt x="142" y="212"/>
                  </a:lnTo>
                  <a:lnTo>
                    <a:pt x="71" y="283"/>
                  </a:lnTo>
                  <a:lnTo>
                    <a:pt x="283" y="283"/>
                  </a:lnTo>
                  <a:lnTo>
                    <a:pt x="283" y="71"/>
                  </a:lnTo>
                  <a:close/>
                </a:path>
              </a:pathLst>
            </a:custGeom>
            <a:solidFill>
              <a:srgbClr val="11304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1905979" y="3057705"/>
            <a:ext cx="991708" cy="991708"/>
            <a:chOff x="1976718" y="3365913"/>
            <a:chExt cx="991708" cy="991708"/>
          </a:xfrm>
        </p:grpSpPr>
        <p:sp>
          <p:nvSpPr>
            <p:cNvPr id="29" name="Shape 2133"/>
            <p:cNvSpPr/>
            <p:nvPr/>
          </p:nvSpPr>
          <p:spPr>
            <a:xfrm>
              <a:off x="1976718" y="3365913"/>
              <a:ext cx="991708" cy="991708"/>
            </a:xfrm>
            <a:prstGeom prst="blockArc">
              <a:avLst>
                <a:gd name="adj1" fmla="val 11354227"/>
                <a:gd name="adj2" fmla="val 21001342"/>
                <a:gd name="adj3" fmla="val 9495"/>
              </a:avLst>
            </a:prstGeom>
            <a:solidFill>
              <a:srgbClr val="FF434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2264551" y="3616591"/>
              <a:ext cx="5380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FF4343"/>
                  </a:solidFill>
                  <a:latin typeface="Arial" charset="0"/>
                  <a:ea typeface="Arial" charset="0"/>
                  <a:cs typeface="Arial" charset="0"/>
                </a:rPr>
                <a:t>FG</a:t>
              </a: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2781342" y="2922235"/>
            <a:ext cx="991708" cy="991708"/>
            <a:chOff x="2862926" y="3246154"/>
            <a:chExt cx="991708" cy="991708"/>
          </a:xfrm>
        </p:grpSpPr>
        <p:sp>
          <p:nvSpPr>
            <p:cNvPr id="30" name="Shape 2134"/>
            <p:cNvSpPr/>
            <p:nvPr/>
          </p:nvSpPr>
          <p:spPr>
            <a:xfrm rot="10800000">
              <a:off x="2862926" y="3246154"/>
              <a:ext cx="991708" cy="991708"/>
            </a:xfrm>
            <a:prstGeom prst="blockArc">
              <a:avLst>
                <a:gd name="adj1" fmla="val 11311130"/>
                <a:gd name="adj2" fmla="val 21089096"/>
                <a:gd name="adj3" fmla="val 9409"/>
              </a:avLst>
            </a:prstGeom>
            <a:solidFill>
              <a:srgbClr val="FFC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3150758" y="3614430"/>
              <a:ext cx="5380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FFC000"/>
                  </a:solidFill>
                  <a:latin typeface="Arial" charset="0"/>
                  <a:ea typeface="Arial" charset="0"/>
                  <a:cs typeface="Arial" charset="0"/>
                </a:rPr>
                <a:t>CE</a:t>
              </a:r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3700307" y="3046135"/>
            <a:ext cx="1255387" cy="991708"/>
            <a:chOff x="3755932" y="3361900"/>
            <a:chExt cx="1255387" cy="991708"/>
          </a:xfrm>
        </p:grpSpPr>
        <p:sp>
          <p:nvSpPr>
            <p:cNvPr id="31" name="Shape 2135"/>
            <p:cNvSpPr/>
            <p:nvPr/>
          </p:nvSpPr>
          <p:spPr>
            <a:xfrm>
              <a:off x="3755932" y="3361900"/>
              <a:ext cx="991708" cy="991708"/>
            </a:xfrm>
            <a:prstGeom prst="blockArc">
              <a:avLst>
                <a:gd name="adj1" fmla="val 11354227"/>
                <a:gd name="adj2" fmla="val 21001342"/>
                <a:gd name="adj3" fmla="val 9495"/>
              </a:avLst>
            </a:prstGeom>
            <a:solidFill>
              <a:srgbClr val="00B0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3816721" y="3787997"/>
              <a:ext cx="11945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 smtClean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Objetivas discursivas</a:t>
              </a:r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4592272" y="2930389"/>
            <a:ext cx="1118640" cy="991708"/>
            <a:chOff x="4647897" y="3246154"/>
            <a:chExt cx="1118640" cy="991708"/>
          </a:xfrm>
        </p:grpSpPr>
        <p:sp>
          <p:nvSpPr>
            <p:cNvPr id="32" name="Shape 2136"/>
            <p:cNvSpPr/>
            <p:nvPr/>
          </p:nvSpPr>
          <p:spPr>
            <a:xfrm rot="10800000">
              <a:off x="4647897" y="3246154"/>
              <a:ext cx="991708" cy="991708"/>
            </a:xfrm>
            <a:prstGeom prst="blockArc">
              <a:avLst>
                <a:gd name="adj1" fmla="val 11311130"/>
                <a:gd name="adj2" fmla="val 21089096"/>
                <a:gd name="adj3" fmla="val 9409"/>
              </a:avLst>
            </a:prstGeom>
            <a:solidFill>
              <a:srgbClr val="4784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4684941" y="3400379"/>
              <a:ext cx="10815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 smtClean="0">
                  <a:solidFill>
                    <a:srgbClr val="4784FF"/>
                  </a:solidFill>
                  <a:latin typeface="Arial" charset="0"/>
                  <a:ea typeface="Arial" charset="0"/>
                  <a:cs typeface="Arial" charset="0"/>
                </a:rPr>
                <a:t>Baseadas nos </a:t>
              </a:r>
              <a:r>
                <a:rPr lang="pt-BR" sz="1100" b="1" dirty="0" err="1" smtClean="0">
                  <a:solidFill>
                    <a:srgbClr val="4784FF"/>
                  </a:solidFill>
                  <a:latin typeface="Arial" charset="0"/>
                  <a:ea typeface="Arial" charset="0"/>
                  <a:cs typeface="Arial" charset="0"/>
                </a:rPr>
                <a:t>DCN’s</a:t>
              </a:r>
              <a:endParaRPr lang="pt-BR" sz="1100" b="1" dirty="0" smtClean="0">
                <a:solidFill>
                  <a:srgbClr val="4784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5468298" y="3046135"/>
            <a:ext cx="2382948" cy="991708"/>
            <a:chOff x="5523923" y="3361900"/>
            <a:chExt cx="2382948" cy="991708"/>
          </a:xfrm>
        </p:grpSpPr>
        <p:sp>
          <p:nvSpPr>
            <p:cNvPr id="33" name="Shape 2137"/>
            <p:cNvSpPr/>
            <p:nvPr/>
          </p:nvSpPr>
          <p:spPr>
            <a:xfrm>
              <a:off x="5523923" y="3361900"/>
              <a:ext cx="991708" cy="991708"/>
            </a:xfrm>
            <a:prstGeom prst="blockArc">
              <a:avLst>
                <a:gd name="adj1" fmla="val 11354227"/>
                <a:gd name="adj2" fmla="val 21001342"/>
                <a:gd name="adj3" fmla="val 9495"/>
              </a:avLst>
            </a:prstGeom>
            <a:solidFill>
              <a:srgbClr val="8F45C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5620869" y="3749960"/>
              <a:ext cx="22860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 smtClean="0">
                  <a:solidFill>
                    <a:srgbClr val="8F45C7"/>
                  </a:solidFill>
                  <a:latin typeface="Arial" charset="0"/>
                  <a:ea typeface="Arial" charset="0"/>
                  <a:cs typeface="Arial" charset="0"/>
                </a:rPr>
                <a:t>Concepção fundamentada em habilidades e competências</a:t>
              </a: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934386" y="5639240"/>
            <a:ext cx="7427020" cy="523220"/>
            <a:chOff x="869814" y="6502382"/>
            <a:chExt cx="7427020" cy="523220"/>
          </a:xfrm>
        </p:grpSpPr>
        <p:sp>
          <p:nvSpPr>
            <p:cNvPr id="43" name="CaixaDeTexto 42"/>
            <p:cNvSpPr txBox="1"/>
            <p:nvPr/>
          </p:nvSpPr>
          <p:spPr>
            <a:xfrm>
              <a:off x="1358152" y="6502382"/>
              <a:ext cx="69386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Diferenciais a partir da comparação de desempenho entre diferentes contextos para identificar as associações entre </a:t>
              </a:r>
              <a:r>
                <a:rPr lang="pt-BR" sz="1400" b="1" i="1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gaps</a:t>
              </a:r>
              <a:r>
                <a:rPr lang="pt-BR" sz="1400" b="1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de aprendizagem e desempenho</a:t>
              </a:r>
            </a:p>
          </p:txBody>
        </p:sp>
        <p:sp>
          <p:nvSpPr>
            <p:cNvPr id="44" name="Shape 1225"/>
            <p:cNvSpPr/>
            <p:nvPr/>
          </p:nvSpPr>
          <p:spPr>
            <a:xfrm rot="13530414" flipH="1">
              <a:off x="869814" y="6629685"/>
              <a:ext cx="268615" cy="268615"/>
            </a:xfrm>
            <a:custGeom>
              <a:avLst/>
              <a:gdLst/>
              <a:ahLst/>
              <a:cxnLst/>
              <a:rect l="0" t="0" r="0" b="0"/>
              <a:pathLst>
                <a:path w="283" h="283" extrusionOk="0">
                  <a:moveTo>
                    <a:pt x="283" y="71"/>
                  </a:moveTo>
                  <a:lnTo>
                    <a:pt x="212" y="142"/>
                  </a:lnTo>
                  <a:lnTo>
                    <a:pt x="71" y="0"/>
                  </a:lnTo>
                  <a:lnTo>
                    <a:pt x="0" y="71"/>
                  </a:lnTo>
                  <a:lnTo>
                    <a:pt x="142" y="212"/>
                  </a:lnTo>
                  <a:lnTo>
                    <a:pt x="71" y="283"/>
                  </a:lnTo>
                  <a:lnTo>
                    <a:pt x="283" y="283"/>
                  </a:lnTo>
                  <a:lnTo>
                    <a:pt x="283" y="71"/>
                  </a:lnTo>
                  <a:close/>
                </a:path>
              </a:pathLst>
            </a:custGeom>
            <a:solidFill>
              <a:srgbClr val="11304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</p:grpSp>
      <p:cxnSp>
        <p:nvCxnSpPr>
          <p:cNvPr id="45" name="Conector reto 44"/>
          <p:cNvCxnSpPr/>
          <p:nvPr/>
        </p:nvCxnSpPr>
        <p:spPr>
          <a:xfrm>
            <a:off x="995082" y="6535270"/>
            <a:ext cx="7019365" cy="134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hape 196"/>
          <p:cNvSpPr txBox="1">
            <a:spLocks/>
          </p:cNvSpPr>
          <p:nvPr/>
        </p:nvSpPr>
        <p:spPr>
          <a:xfrm>
            <a:off x="0" y="6465836"/>
            <a:ext cx="9144000" cy="342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050" i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Luciana Santos- Learning </a:t>
            </a:r>
            <a:r>
              <a:rPr lang="pt-BR" sz="1050" i="1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analytics</a:t>
            </a:r>
            <a:r>
              <a:rPr lang="pt-BR" sz="105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: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tendência nos modelos de </a:t>
            </a:r>
            <a:r>
              <a:rPr lang="pt-BR" sz="105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avaliação da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aprendizagem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2243007" y="4181947"/>
            <a:ext cx="385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pt-BR" sz="9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Parametrizações que associam da Taxonomia de Bloom a tipos de questões, níveis de dificuldade, conteúdos </a:t>
            </a:r>
            <a:r>
              <a:rPr lang="pt-BR" sz="90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 habilidades</a:t>
            </a:r>
            <a:endParaRPr lang="pt-BR" sz="900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30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96"/>
          <p:cNvSpPr txBox="1">
            <a:spLocks/>
          </p:cNvSpPr>
          <p:nvPr/>
        </p:nvSpPr>
        <p:spPr>
          <a:xfrm>
            <a:off x="399272" y="548612"/>
            <a:ext cx="7120644" cy="12188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Análise geral das provas Ciclo: 2007, 2010 e 2013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lang="pt-BR" sz="2400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600" dirty="0">
                <a:solidFill>
                  <a:srgbClr val="3333CC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Curso de enfermagem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lang="pt-BR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</p:txBody>
      </p:sp>
      <p:cxnSp>
        <p:nvCxnSpPr>
          <p:cNvPr id="45" name="Conector reto 44"/>
          <p:cNvCxnSpPr/>
          <p:nvPr/>
        </p:nvCxnSpPr>
        <p:spPr>
          <a:xfrm>
            <a:off x="995082" y="6516067"/>
            <a:ext cx="7019365" cy="134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/>
          <p:cNvSpPr/>
          <p:nvPr/>
        </p:nvSpPr>
        <p:spPr>
          <a:xfrm>
            <a:off x="0" y="412735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372177" y="1754462"/>
            <a:ext cx="2859985" cy="3827808"/>
            <a:chOff x="372177" y="1754462"/>
            <a:chExt cx="2859985" cy="3827808"/>
          </a:xfrm>
        </p:grpSpPr>
        <p:sp>
          <p:nvSpPr>
            <p:cNvPr id="51" name="Shape 1278"/>
            <p:cNvSpPr/>
            <p:nvPr/>
          </p:nvSpPr>
          <p:spPr>
            <a:xfrm>
              <a:off x="372178" y="1833555"/>
              <a:ext cx="529279" cy="295497"/>
            </a:xfrm>
            <a:custGeom>
              <a:avLst/>
              <a:gdLst/>
              <a:ahLst/>
              <a:cxnLst/>
              <a:rect l="0" t="0" r="0" b="0"/>
              <a:pathLst>
                <a:path w="512" h="286" extrusionOk="0">
                  <a:moveTo>
                    <a:pt x="256" y="0"/>
                  </a:moveTo>
                  <a:cubicBezTo>
                    <a:pt x="88" y="0"/>
                    <a:pt x="0" y="123"/>
                    <a:pt x="0" y="143"/>
                  </a:cubicBezTo>
                  <a:cubicBezTo>
                    <a:pt x="0" y="163"/>
                    <a:pt x="88" y="286"/>
                    <a:pt x="256" y="286"/>
                  </a:cubicBezTo>
                  <a:cubicBezTo>
                    <a:pt x="424" y="286"/>
                    <a:pt x="512" y="163"/>
                    <a:pt x="512" y="143"/>
                  </a:cubicBezTo>
                  <a:cubicBezTo>
                    <a:pt x="512" y="123"/>
                    <a:pt x="424" y="0"/>
                    <a:pt x="256" y="0"/>
                  </a:cubicBezTo>
                  <a:close/>
                  <a:moveTo>
                    <a:pt x="256" y="253"/>
                  </a:moveTo>
                  <a:cubicBezTo>
                    <a:pt x="193" y="253"/>
                    <a:pt x="142" y="204"/>
                    <a:pt x="142" y="143"/>
                  </a:cubicBezTo>
                  <a:cubicBezTo>
                    <a:pt x="142" y="82"/>
                    <a:pt x="193" y="33"/>
                    <a:pt x="256" y="33"/>
                  </a:cubicBezTo>
                  <a:cubicBezTo>
                    <a:pt x="319" y="33"/>
                    <a:pt x="370" y="82"/>
                    <a:pt x="370" y="143"/>
                  </a:cubicBezTo>
                  <a:cubicBezTo>
                    <a:pt x="370" y="204"/>
                    <a:pt x="319" y="253"/>
                    <a:pt x="256" y="253"/>
                  </a:cubicBezTo>
                  <a:close/>
                  <a:moveTo>
                    <a:pt x="256" y="143"/>
                  </a:moveTo>
                  <a:cubicBezTo>
                    <a:pt x="246" y="132"/>
                    <a:pt x="273" y="88"/>
                    <a:pt x="256" y="88"/>
                  </a:cubicBezTo>
                  <a:cubicBezTo>
                    <a:pt x="225" y="88"/>
                    <a:pt x="199" y="113"/>
                    <a:pt x="199" y="143"/>
                  </a:cubicBezTo>
                  <a:cubicBezTo>
                    <a:pt x="199" y="173"/>
                    <a:pt x="225" y="198"/>
                    <a:pt x="256" y="198"/>
                  </a:cubicBezTo>
                  <a:cubicBezTo>
                    <a:pt x="287" y="198"/>
                    <a:pt x="313" y="173"/>
                    <a:pt x="313" y="143"/>
                  </a:cubicBezTo>
                  <a:cubicBezTo>
                    <a:pt x="313" y="129"/>
                    <a:pt x="265" y="153"/>
                    <a:pt x="256" y="143"/>
                  </a:cubicBezTo>
                  <a:close/>
                </a:path>
              </a:pathLst>
            </a:custGeom>
            <a:solidFill>
              <a:srgbClr val="8F45C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" name="Shape 1825"/>
            <p:cNvGrpSpPr/>
            <p:nvPr/>
          </p:nvGrpSpPr>
          <p:grpSpPr>
            <a:xfrm>
              <a:off x="1023869" y="1754462"/>
              <a:ext cx="1643343" cy="453681"/>
              <a:chOff x="8367259" y="1797220"/>
              <a:chExt cx="2208294" cy="609648"/>
            </a:xfrm>
            <a:solidFill>
              <a:srgbClr val="8F45C7"/>
            </a:solidFill>
          </p:grpSpPr>
          <p:sp>
            <p:nvSpPr>
              <p:cNvPr id="55" name="Shape 1827"/>
              <p:cNvSpPr/>
              <p:nvPr/>
            </p:nvSpPr>
            <p:spPr>
              <a:xfrm rot="5400000">
                <a:off x="9166582" y="997897"/>
                <a:ext cx="609648" cy="2208294"/>
              </a:xfrm>
              <a:prstGeom prst="round2SameRect">
                <a:avLst>
                  <a:gd name="adj1" fmla="val 9761"/>
                  <a:gd name="adj2" fmla="val 0"/>
                </a:avLst>
              </a:prstGeom>
              <a:grp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2" name="Shape 1831"/>
              <p:cNvSpPr txBox="1"/>
              <p:nvPr/>
            </p:nvSpPr>
            <p:spPr>
              <a:xfrm>
                <a:off x="8625450" y="1833000"/>
                <a:ext cx="1950103" cy="52321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buSzPct val="25000"/>
                  <a:buNone/>
                </a:pPr>
                <a:r>
                  <a:rPr lang="en-US" sz="2000" b="1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2007</a:t>
                </a:r>
                <a:endParaRPr lang="en-US" sz="2000" b="1" i="0" u="none" strike="noStrike" cap="none" baseline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</p:grpSp>
        <p:sp>
          <p:nvSpPr>
            <p:cNvPr id="3" name="CaixaDeTexto 2"/>
            <p:cNvSpPr txBox="1"/>
            <p:nvPr/>
          </p:nvSpPr>
          <p:spPr>
            <a:xfrm>
              <a:off x="372177" y="2442949"/>
              <a:ext cx="2859985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• Priorizou questões de conhecimento de área, ou seja, uma fundamentação sólida de conhecimentos específicos de enfermagem. </a:t>
              </a:r>
            </a:p>
            <a:p>
              <a:endParaRPr lang="pt-BR" sz="9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pt-BR" sz="9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• Este ciclo avaliativo não concentrou questões voltadas a verificação de normativas, procedimentos e portarias relacionadas ao SUS – Sistema Único de Saúde.</a:t>
              </a:r>
            </a:p>
            <a:p>
              <a:r>
                <a:rPr lang="pt-BR" sz="9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 </a:t>
              </a:r>
            </a:p>
            <a:p>
              <a:r>
                <a:rPr lang="pt-BR" sz="9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• O conteúdo que abrange “Assistência à Enfermagem” aparece mais recorrente, formulado em questões de estudos de caso.</a:t>
              </a:r>
            </a:p>
            <a:p>
              <a:endParaRPr lang="pt-BR" sz="9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pt-BR" sz="9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• As situações problema apresentadas nas questões avaliam as condições do paciente, identificação de doenças ou sintomas e intervenções.</a:t>
              </a:r>
            </a:p>
            <a:p>
              <a:endParaRPr lang="pt-BR" sz="9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pt-BR" sz="9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• Tipos diferentes de epidemiologia são apresentados.</a:t>
              </a:r>
            </a:p>
            <a:p>
              <a:endParaRPr lang="pt-BR" sz="9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pt-BR" sz="9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• A tipologia de Causa e Consequência aparece uma única vez.</a:t>
              </a:r>
              <a:endParaRPr lang="pt-BR" sz="9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3470222" y="1754462"/>
            <a:ext cx="3098045" cy="4104807"/>
            <a:chOff x="3470222" y="1754462"/>
            <a:chExt cx="3098045" cy="4104807"/>
          </a:xfrm>
        </p:grpSpPr>
        <p:sp>
          <p:nvSpPr>
            <p:cNvPr id="84" name="Shape 1278"/>
            <p:cNvSpPr/>
            <p:nvPr/>
          </p:nvSpPr>
          <p:spPr>
            <a:xfrm>
              <a:off x="3470222" y="1833555"/>
              <a:ext cx="529279" cy="295497"/>
            </a:xfrm>
            <a:custGeom>
              <a:avLst/>
              <a:gdLst/>
              <a:ahLst/>
              <a:cxnLst/>
              <a:rect l="0" t="0" r="0" b="0"/>
              <a:pathLst>
                <a:path w="512" h="286" extrusionOk="0">
                  <a:moveTo>
                    <a:pt x="256" y="0"/>
                  </a:moveTo>
                  <a:cubicBezTo>
                    <a:pt x="88" y="0"/>
                    <a:pt x="0" y="123"/>
                    <a:pt x="0" y="143"/>
                  </a:cubicBezTo>
                  <a:cubicBezTo>
                    <a:pt x="0" y="163"/>
                    <a:pt x="88" y="286"/>
                    <a:pt x="256" y="286"/>
                  </a:cubicBezTo>
                  <a:cubicBezTo>
                    <a:pt x="424" y="286"/>
                    <a:pt x="512" y="163"/>
                    <a:pt x="512" y="143"/>
                  </a:cubicBezTo>
                  <a:cubicBezTo>
                    <a:pt x="512" y="123"/>
                    <a:pt x="424" y="0"/>
                    <a:pt x="256" y="0"/>
                  </a:cubicBezTo>
                  <a:close/>
                  <a:moveTo>
                    <a:pt x="256" y="253"/>
                  </a:moveTo>
                  <a:cubicBezTo>
                    <a:pt x="193" y="253"/>
                    <a:pt x="142" y="204"/>
                    <a:pt x="142" y="143"/>
                  </a:cubicBezTo>
                  <a:cubicBezTo>
                    <a:pt x="142" y="82"/>
                    <a:pt x="193" y="33"/>
                    <a:pt x="256" y="33"/>
                  </a:cubicBezTo>
                  <a:cubicBezTo>
                    <a:pt x="319" y="33"/>
                    <a:pt x="370" y="82"/>
                    <a:pt x="370" y="143"/>
                  </a:cubicBezTo>
                  <a:cubicBezTo>
                    <a:pt x="370" y="204"/>
                    <a:pt x="319" y="253"/>
                    <a:pt x="256" y="253"/>
                  </a:cubicBezTo>
                  <a:close/>
                  <a:moveTo>
                    <a:pt x="256" y="143"/>
                  </a:moveTo>
                  <a:cubicBezTo>
                    <a:pt x="246" y="132"/>
                    <a:pt x="273" y="88"/>
                    <a:pt x="256" y="88"/>
                  </a:cubicBezTo>
                  <a:cubicBezTo>
                    <a:pt x="225" y="88"/>
                    <a:pt x="199" y="113"/>
                    <a:pt x="199" y="143"/>
                  </a:cubicBezTo>
                  <a:cubicBezTo>
                    <a:pt x="199" y="173"/>
                    <a:pt x="225" y="198"/>
                    <a:pt x="256" y="198"/>
                  </a:cubicBezTo>
                  <a:cubicBezTo>
                    <a:pt x="287" y="198"/>
                    <a:pt x="313" y="173"/>
                    <a:pt x="313" y="143"/>
                  </a:cubicBezTo>
                  <a:cubicBezTo>
                    <a:pt x="313" y="129"/>
                    <a:pt x="265" y="153"/>
                    <a:pt x="256" y="143"/>
                  </a:cubicBezTo>
                  <a:close/>
                </a:path>
              </a:pathLst>
            </a:custGeom>
            <a:solidFill>
              <a:srgbClr val="25C6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" name="Shape 1825"/>
            <p:cNvGrpSpPr/>
            <p:nvPr/>
          </p:nvGrpSpPr>
          <p:grpSpPr>
            <a:xfrm>
              <a:off x="4121914" y="1754462"/>
              <a:ext cx="1764139" cy="453681"/>
              <a:chOff x="8367259" y="1797220"/>
              <a:chExt cx="2370617" cy="609648"/>
            </a:xfrm>
            <a:solidFill>
              <a:srgbClr val="00B0F0"/>
            </a:solidFill>
          </p:grpSpPr>
          <p:sp>
            <p:nvSpPr>
              <p:cNvPr id="86" name="Shape 1827"/>
              <p:cNvSpPr/>
              <p:nvPr/>
            </p:nvSpPr>
            <p:spPr>
              <a:xfrm rot="5400000">
                <a:off x="9166582" y="997897"/>
                <a:ext cx="609648" cy="2208294"/>
              </a:xfrm>
              <a:prstGeom prst="round2SameRect">
                <a:avLst>
                  <a:gd name="adj1" fmla="val 9761"/>
                  <a:gd name="adj2" fmla="val 0"/>
                </a:avLst>
              </a:prstGeom>
              <a:solidFill>
                <a:srgbClr val="25C6FF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7" name="Shape 1831"/>
              <p:cNvSpPr txBox="1"/>
              <p:nvPr/>
            </p:nvSpPr>
            <p:spPr>
              <a:xfrm>
                <a:off x="8625450" y="1833000"/>
                <a:ext cx="2112426" cy="523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buSzPct val="25000"/>
                  <a:buNone/>
                </a:pPr>
                <a:r>
                  <a:rPr lang="en-US" sz="2000" b="1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2010</a:t>
                </a:r>
                <a:endParaRPr lang="en-US" sz="2000" b="1" i="0" u="none" strike="noStrike" cap="none" baseline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</p:grpSp>
        <p:sp>
          <p:nvSpPr>
            <p:cNvPr id="92" name="CaixaDeTexto 91"/>
            <p:cNvSpPr txBox="1"/>
            <p:nvPr/>
          </p:nvSpPr>
          <p:spPr>
            <a:xfrm>
              <a:off x="3470222" y="2442949"/>
              <a:ext cx="3098045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• A estrutura da prova apresenta um forte equilíbrio entre questões de fundamentação de conhecimento de área e conhecimento específico aplicado. </a:t>
              </a:r>
              <a:br>
                <a:rPr lang="pt-BR" sz="9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</a:br>
              <a:endParaRPr lang="pt-BR" sz="9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pt-BR" sz="9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• Para resolver as questões é preciso mobilizar a capacidade de avaliar, sistematizar e decidir condutas mais adequadas, baseadas em contexto social, normas, portarias, diretrizes e outras especificações do Sistema Único de Saúde. </a:t>
              </a:r>
              <a:br>
                <a:rPr lang="pt-BR" sz="9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</a:br>
              <a:endParaRPr lang="pt-BR" sz="9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pt-BR" sz="9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• Questões que envolvem o conhecimento de ferramentas e métodos específicos da área de Enfermagem são mais requeridas neste ciclo.</a:t>
              </a:r>
            </a:p>
            <a:p>
              <a:endParaRPr lang="pt-BR" sz="9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pt-BR" sz="9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•  A exigência de conhecimento e procedimentos que envolvem o SUS – Sistema Único de Saúde e a atuação do profissional de enfermagem se intensificam.</a:t>
              </a:r>
            </a:p>
            <a:p>
              <a:endParaRPr lang="pt-BR" sz="9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pt-BR" sz="9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• De forma geral, está prova é mais equilibrada na diversidade de conhecimentos que contemplam a área.</a:t>
              </a:r>
            </a:p>
            <a:p>
              <a:endParaRPr lang="pt-BR" sz="9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pt-BR" sz="9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• Questões que envolvem a tipologia de “Lógica e Consequência” aumentam para quatro.</a:t>
              </a:r>
            </a:p>
            <a:p>
              <a:endParaRPr lang="pt-BR" sz="9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6349364" y="1754462"/>
            <a:ext cx="2645549" cy="3412310"/>
            <a:chOff x="6349364" y="1754462"/>
            <a:chExt cx="2645549" cy="3412310"/>
          </a:xfrm>
        </p:grpSpPr>
        <p:sp>
          <p:nvSpPr>
            <p:cNvPr id="88" name="Shape 1278"/>
            <p:cNvSpPr/>
            <p:nvPr/>
          </p:nvSpPr>
          <p:spPr>
            <a:xfrm>
              <a:off x="6349364" y="1833555"/>
              <a:ext cx="529279" cy="295497"/>
            </a:xfrm>
            <a:custGeom>
              <a:avLst/>
              <a:gdLst/>
              <a:ahLst/>
              <a:cxnLst/>
              <a:rect l="0" t="0" r="0" b="0"/>
              <a:pathLst>
                <a:path w="512" h="286" extrusionOk="0">
                  <a:moveTo>
                    <a:pt x="256" y="0"/>
                  </a:moveTo>
                  <a:cubicBezTo>
                    <a:pt x="88" y="0"/>
                    <a:pt x="0" y="123"/>
                    <a:pt x="0" y="143"/>
                  </a:cubicBezTo>
                  <a:cubicBezTo>
                    <a:pt x="0" y="163"/>
                    <a:pt x="88" y="286"/>
                    <a:pt x="256" y="286"/>
                  </a:cubicBezTo>
                  <a:cubicBezTo>
                    <a:pt x="424" y="286"/>
                    <a:pt x="512" y="163"/>
                    <a:pt x="512" y="143"/>
                  </a:cubicBezTo>
                  <a:cubicBezTo>
                    <a:pt x="512" y="123"/>
                    <a:pt x="424" y="0"/>
                    <a:pt x="256" y="0"/>
                  </a:cubicBezTo>
                  <a:close/>
                  <a:moveTo>
                    <a:pt x="256" y="253"/>
                  </a:moveTo>
                  <a:cubicBezTo>
                    <a:pt x="193" y="253"/>
                    <a:pt x="142" y="204"/>
                    <a:pt x="142" y="143"/>
                  </a:cubicBezTo>
                  <a:cubicBezTo>
                    <a:pt x="142" y="82"/>
                    <a:pt x="193" y="33"/>
                    <a:pt x="256" y="33"/>
                  </a:cubicBezTo>
                  <a:cubicBezTo>
                    <a:pt x="319" y="33"/>
                    <a:pt x="370" y="82"/>
                    <a:pt x="370" y="143"/>
                  </a:cubicBezTo>
                  <a:cubicBezTo>
                    <a:pt x="370" y="204"/>
                    <a:pt x="319" y="253"/>
                    <a:pt x="256" y="253"/>
                  </a:cubicBezTo>
                  <a:close/>
                  <a:moveTo>
                    <a:pt x="256" y="143"/>
                  </a:moveTo>
                  <a:cubicBezTo>
                    <a:pt x="246" y="132"/>
                    <a:pt x="273" y="88"/>
                    <a:pt x="256" y="88"/>
                  </a:cubicBezTo>
                  <a:cubicBezTo>
                    <a:pt x="225" y="88"/>
                    <a:pt x="199" y="113"/>
                    <a:pt x="199" y="143"/>
                  </a:cubicBezTo>
                  <a:cubicBezTo>
                    <a:pt x="199" y="173"/>
                    <a:pt x="225" y="198"/>
                    <a:pt x="256" y="198"/>
                  </a:cubicBezTo>
                  <a:cubicBezTo>
                    <a:pt x="287" y="198"/>
                    <a:pt x="313" y="173"/>
                    <a:pt x="313" y="143"/>
                  </a:cubicBezTo>
                  <a:cubicBezTo>
                    <a:pt x="313" y="129"/>
                    <a:pt x="265" y="153"/>
                    <a:pt x="256" y="14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" name="Shape 1825"/>
            <p:cNvGrpSpPr/>
            <p:nvPr/>
          </p:nvGrpSpPr>
          <p:grpSpPr>
            <a:xfrm>
              <a:off x="7001055" y="1754462"/>
              <a:ext cx="1643343" cy="453681"/>
              <a:chOff x="8367259" y="1797220"/>
              <a:chExt cx="2208294" cy="609648"/>
            </a:xfrm>
            <a:solidFill>
              <a:srgbClr val="8F45C7"/>
            </a:solidFill>
          </p:grpSpPr>
          <p:sp>
            <p:nvSpPr>
              <p:cNvPr id="90" name="Shape 1827"/>
              <p:cNvSpPr/>
              <p:nvPr/>
            </p:nvSpPr>
            <p:spPr>
              <a:xfrm rot="5400000">
                <a:off x="9166582" y="997897"/>
                <a:ext cx="609648" cy="2208294"/>
              </a:xfrm>
              <a:prstGeom prst="round2SameRect">
                <a:avLst>
                  <a:gd name="adj1" fmla="val 9761"/>
                  <a:gd name="adj2" fmla="val 0"/>
                </a:avLst>
              </a:prstGeom>
              <a:solidFill>
                <a:srgbClr val="00B050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1" name="Shape 1831"/>
              <p:cNvSpPr txBox="1"/>
              <p:nvPr/>
            </p:nvSpPr>
            <p:spPr>
              <a:xfrm>
                <a:off x="8625450" y="1833000"/>
                <a:ext cx="1950103" cy="523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buSzPct val="25000"/>
                  <a:buNone/>
                </a:pPr>
                <a:r>
                  <a:rPr lang="en-US" sz="2000" b="1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2013</a:t>
                </a:r>
                <a:endParaRPr lang="en-US" sz="2000" b="1" i="0" u="none" strike="noStrike" cap="none" baseline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</p:grpSp>
        <p:sp>
          <p:nvSpPr>
            <p:cNvPr id="93" name="CaixaDeTexto 92"/>
            <p:cNvSpPr txBox="1"/>
            <p:nvPr/>
          </p:nvSpPr>
          <p:spPr>
            <a:xfrm>
              <a:off x="6568267" y="2442949"/>
              <a:ext cx="2426646" cy="272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• Concentra  um maior número de questões que demandam conhecimentos associados ao Sistema Único de Saúde.</a:t>
              </a:r>
              <a:br>
                <a:rPr lang="pt-BR" sz="9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</a:br>
              <a:endParaRPr lang="pt-BR" sz="9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pt-BR" sz="9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• O equilíbrio entre a fundamentação de conhecimento de área e aplicação de conhecimento específico permanece, no entanto, as questões estão bem direcionadas a análise de dados (gráficos, imagens, prescrições)</a:t>
              </a:r>
            </a:p>
            <a:p>
              <a:r>
                <a:rPr lang="pt-BR" sz="9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e processos regulatórios, quando comparada aos ciclos anteriores.</a:t>
              </a:r>
              <a:br>
                <a:rPr lang="pt-BR" sz="9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</a:br>
              <a:endParaRPr lang="pt-BR" sz="9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pt-BR" sz="9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• Questões que envolvem o contexto de epidemiologia retornam para esse ciclo, enfatizando a Dengue e a H1N1.</a:t>
              </a:r>
            </a:p>
            <a:p>
              <a:endParaRPr lang="pt-BR" sz="9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pt-BR" sz="9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• Não apresenta nenhuma questão da tipologia de Causa e Consequência.</a:t>
              </a:r>
            </a:p>
          </p:txBody>
        </p:sp>
      </p:grpSp>
      <p:sp>
        <p:nvSpPr>
          <p:cNvPr id="26" name="Shape 196"/>
          <p:cNvSpPr txBox="1">
            <a:spLocks/>
          </p:cNvSpPr>
          <p:nvPr/>
        </p:nvSpPr>
        <p:spPr>
          <a:xfrm>
            <a:off x="0" y="6465836"/>
            <a:ext cx="9144000" cy="342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050" i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Luciana Santos- Learning </a:t>
            </a:r>
            <a:r>
              <a:rPr lang="pt-BR" sz="1050" i="1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analytics</a:t>
            </a:r>
            <a:r>
              <a:rPr lang="pt-BR" sz="105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: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tendência nos modelos de </a:t>
            </a:r>
            <a:r>
              <a:rPr lang="pt-BR" sz="105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avaliação da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aprendizagem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8184" y="3001384"/>
            <a:ext cx="3001383" cy="6562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258184" y="4151109"/>
            <a:ext cx="3001383" cy="6562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3470222" y="4281072"/>
            <a:ext cx="3001383" cy="6562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3470222" y="3012617"/>
            <a:ext cx="3001383" cy="77494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3442817" y="5306732"/>
            <a:ext cx="3001383" cy="43785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6568267" y="4796677"/>
            <a:ext cx="2158875" cy="43785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6568267" y="2391952"/>
            <a:ext cx="2426646" cy="5554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8" r="63887" b="8618"/>
          <a:stretch/>
        </p:blipFill>
        <p:spPr>
          <a:xfrm>
            <a:off x="47529" y="2888637"/>
            <a:ext cx="369686" cy="378906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8" r="63887" b="8618"/>
          <a:stretch/>
        </p:blipFill>
        <p:spPr>
          <a:xfrm>
            <a:off x="3152647" y="5180441"/>
            <a:ext cx="369686" cy="378906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8" r="63887" b="8618"/>
          <a:stretch/>
        </p:blipFill>
        <p:spPr>
          <a:xfrm>
            <a:off x="6399794" y="2236550"/>
            <a:ext cx="369686" cy="378906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7" t="51863" r="10622" b="8618"/>
          <a:stretch/>
        </p:blipFill>
        <p:spPr>
          <a:xfrm>
            <a:off x="3261315" y="2835074"/>
            <a:ext cx="295495" cy="519209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7" t="51863" r="10622" b="8618"/>
          <a:stretch/>
        </p:blipFill>
        <p:spPr>
          <a:xfrm>
            <a:off x="6330207" y="4120519"/>
            <a:ext cx="295495" cy="519209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3" t="15585" r="6601" b="50654"/>
          <a:stretch/>
        </p:blipFill>
        <p:spPr>
          <a:xfrm>
            <a:off x="8580877" y="4605894"/>
            <a:ext cx="414036" cy="520887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3" t="15585" r="6601" b="50654"/>
          <a:stretch/>
        </p:blipFill>
        <p:spPr>
          <a:xfrm>
            <a:off x="-80753" y="4055722"/>
            <a:ext cx="429740" cy="5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6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96"/>
          <p:cNvSpPr txBox="1">
            <a:spLocks/>
          </p:cNvSpPr>
          <p:nvPr/>
        </p:nvSpPr>
        <p:spPr>
          <a:xfrm>
            <a:off x="565201" y="298705"/>
            <a:ext cx="9144000" cy="7818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Habilidades recorrentes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pressupostas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pelo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ENADE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para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o curso de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Enfermagem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444356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/>
          <p:cNvCxnSpPr/>
          <p:nvPr/>
        </p:nvCxnSpPr>
        <p:spPr>
          <a:xfrm>
            <a:off x="995082" y="6526006"/>
            <a:ext cx="7019365" cy="134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/>
          <p:cNvGrpSpPr/>
          <p:nvPr/>
        </p:nvGrpSpPr>
        <p:grpSpPr>
          <a:xfrm>
            <a:off x="1560685" y="3073219"/>
            <a:ext cx="2277314" cy="2745694"/>
            <a:chOff x="1560685" y="3073219"/>
            <a:chExt cx="2277314" cy="2745694"/>
          </a:xfrm>
        </p:grpSpPr>
        <p:grpSp>
          <p:nvGrpSpPr>
            <p:cNvPr id="11" name="Grupo 10"/>
            <p:cNvGrpSpPr/>
            <p:nvPr/>
          </p:nvGrpSpPr>
          <p:grpSpPr>
            <a:xfrm>
              <a:off x="2041845" y="3073219"/>
              <a:ext cx="1424437" cy="1813293"/>
              <a:chOff x="2041845" y="3073219"/>
              <a:chExt cx="1424437" cy="1813293"/>
            </a:xfrm>
          </p:grpSpPr>
          <p:sp>
            <p:nvSpPr>
              <p:cNvPr id="42" name="Shape 2958"/>
              <p:cNvSpPr/>
              <p:nvPr/>
            </p:nvSpPr>
            <p:spPr>
              <a:xfrm>
                <a:off x="2163012" y="3073219"/>
                <a:ext cx="1072660" cy="1072660"/>
              </a:xfrm>
              <a:prstGeom prst="rect">
                <a:avLst/>
              </a:prstGeom>
              <a:noFill/>
              <a:ln w="15875" cap="flat" cmpd="sng">
                <a:solidFill>
                  <a:srgbClr val="00B05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Shape 2965"/>
              <p:cNvSpPr/>
              <p:nvPr/>
            </p:nvSpPr>
            <p:spPr>
              <a:xfrm>
                <a:off x="2482505" y="3379196"/>
                <a:ext cx="453283" cy="486051"/>
              </a:xfrm>
              <a:custGeom>
                <a:avLst/>
                <a:gdLst/>
                <a:ahLst/>
                <a:cxnLst/>
                <a:rect l="0" t="0" r="0" b="0"/>
                <a:pathLst>
                  <a:path w="1536" h="1648" extrusionOk="0">
                    <a:moveTo>
                      <a:pt x="883" y="1371"/>
                    </a:moveTo>
                    <a:cubicBezTo>
                      <a:pt x="836" y="1371"/>
                      <a:pt x="799" y="1334"/>
                      <a:pt x="799" y="1288"/>
                    </a:cubicBezTo>
                    <a:cubicBezTo>
                      <a:pt x="799" y="1241"/>
                      <a:pt x="836" y="1204"/>
                      <a:pt x="883" y="1204"/>
                    </a:cubicBezTo>
                    <a:cubicBezTo>
                      <a:pt x="929" y="1204"/>
                      <a:pt x="966" y="1241"/>
                      <a:pt x="966" y="1288"/>
                    </a:cubicBezTo>
                    <a:cubicBezTo>
                      <a:pt x="966" y="1334"/>
                      <a:pt x="929" y="1371"/>
                      <a:pt x="883" y="1371"/>
                    </a:cubicBezTo>
                    <a:close/>
                    <a:moveTo>
                      <a:pt x="948" y="1124"/>
                    </a:moveTo>
                    <a:cubicBezTo>
                      <a:pt x="948" y="1139"/>
                      <a:pt x="948" y="1139"/>
                      <a:pt x="948" y="1139"/>
                    </a:cubicBezTo>
                    <a:cubicBezTo>
                      <a:pt x="948" y="1139"/>
                      <a:pt x="823" y="1139"/>
                      <a:pt x="811" y="1139"/>
                    </a:cubicBezTo>
                    <a:cubicBezTo>
                      <a:pt x="811" y="1124"/>
                      <a:pt x="811" y="1124"/>
                      <a:pt x="811" y="1124"/>
                    </a:cubicBezTo>
                    <a:cubicBezTo>
                      <a:pt x="811" y="1082"/>
                      <a:pt x="817" y="1027"/>
                      <a:pt x="866" y="980"/>
                    </a:cubicBezTo>
                    <a:cubicBezTo>
                      <a:pt x="915" y="932"/>
                      <a:pt x="977" y="893"/>
                      <a:pt x="977" y="834"/>
                    </a:cubicBezTo>
                    <a:cubicBezTo>
                      <a:pt x="977" y="769"/>
                      <a:pt x="932" y="734"/>
                      <a:pt x="874" y="734"/>
                    </a:cubicBezTo>
                    <a:cubicBezTo>
                      <a:pt x="779" y="734"/>
                      <a:pt x="773" y="833"/>
                      <a:pt x="770" y="855"/>
                    </a:cubicBezTo>
                    <a:cubicBezTo>
                      <a:pt x="636" y="855"/>
                      <a:pt x="636" y="855"/>
                      <a:pt x="636" y="855"/>
                    </a:cubicBezTo>
                    <a:cubicBezTo>
                      <a:pt x="640" y="751"/>
                      <a:pt x="684" y="607"/>
                      <a:pt x="875" y="607"/>
                    </a:cubicBezTo>
                    <a:cubicBezTo>
                      <a:pt x="1041" y="607"/>
                      <a:pt x="1116" y="718"/>
                      <a:pt x="1116" y="822"/>
                    </a:cubicBezTo>
                    <a:cubicBezTo>
                      <a:pt x="1116" y="988"/>
                      <a:pt x="948" y="1017"/>
                      <a:pt x="948" y="1124"/>
                    </a:cubicBezTo>
                    <a:close/>
                    <a:moveTo>
                      <a:pt x="200" y="0"/>
                    </a:moveTo>
                    <a:cubicBezTo>
                      <a:pt x="90" y="0"/>
                      <a:pt x="0" y="89"/>
                      <a:pt x="0" y="200"/>
                    </a:cubicBezTo>
                    <a:cubicBezTo>
                      <a:pt x="0" y="1448"/>
                      <a:pt x="0" y="1448"/>
                      <a:pt x="0" y="1448"/>
                    </a:cubicBezTo>
                    <a:cubicBezTo>
                      <a:pt x="0" y="1558"/>
                      <a:pt x="90" y="1648"/>
                      <a:pt x="200" y="1648"/>
                    </a:cubicBezTo>
                    <a:cubicBezTo>
                      <a:pt x="1536" y="1648"/>
                      <a:pt x="1536" y="1648"/>
                      <a:pt x="1536" y="1648"/>
                    </a:cubicBezTo>
                    <a:cubicBezTo>
                      <a:pt x="1536" y="0"/>
                      <a:pt x="1536" y="0"/>
                      <a:pt x="1536" y="0"/>
                    </a:cubicBezTo>
                    <a:cubicBezTo>
                      <a:pt x="200" y="0"/>
                      <a:pt x="200" y="0"/>
                      <a:pt x="200" y="0"/>
                    </a:cubicBezTo>
                    <a:close/>
                    <a:moveTo>
                      <a:pt x="1376" y="1488"/>
                    </a:moveTo>
                    <a:cubicBezTo>
                      <a:pt x="366" y="1488"/>
                      <a:pt x="366" y="1488"/>
                      <a:pt x="366" y="1488"/>
                    </a:cubicBezTo>
                    <a:cubicBezTo>
                      <a:pt x="366" y="452"/>
                      <a:pt x="366" y="452"/>
                      <a:pt x="366" y="452"/>
                    </a:cubicBezTo>
                    <a:cubicBezTo>
                      <a:pt x="1376" y="452"/>
                      <a:pt x="1376" y="452"/>
                      <a:pt x="1376" y="452"/>
                    </a:cubicBezTo>
                    <a:lnTo>
                      <a:pt x="1376" y="1488"/>
                    </a:lnTo>
                    <a:close/>
                    <a:moveTo>
                      <a:pt x="240" y="152"/>
                    </a:moveTo>
                    <a:cubicBezTo>
                      <a:pt x="330" y="152"/>
                      <a:pt x="1380" y="152"/>
                      <a:pt x="1380" y="152"/>
                    </a:cubicBezTo>
                    <a:cubicBezTo>
                      <a:pt x="1380" y="290"/>
                      <a:pt x="1380" y="290"/>
                      <a:pt x="1380" y="290"/>
                    </a:cubicBezTo>
                    <a:cubicBezTo>
                      <a:pt x="1380" y="290"/>
                      <a:pt x="350" y="290"/>
                      <a:pt x="240" y="290"/>
                    </a:cubicBezTo>
                    <a:cubicBezTo>
                      <a:pt x="146" y="290"/>
                      <a:pt x="146" y="152"/>
                      <a:pt x="240" y="15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2" name="Shape 2989"/>
              <p:cNvCxnSpPr/>
              <p:nvPr/>
            </p:nvCxnSpPr>
            <p:spPr>
              <a:xfrm>
                <a:off x="2722794" y="4145878"/>
                <a:ext cx="0" cy="271882"/>
              </a:xfrm>
              <a:prstGeom prst="straightConnector1">
                <a:avLst/>
              </a:prstGeom>
              <a:noFill/>
              <a:ln w="15875" cap="flat" cmpd="sng">
                <a:solidFill>
                  <a:srgbClr val="00B050"/>
                </a:solidFill>
                <a:prstDash val="solid"/>
                <a:miter/>
                <a:headEnd type="none" w="med" len="med"/>
                <a:tailEnd type="oval" w="med" len="med"/>
              </a:ln>
            </p:spPr>
          </p:cxnSp>
          <p:sp>
            <p:nvSpPr>
              <p:cNvPr id="66" name="Shape 196"/>
              <p:cNvSpPr txBox="1">
                <a:spLocks/>
              </p:cNvSpPr>
              <p:nvPr/>
            </p:nvSpPr>
            <p:spPr>
              <a:xfrm>
                <a:off x="2041845" y="4528429"/>
                <a:ext cx="1424437" cy="358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Bef>
                    <a:spcPts val="0"/>
                  </a:spcBef>
                  <a:buClr>
                    <a:schemeClr val="dk1"/>
                  </a:buClr>
                  <a:buSzPct val="25000"/>
                </a:pPr>
                <a:r>
                  <a:rPr lang="pt-BR" sz="1400" b="1" dirty="0" smtClean="0">
                    <a:solidFill>
                      <a:srgbClr val="00B050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SOLUCIONAR</a:t>
                </a:r>
                <a:endParaRPr lang="pt-BR" sz="1400" b="1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</p:grpSp>
        <p:sp>
          <p:nvSpPr>
            <p:cNvPr id="72" name="Shape 196"/>
            <p:cNvSpPr txBox="1">
              <a:spLocks/>
            </p:cNvSpPr>
            <p:nvPr/>
          </p:nvSpPr>
          <p:spPr>
            <a:xfrm>
              <a:off x="1560685" y="5037104"/>
              <a:ext cx="2277314" cy="7818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  <a:buClr>
                  <a:schemeClr val="dk1"/>
                </a:buClr>
                <a:buSzPct val="25000"/>
              </a:pP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Solucionar problemas de </a:t>
              </a:r>
              <a:r>
                <a:rPr lang="pt-BR" sz="1100" dirty="0" err="1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saúde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, tomar </a:t>
              </a:r>
              <a:r>
                <a:rPr lang="pt-BR" sz="1100" dirty="0" err="1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decisões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, intervir no processo de trabalho relativo a enfermagem, trabalhar em equipe e de enfrentar </a:t>
              </a:r>
              <a:r>
                <a:rPr lang="pt-BR" sz="11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situações 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diversas.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838651" y="1647704"/>
            <a:ext cx="2255731" cy="2498174"/>
            <a:chOff x="2838651" y="1647704"/>
            <a:chExt cx="2255731" cy="2498174"/>
          </a:xfrm>
        </p:grpSpPr>
        <p:sp>
          <p:nvSpPr>
            <p:cNvPr id="43" name="Shape 2959"/>
            <p:cNvSpPr/>
            <p:nvPr/>
          </p:nvSpPr>
          <p:spPr>
            <a:xfrm>
              <a:off x="3370488" y="3073218"/>
              <a:ext cx="1072660" cy="1072660"/>
            </a:xfrm>
            <a:prstGeom prst="rect">
              <a:avLst/>
            </a:prstGeom>
            <a:noFill/>
            <a:ln w="15875" cap="flat" cmpd="sng">
              <a:solidFill>
                <a:srgbClr val="FF434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" name="Shape 2986"/>
            <p:cNvCxnSpPr/>
            <p:nvPr/>
          </p:nvCxnSpPr>
          <p:spPr>
            <a:xfrm rot="10800000">
              <a:off x="3922081" y="2801335"/>
              <a:ext cx="0" cy="271882"/>
            </a:xfrm>
            <a:prstGeom prst="straightConnector1">
              <a:avLst/>
            </a:prstGeom>
            <a:noFill/>
            <a:ln w="15875" cap="flat" cmpd="sng">
              <a:solidFill>
                <a:srgbClr val="FF4343"/>
              </a:solidFill>
              <a:prstDash val="solid"/>
              <a:miter/>
              <a:headEnd type="none" w="med" len="med"/>
              <a:tailEnd type="oval" w="med" len="med"/>
            </a:ln>
          </p:spPr>
        </p:cxnSp>
        <p:sp>
          <p:nvSpPr>
            <p:cNvPr id="67" name="Shape 196"/>
            <p:cNvSpPr txBox="1">
              <a:spLocks/>
            </p:cNvSpPr>
            <p:nvPr/>
          </p:nvSpPr>
          <p:spPr>
            <a:xfrm>
              <a:off x="3538080" y="2358529"/>
              <a:ext cx="814706" cy="35808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chemeClr val="dk1"/>
                </a:buClr>
                <a:buSzPct val="25000"/>
              </a:pPr>
              <a:r>
                <a:rPr lang="pt-BR" sz="1400" b="1" dirty="0">
                  <a:solidFill>
                    <a:srgbClr val="FF4343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ATUAR</a:t>
              </a:r>
            </a:p>
          </p:txBody>
        </p:sp>
        <p:sp>
          <p:nvSpPr>
            <p:cNvPr id="73" name="Shape 196"/>
            <p:cNvSpPr txBox="1">
              <a:spLocks/>
            </p:cNvSpPr>
            <p:nvPr/>
          </p:nvSpPr>
          <p:spPr>
            <a:xfrm>
              <a:off x="2838651" y="1647704"/>
              <a:ext cx="2255731" cy="7818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  <a:buClr>
                  <a:schemeClr val="dk1"/>
                </a:buClr>
                <a:buSzPct val="25000"/>
              </a:pP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Atuar em programas de </a:t>
              </a:r>
              <a:r>
                <a:rPr lang="pt-BR" sz="11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assistência 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integral à </a:t>
              </a:r>
              <a:r>
                <a:rPr lang="pt-BR" sz="11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saúde 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da </a:t>
              </a:r>
              <a:r>
                <a:rPr lang="pt-BR" sz="11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criança, 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do adolescente, da mulher, do adulto e do idoso.</a:t>
              </a:r>
            </a:p>
          </p:txBody>
        </p:sp>
        <p:sp>
          <p:nvSpPr>
            <p:cNvPr id="77" name="Shape 2796"/>
            <p:cNvSpPr/>
            <p:nvPr/>
          </p:nvSpPr>
          <p:spPr>
            <a:xfrm>
              <a:off x="3707391" y="3399159"/>
              <a:ext cx="417077" cy="452776"/>
            </a:xfrm>
            <a:custGeom>
              <a:avLst/>
              <a:gdLst/>
              <a:ahLst/>
              <a:cxnLst/>
              <a:rect l="0" t="0" r="0" b="0"/>
              <a:pathLst>
                <a:path w="402" h="438" extrusionOk="0">
                  <a:moveTo>
                    <a:pt x="0" y="364"/>
                  </a:moveTo>
                  <a:cubicBezTo>
                    <a:pt x="0" y="354"/>
                    <a:pt x="0" y="344"/>
                    <a:pt x="1" y="335"/>
                  </a:cubicBezTo>
                  <a:cubicBezTo>
                    <a:pt x="2" y="325"/>
                    <a:pt x="3" y="315"/>
                    <a:pt x="5" y="304"/>
                  </a:cubicBezTo>
                  <a:cubicBezTo>
                    <a:pt x="7" y="293"/>
                    <a:pt x="10" y="282"/>
                    <a:pt x="13" y="273"/>
                  </a:cubicBezTo>
                  <a:cubicBezTo>
                    <a:pt x="16" y="263"/>
                    <a:pt x="20" y="254"/>
                    <a:pt x="25" y="245"/>
                  </a:cubicBezTo>
                  <a:cubicBezTo>
                    <a:pt x="30" y="236"/>
                    <a:pt x="36" y="228"/>
                    <a:pt x="43" y="222"/>
                  </a:cubicBezTo>
                  <a:cubicBezTo>
                    <a:pt x="49" y="215"/>
                    <a:pt x="57" y="210"/>
                    <a:pt x="67" y="206"/>
                  </a:cubicBezTo>
                  <a:cubicBezTo>
                    <a:pt x="77" y="203"/>
                    <a:pt x="87" y="201"/>
                    <a:pt x="99" y="201"/>
                  </a:cubicBezTo>
                  <a:cubicBezTo>
                    <a:pt x="101" y="201"/>
                    <a:pt x="105" y="203"/>
                    <a:pt x="111" y="207"/>
                  </a:cubicBezTo>
                  <a:cubicBezTo>
                    <a:pt x="117" y="211"/>
                    <a:pt x="124" y="216"/>
                    <a:pt x="132" y="221"/>
                  </a:cubicBezTo>
                  <a:cubicBezTo>
                    <a:pt x="140" y="226"/>
                    <a:pt x="150" y="230"/>
                    <a:pt x="163" y="234"/>
                  </a:cubicBezTo>
                  <a:cubicBezTo>
                    <a:pt x="176" y="238"/>
                    <a:pt x="188" y="240"/>
                    <a:pt x="201" y="240"/>
                  </a:cubicBezTo>
                  <a:cubicBezTo>
                    <a:pt x="214" y="240"/>
                    <a:pt x="227" y="238"/>
                    <a:pt x="239" y="234"/>
                  </a:cubicBezTo>
                  <a:cubicBezTo>
                    <a:pt x="252" y="230"/>
                    <a:pt x="262" y="226"/>
                    <a:pt x="270" y="221"/>
                  </a:cubicBezTo>
                  <a:cubicBezTo>
                    <a:pt x="278" y="216"/>
                    <a:pt x="285" y="211"/>
                    <a:pt x="291" y="207"/>
                  </a:cubicBezTo>
                  <a:cubicBezTo>
                    <a:pt x="298" y="203"/>
                    <a:pt x="302" y="201"/>
                    <a:pt x="303" y="201"/>
                  </a:cubicBezTo>
                  <a:cubicBezTo>
                    <a:pt x="315" y="201"/>
                    <a:pt x="326" y="203"/>
                    <a:pt x="335" y="206"/>
                  </a:cubicBezTo>
                  <a:cubicBezTo>
                    <a:pt x="345" y="210"/>
                    <a:pt x="353" y="215"/>
                    <a:pt x="360" y="222"/>
                  </a:cubicBezTo>
                  <a:cubicBezTo>
                    <a:pt x="366" y="228"/>
                    <a:pt x="372" y="236"/>
                    <a:pt x="377" y="245"/>
                  </a:cubicBezTo>
                  <a:cubicBezTo>
                    <a:pt x="383" y="254"/>
                    <a:pt x="387" y="263"/>
                    <a:pt x="390" y="273"/>
                  </a:cubicBezTo>
                  <a:cubicBezTo>
                    <a:pt x="393" y="282"/>
                    <a:pt x="395" y="293"/>
                    <a:pt x="397" y="304"/>
                  </a:cubicBezTo>
                  <a:cubicBezTo>
                    <a:pt x="399" y="315"/>
                    <a:pt x="401" y="325"/>
                    <a:pt x="401" y="335"/>
                  </a:cubicBezTo>
                  <a:cubicBezTo>
                    <a:pt x="402" y="344"/>
                    <a:pt x="402" y="354"/>
                    <a:pt x="402" y="364"/>
                  </a:cubicBezTo>
                  <a:cubicBezTo>
                    <a:pt x="402" y="387"/>
                    <a:pt x="395" y="405"/>
                    <a:pt x="381" y="419"/>
                  </a:cubicBezTo>
                  <a:cubicBezTo>
                    <a:pt x="368" y="432"/>
                    <a:pt x="349" y="438"/>
                    <a:pt x="326" y="438"/>
                  </a:cubicBezTo>
                  <a:cubicBezTo>
                    <a:pt x="76" y="438"/>
                    <a:pt x="76" y="438"/>
                    <a:pt x="76" y="438"/>
                  </a:cubicBezTo>
                  <a:cubicBezTo>
                    <a:pt x="53" y="438"/>
                    <a:pt x="35" y="432"/>
                    <a:pt x="21" y="419"/>
                  </a:cubicBezTo>
                  <a:cubicBezTo>
                    <a:pt x="7" y="405"/>
                    <a:pt x="0" y="387"/>
                    <a:pt x="0" y="364"/>
                  </a:cubicBezTo>
                  <a:close/>
                  <a:moveTo>
                    <a:pt x="91" y="109"/>
                  </a:moveTo>
                  <a:cubicBezTo>
                    <a:pt x="91" y="79"/>
                    <a:pt x="102" y="53"/>
                    <a:pt x="124" y="32"/>
                  </a:cubicBezTo>
                  <a:cubicBezTo>
                    <a:pt x="145" y="10"/>
                    <a:pt x="171" y="0"/>
                    <a:pt x="201" y="0"/>
                  </a:cubicBezTo>
                  <a:cubicBezTo>
                    <a:pt x="231" y="0"/>
                    <a:pt x="257" y="10"/>
                    <a:pt x="279" y="32"/>
                  </a:cubicBezTo>
                  <a:cubicBezTo>
                    <a:pt x="300" y="53"/>
                    <a:pt x="311" y="79"/>
                    <a:pt x="311" y="109"/>
                  </a:cubicBezTo>
                  <a:cubicBezTo>
                    <a:pt x="311" y="140"/>
                    <a:pt x="300" y="165"/>
                    <a:pt x="279" y="187"/>
                  </a:cubicBezTo>
                  <a:cubicBezTo>
                    <a:pt x="257" y="208"/>
                    <a:pt x="231" y="219"/>
                    <a:pt x="201" y="219"/>
                  </a:cubicBezTo>
                  <a:cubicBezTo>
                    <a:pt x="171" y="219"/>
                    <a:pt x="145" y="208"/>
                    <a:pt x="124" y="187"/>
                  </a:cubicBezTo>
                  <a:cubicBezTo>
                    <a:pt x="102" y="165"/>
                    <a:pt x="91" y="140"/>
                    <a:pt x="91" y="109"/>
                  </a:cubicBezTo>
                  <a:close/>
                </a:path>
              </a:pathLst>
            </a:custGeom>
            <a:solidFill>
              <a:srgbClr val="FF43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3862047" y="3073218"/>
            <a:ext cx="2630892" cy="2772100"/>
            <a:chOff x="3862047" y="3073218"/>
            <a:chExt cx="2630892" cy="2772100"/>
          </a:xfrm>
        </p:grpSpPr>
        <p:sp>
          <p:nvSpPr>
            <p:cNvPr id="44" name="Shape 2960"/>
            <p:cNvSpPr/>
            <p:nvPr/>
          </p:nvSpPr>
          <p:spPr>
            <a:xfrm>
              <a:off x="4577965" y="3073218"/>
              <a:ext cx="1072660" cy="1072660"/>
            </a:xfrm>
            <a:prstGeom prst="rect">
              <a:avLst/>
            </a:prstGeom>
            <a:noFill/>
            <a:ln w="15875" cap="flat" cmpd="sng">
              <a:solidFill>
                <a:srgbClr val="4784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3" name="Shape 2990"/>
            <p:cNvCxnSpPr/>
            <p:nvPr/>
          </p:nvCxnSpPr>
          <p:spPr>
            <a:xfrm>
              <a:off x="5137201" y="4145878"/>
              <a:ext cx="0" cy="271882"/>
            </a:xfrm>
            <a:prstGeom prst="straightConnector1">
              <a:avLst/>
            </a:prstGeom>
            <a:noFill/>
            <a:ln w="15875" cap="flat" cmpd="sng">
              <a:solidFill>
                <a:srgbClr val="4784FF"/>
              </a:solidFill>
              <a:prstDash val="solid"/>
              <a:miter/>
              <a:headEnd type="none" w="med" len="med"/>
              <a:tailEnd type="oval" w="med" len="med"/>
            </a:ln>
          </p:spPr>
        </p:cxnSp>
        <p:sp>
          <p:nvSpPr>
            <p:cNvPr id="68" name="Shape 196"/>
            <p:cNvSpPr txBox="1">
              <a:spLocks/>
            </p:cNvSpPr>
            <p:nvPr/>
          </p:nvSpPr>
          <p:spPr>
            <a:xfrm>
              <a:off x="4650074" y="4705853"/>
              <a:ext cx="1185903" cy="35808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chemeClr val="dk1"/>
                </a:buClr>
                <a:buSzPct val="25000"/>
              </a:pPr>
              <a:r>
                <a:rPr lang="pt-BR" sz="1400" b="1" dirty="0">
                  <a:solidFill>
                    <a:srgbClr val="4784FF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INTERVIR</a:t>
              </a:r>
            </a:p>
            <a:p>
              <a:pPr>
                <a:spcBef>
                  <a:spcPts val="0"/>
                </a:spcBef>
                <a:buClr>
                  <a:schemeClr val="dk1"/>
                </a:buClr>
                <a:buSzPct val="25000"/>
              </a:pPr>
              <a:endParaRPr lang="pt-BR" sz="1400" b="1" dirty="0">
                <a:solidFill>
                  <a:srgbClr val="4784FF"/>
                </a:solidFill>
                <a:latin typeface="Arial" charset="0"/>
                <a:ea typeface="Arial" charset="0"/>
                <a:cs typeface="Arial" charset="0"/>
                <a:sym typeface="Open Sans"/>
              </a:endParaRPr>
            </a:p>
          </p:txBody>
        </p:sp>
        <p:sp>
          <p:nvSpPr>
            <p:cNvPr id="74" name="Shape 196"/>
            <p:cNvSpPr txBox="1">
              <a:spLocks/>
            </p:cNvSpPr>
            <p:nvPr/>
          </p:nvSpPr>
          <p:spPr>
            <a:xfrm>
              <a:off x="3862047" y="5063509"/>
              <a:ext cx="2630892" cy="7818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  <a:buClr>
                  <a:schemeClr val="dk1"/>
                </a:buClr>
                <a:buSzPct val="25000"/>
              </a:pP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Intervir no processo de </a:t>
              </a:r>
              <a:r>
                <a:rPr lang="pt-BR" sz="1100" dirty="0" err="1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saúde-doença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, pela qualidade da </a:t>
              </a:r>
              <a:r>
                <a:rPr lang="pt-BR" sz="11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assistência/cuidado 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de enfermagem em seus diferentes </a:t>
              </a:r>
              <a:r>
                <a:rPr lang="pt-BR" sz="1100" dirty="0" err="1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níveis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 de </a:t>
              </a:r>
              <a:r>
                <a:rPr lang="pt-BR" sz="1100" dirty="0" err="1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atenção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 à </a:t>
              </a:r>
              <a:r>
                <a:rPr lang="pt-BR" sz="1100" dirty="0" err="1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saúde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, </a:t>
              </a:r>
              <a:r>
                <a:rPr lang="pt-BR" sz="1100" dirty="0" err="1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promoção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, </a:t>
              </a:r>
              <a:r>
                <a:rPr lang="pt-BR" sz="1100" dirty="0" err="1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prevenção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, </a:t>
              </a:r>
              <a:r>
                <a:rPr lang="pt-BR" sz="1100" dirty="0" err="1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proteção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, </a:t>
              </a:r>
              <a:r>
                <a:rPr lang="pt-BR" sz="1100" dirty="0" err="1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reabilitação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 e integralidade da </a:t>
              </a:r>
              <a:r>
                <a:rPr lang="pt-BR" sz="1100" dirty="0" err="1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assistência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.</a:t>
              </a:r>
            </a:p>
          </p:txBody>
        </p:sp>
        <p:sp>
          <p:nvSpPr>
            <p:cNvPr id="78" name="Shape 1730"/>
            <p:cNvSpPr/>
            <p:nvPr/>
          </p:nvSpPr>
          <p:spPr>
            <a:xfrm>
              <a:off x="4884861" y="3399159"/>
              <a:ext cx="465883" cy="467537"/>
            </a:xfrm>
            <a:custGeom>
              <a:avLst/>
              <a:gdLst/>
              <a:ahLst/>
              <a:cxnLst/>
              <a:rect l="0" t="0" r="0" b="0"/>
              <a:pathLst>
                <a:path w="512" h="512" extrusionOk="0">
                  <a:moveTo>
                    <a:pt x="256" y="48"/>
                  </a:moveTo>
                  <a:cubicBezTo>
                    <a:pt x="200" y="48"/>
                    <a:pt x="148" y="70"/>
                    <a:pt x="109" y="109"/>
                  </a:cubicBezTo>
                  <a:cubicBezTo>
                    <a:pt x="70" y="148"/>
                    <a:pt x="48" y="200"/>
                    <a:pt x="48" y="256"/>
                  </a:cubicBezTo>
                  <a:cubicBezTo>
                    <a:pt x="48" y="312"/>
                    <a:pt x="70" y="364"/>
                    <a:pt x="109" y="403"/>
                  </a:cubicBezTo>
                  <a:cubicBezTo>
                    <a:pt x="148" y="442"/>
                    <a:pt x="200" y="464"/>
                    <a:pt x="256" y="464"/>
                  </a:cubicBezTo>
                  <a:cubicBezTo>
                    <a:pt x="312" y="464"/>
                    <a:pt x="364" y="442"/>
                    <a:pt x="403" y="403"/>
                  </a:cubicBezTo>
                  <a:cubicBezTo>
                    <a:pt x="442" y="364"/>
                    <a:pt x="464" y="312"/>
                    <a:pt x="464" y="256"/>
                  </a:cubicBezTo>
                  <a:cubicBezTo>
                    <a:pt x="464" y="200"/>
                    <a:pt x="442" y="148"/>
                    <a:pt x="403" y="109"/>
                  </a:cubicBezTo>
                  <a:cubicBezTo>
                    <a:pt x="364" y="70"/>
                    <a:pt x="312" y="48"/>
                    <a:pt x="256" y="48"/>
                  </a:cubicBezTo>
                  <a:close/>
                  <a:moveTo>
                    <a:pt x="256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ubicBezTo>
                    <a:pt x="512" y="397"/>
                    <a:pt x="397" y="512"/>
                    <a:pt x="256" y="512"/>
                  </a:cubicBezTo>
                  <a:cubicBezTo>
                    <a:pt x="115" y="512"/>
                    <a:pt x="0" y="397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lose/>
                  <a:moveTo>
                    <a:pt x="224" y="352"/>
                  </a:moveTo>
                  <a:cubicBezTo>
                    <a:pt x="288" y="352"/>
                    <a:pt x="288" y="352"/>
                    <a:pt x="288" y="352"/>
                  </a:cubicBezTo>
                  <a:cubicBezTo>
                    <a:pt x="288" y="416"/>
                    <a:pt x="288" y="416"/>
                    <a:pt x="288" y="416"/>
                  </a:cubicBezTo>
                  <a:cubicBezTo>
                    <a:pt x="224" y="416"/>
                    <a:pt x="224" y="416"/>
                    <a:pt x="224" y="416"/>
                  </a:cubicBezTo>
                  <a:lnTo>
                    <a:pt x="224" y="352"/>
                  </a:lnTo>
                  <a:close/>
                  <a:moveTo>
                    <a:pt x="224" y="96"/>
                  </a:moveTo>
                  <a:cubicBezTo>
                    <a:pt x="288" y="96"/>
                    <a:pt x="288" y="96"/>
                    <a:pt x="288" y="96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24" y="288"/>
                    <a:pt x="224" y="288"/>
                    <a:pt x="224" y="288"/>
                  </a:cubicBezTo>
                  <a:lnTo>
                    <a:pt x="224" y="96"/>
                  </a:lnTo>
                  <a:close/>
                </a:path>
              </a:pathLst>
            </a:custGeom>
            <a:solidFill>
              <a:srgbClr val="4784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458554" y="3073218"/>
            <a:ext cx="2523458" cy="2267918"/>
            <a:chOff x="6458554" y="3073218"/>
            <a:chExt cx="2523458" cy="2267918"/>
          </a:xfrm>
        </p:grpSpPr>
        <p:sp>
          <p:nvSpPr>
            <p:cNvPr id="48" name="Shape 2962"/>
            <p:cNvSpPr/>
            <p:nvPr/>
          </p:nvSpPr>
          <p:spPr>
            <a:xfrm>
              <a:off x="6992916" y="3073218"/>
              <a:ext cx="1072660" cy="10726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Shape 2991"/>
            <p:cNvCxnSpPr/>
            <p:nvPr/>
          </p:nvCxnSpPr>
          <p:spPr>
            <a:xfrm>
              <a:off x="7525793" y="4133178"/>
              <a:ext cx="0" cy="271882"/>
            </a:xfrm>
            <a:prstGeom prst="straightConnector1">
              <a:avLst/>
            </a:prstGeom>
            <a:noFill/>
            <a:ln w="15875" cap="flat" cmpd="sng">
              <a:solidFill>
                <a:srgbClr val="FFC000"/>
              </a:solidFill>
              <a:prstDash val="solid"/>
              <a:miter/>
              <a:headEnd type="none" w="med" len="med"/>
              <a:tailEnd type="oval" w="med" len="med"/>
            </a:ln>
          </p:spPr>
        </p:cxnSp>
        <p:sp>
          <p:nvSpPr>
            <p:cNvPr id="70" name="Shape 196"/>
            <p:cNvSpPr txBox="1">
              <a:spLocks/>
            </p:cNvSpPr>
            <p:nvPr/>
          </p:nvSpPr>
          <p:spPr>
            <a:xfrm>
              <a:off x="6902855" y="4485517"/>
              <a:ext cx="1634857" cy="35808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chemeClr val="dk1"/>
                </a:buClr>
                <a:buSzPct val="25000"/>
              </a:pPr>
              <a:r>
                <a:rPr lang="pt-BR" sz="1400" b="1" dirty="0" smtClean="0">
                  <a:solidFill>
                    <a:srgbClr val="FFC000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RECONHECER</a:t>
              </a:r>
              <a:endParaRPr lang="pt-BR" sz="1400" b="1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  <a:sym typeface="Open Sans"/>
              </a:endParaRPr>
            </a:p>
          </p:txBody>
        </p:sp>
        <p:sp>
          <p:nvSpPr>
            <p:cNvPr id="76" name="Shape 196"/>
            <p:cNvSpPr txBox="1">
              <a:spLocks/>
            </p:cNvSpPr>
            <p:nvPr/>
          </p:nvSpPr>
          <p:spPr>
            <a:xfrm>
              <a:off x="6458554" y="4559327"/>
              <a:ext cx="2523458" cy="7818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  <a:buClr>
                  <a:schemeClr val="dk1"/>
                </a:buClr>
                <a:buSzPct val="25000"/>
              </a:pP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Reconhecer o papel social do enfermeiro para atuar em atividades de </a:t>
              </a:r>
              <a:r>
                <a:rPr lang="pt-BR" sz="11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política 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e planejamento em </a:t>
              </a:r>
              <a:r>
                <a:rPr lang="pt-BR" sz="1100" dirty="0" err="1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saúde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. </a:t>
              </a:r>
            </a:p>
          </p:txBody>
        </p:sp>
        <p:sp>
          <p:nvSpPr>
            <p:cNvPr id="79" name="Shape 1719"/>
            <p:cNvSpPr/>
            <p:nvPr/>
          </p:nvSpPr>
          <p:spPr>
            <a:xfrm>
              <a:off x="7240495" y="3337898"/>
              <a:ext cx="543299" cy="543299"/>
            </a:xfrm>
            <a:custGeom>
              <a:avLst/>
              <a:gdLst/>
              <a:ahLst/>
              <a:cxnLst/>
              <a:rect l="0" t="0" r="0" b="0"/>
              <a:pathLst>
                <a:path w="512" h="512" extrusionOk="0"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7"/>
                    <a:pt x="115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  <a:moveTo>
                    <a:pt x="256" y="416"/>
                  </a:moveTo>
                  <a:cubicBezTo>
                    <a:pt x="232" y="416"/>
                    <a:pt x="209" y="411"/>
                    <a:pt x="188" y="401"/>
                  </a:cubicBezTo>
                  <a:cubicBezTo>
                    <a:pt x="205" y="373"/>
                    <a:pt x="205" y="373"/>
                    <a:pt x="205" y="373"/>
                  </a:cubicBezTo>
                  <a:cubicBezTo>
                    <a:pt x="220" y="380"/>
                    <a:pt x="238" y="384"/>
                    <a:pt x="256" y="384"/>
                  </a:cubicBezTo>
                  <a:cubicBezTo>
                    <a:pt x="303" y="384"/>
                    <a:pt x="343" y="359"/>
                    <a:pt x="366" y="322"/>
                  </a:cubicBezTo>
                  <a:cubicBezTo>
                    <a:pt x="393" y="338"/>
                    <a:pt x="393" y="338"/>
                    <a:pt x="393" y="338"/>
                  </a:cubicBezTo>
                  <a:cubicBezTo>
                    <a:pt x="365" y="385"/>
                    <a:pt x="314" y="416"/>
                    <a:pt x="256" y="416"/>
                  </a:cubicBezTo>
                  <a:close/>
                  <a:moveTo>
                    <a:pt x="416" y="192"/>
                  </a:moveTo>
                  <a:cubicBezTo>
                    <a:pt x="416" y="210"/>
                    <a:pt x="402" y="224"/>
                    <a:pt x="384" y="224"/>
                  </a:cubicBezTo>
                  <a:cubicBezTo>
                    <a:pt x="320" y="224"/>
                    <a:pt x="320" y="224"/>
                    <a:pt x="320" y="224"/>
                  </a:cubicBezTo>
                  <a:cubicBezTo>
                    <a:pt x="302" y="224"/>
                    <a:pt x="288" y="210"/>
                    <a:pt x="288" y="192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210"/>
                    <a:pt x="210" y="224"/>
                    <a:pt x="192" y="224"/>
                  </a:cubicBezTo>
                  <a:cubicBezTo>
                    <a:pt x="128" y="224"/>
                    <a:pt x="128" y="224"/>
                    <a:pt x="128" y="224"/>
                  </a:cubicBezTo>
                  <a:cubicBezTo>
                    <a:pt x="110" y="224"/>
                    <a:pt x="96" y="210"/>
                    <a:pt x="96" y="192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96" y="135"/>
                    <a:pt x="103" y="128"/>
                    <a:pt x="112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17" y="128"/>
                    <a:pt x="224" y="135"/>
                    <a:pt x="224" y="144"/>
                  </a:cubicBezTo>
                  <a:cubicBezTo>
                    <a:pt x="224" y="160"/>
                    <a:pt x="224" y="160"/>
                    <a:pt x="224" y="160"/>
                  </a:cubicBezTo>
                  <a:cubicBezTo>
                    <a:pt x="288" y="160"/>
                    <a:pt x="288" y="160"/>
                    <a:pt x="288" y="1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135"/>
                    <a:pt x="295" y="128"/>
                    <a:pt x="304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9" y="128"/>
                    <a:pt x="416" y="135"/>
                    <a:pt x="416" y="144"/>
                  </a:cubicBezTo>
                  <a:lnTo>
                    <a:pt x="416" y="19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40216" y="1634056"/>
            <a:ext cx="2356268" cy="2511824"/>
            <a:chOff x="440216" y="1634056"/>
            <a:chExt cx="2356268" cy="2511824"/>
          </a:xfrm>
        </p:grpSpPr>
        <p:sp>
          <p:nvSpPr>
            <p:cNvPr id="41" name="Shape 2957"/>
            <p:cNvSpPr/>
            <p:nvPr/>
          </p:nvSpPr>
          <p:spPr>
            <a:xfrm>
              <a:off x="955537" y="3073220"/>
              <a:ext cx="1072660" cy="1072660"/>
            </a:xfrm>
            <a:prstGeom prst="rect">
              <a:avLst/>
            </a:prstGeom>
            <a:noFill/>
            <a:ln w="15875" cap="flat" cmpd="sng">
              <a:solidFill>
                <a:srgbClr val="8F45C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" name="Shape 2985"/>
            <p:cNvCxnSpPr/>
            <p:nvPr/>
          </p:nvCxnSpPr>
          <p:spPr>
            <a:xfrm rot="10800000">
              <a:off x="1502004" y="2809452"/>
              <a:ext cx="0" cy="271882"/>
            </a:xfrm>
            <a:prstGeom prst="straightConnector1">
              <a:avLst/>
            </a:prstGeom>
            <a:noFill/>
            <a:ln w="15875" cap="flat" cmpd="sng">
              <a:solidFill>
                <a:srgbClr val="8F45C7"/>
              </a:solidFill>
              <a:prstDash val="solid"/>
              <a:miter/>
              <a:headEnd type="none" w="med" len="med"/>
              <a:tailEnd type="oval" w="med" len="med"/>
            </a:ln>
          </p:spPr>
        </p:cxnSp>
        <p:sp>
          <p:nvSpPr>
            <p:cNvPr id="65" name="Shape 196"/>
            <p:cNvSpPr txBox="1">
              <a:spLocks/>
            </p:cNvSpPr>
            <p:nvPr/>
          </p:nvSpPr>
          <p:spPr>
            <a:xfrm>
              <a:off x="779853" y="2358529"/>
              <a:ext cx="1716300" cy="35808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chemeClr val="dk1"/>
                </a:buClr>
                <a:buSzPct val="25000"/>
              </a:pPr>
              <a:r>
                <a:rPr lang="pt-BR" sz="1400" b="1" dirty="0">
                  <a:solidFill>
                    <a:srgbClr val="8F45C7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COMPREENDER</a:t>
              </a:r>
            </a:p>
          </p:txBody>
        </p:sp>
        <p:sp>
          <p:nvSpPr>
            <p:cNvPr id="71" name="Shape 196"/>
            <p:cNvSpPr txBox="1">
              <a:spLocks/>
            </p:cNvSpPr>
            <p:nvPr/>
          </p:nvSpPr>
          <p:spPr>
            <a:xfrm>
              <a:off x="440216" y="1634056"/>
              <a:ext cx="2356268" cy="7818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  <a:buClr>
                  <a:schemeClr val="dk1"/>
                </a:buClr>
                <a:buSzPct val="25000"/>
              </a:pP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Compreender a </a:t>
              </a:r>
              <a:r>
                <a:rPr lang="pt-BR" sz="11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politica 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de </a:t>
              </a:r>
              <a:r>
                <a:rPr lang="pt-BR" sz="11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saúde 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no contexto das </a:t>
              </a:r>
              <a:r>
                <a:rPr lang="pt-BR" sz="11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politicas 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sociais, reconhecendo os perfis </a:t>
              </a:r>
              <a:r>
                <a:rPr lang="pt-BR" sz="11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epidemiológicos 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das </a:t>
              </a:r>
              <a:r>
                <a:rPr lang="pt-BR" sz="11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populações.</a:t>
              </a:r>
              <a:endParaRPr lang="pt-BR" sz="11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endParaRPr>
            </a:p>
          </p:txBody>
        </p:sp>
        <p:sp>
          <p:nvSpPr>
            <p:cNvPr id="80" name="Shape 1619"/>
            <p:cNvSpPr/>
            <p:nvPr/>
          </p:nvSpPr>
          <p:spPr>
            <a:xfrm>
              <a:off x="1257595" y="3328951"/>
              <a:ext cx="495840" cy="563785"/>
            </a:xfrm>
            <a:custGeom>
              <a:avLst/>
              <a:gdLst/>
              <a:ahLst/>
              <a:cxnLst/>
              <a:rect l="0" t="0" r="0" b="0"/>
              <a:pathLst>
                <a:path w="1450" h="1648" extrusionOk="0">
                  <a:moveTo>
                    <a:pt x="860" y="121"/>
                  </a:moveTo>
                  <a:cubicBezTo>
                    <a:pt x="604" y="121"/>
                    <a:pt x="604" y="121"/>
                    <a:pt x="604" y="121"/>
                  </a:cubicBezTo>
                  <a:cubicBezTo>
                    <a:pt x="604" y="254"/>
                    <a:pt x="604" y="254"/>
                    <a:pt x="604" y="254"/>
                  </a:cubicBezTo>
                  <a:cubicBezTo>
                    <a:pt x="795" y="254"/>
                    <a:pt x="795" y="254"/>
                    <a:pt x="795" y="254"/>
                  </a:cubicBezTo>
                  <a:cubicBezTo>
                    <a:pt x="795" y="560"/>
                    <a:pt x="795" y="560"/>
                    <a:pt x="795" y="560"/>
                  </a:cubicBezTo>
                  <a:cubicBezTo>
                    <a:pt x="1082" y="560"/>
                    <a:pt x="1082" y="560"/>
                    <a:pt x="1082" y="560"/>
                  </a:cubicBezTo>
                  <a:cubicBezTo>
                    <a:pt x="1082" y="1287"/>
                    <a:pt x="1082" y="1287"/>
                    <a:pt x="1082" y="1287"/>
                  </a:cubicBezTo>
                  <a:cubicBezTo>
                    <a:pt x="217" y="1287"/>
                    <a:pt x="217" y="1287"/>
                    <a:pt x="217" y="1287"/>
                  </a:cubicBezTo>
                  <a:cubicBezTo>
                    <a:pt x="217" y="995"/>
                    <a:pt x="217" y="995"/>
                    <a:pt x="217" y="995"/>
                  </a:cubicBezTo>
                  <a:cubicBezTo>
                    <a:pt x="170" y="990"/>
                    <a:pt x="125" y="976"/>
                    <a:pt x="85" y="954"/>
                  </a:cubicBezTo>
                  <a:cubicBezTo>
                    <a:pt x="85" y="1419"/>
                    <a:pt x="85" y="1419"/>
                    <a:pt x="85" y="1419"/>
                  </a:cubicBezTo>
                  <a:cubicBezTo>
                    <a:pt x="1214" y="1419"/>
                    <a:pt x="1214" y="1419"/>
                    <a:pt x="1214" y="1419"/>
                  </a:cubicBezTo>
                  <a:cubicBezTo>
                    <a:pt x="1214" y="483"/>
                    <a:pt x="1214" y="483"/>
                    <a:pt x="1214" y="483"/>
                  </a:cubicBezTo>
                  <a:lnTo>
                    <a:pt x="860" y="121"/>
                  </a:lnTo>
                  <a:close/>
                  <a:moveTo>
                    <a:pt x="504" y="121"/>
                  </a:moveTo>
                  <a:cubicBezTo>
                    <a:pt x="416" y="121"/>
                    <a:pt x="416" y="121"/>
                    <a:pt x="416" y="121"/>
                  </a:cubicBezTo>
                  <a:cubicBezTo>
                    <a:pt x="416" y="644"/>
                    <a:pt x="416" y="644"/>
                    <a:pt x="416" y="644"/>
                  </a:cubicBezTo>
                  <a:cubicBezTo>
                    <a:pt x="416" y="735"/>
                    <a:pt x="343" y="808"/>
                    <a:pt x="252" y="808"/>
                  </a:cubicBezTo>
                  <a:cubicBezTo>
                    <a:pt x="252" y="808"/>
                    <a:pt x="252" y="808"/>
                    <a:pt x="252" y="808"/>
                  </a:cubicBezTo>
                  <a:cubicBezTo>
                    <a:pt x="161" y="808"/>
                    <a:pt x="88" y="735"/>
                    <a:pt x="88" y="644"/>
                  </a:cubicBezTo>
                  <a:cubicBezTo>
                    <a:pt x="88" y="187"/>
                    <a:pt x="88" y="187"/>
                    <a:pt x="88" y="187"/>
                  </a:cubicBezTo>
                  <a:cubicBezTo>
                    <a:pt x="88" y="132"/>
                    <a:pt x="132" y="88"/>
                    <a:pt x="187" y="88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242" y="88"/>
                    <a:pt x="287" y="132"/>
                    <a:pt x="287" y="187"/>
                  </a:cubicBezTo>
                  <a:cubicBezTo>
                    <a:pt x="287" y="542"/>
                    <a:pt x="287" y="542"/>
                    <a:pt x="287" y="542"/>
                  </a:cubicBezTo>
                  <a:cubicBezTo>
                    <a:pt x="287" y="561"/>
                    <a:pt x="271" y="576"/>
                    <a:pt x="253" y="576"/>
                  </a:cubicBezTo>
                  <a:cubicBezTo>
                    <a:pt x="253" y="576"/>
                    <a:pt x="253" y="576"/>
                    <a:pt x="253" y="576"/>
                  </a:cubicBezTo>
                  <a:cubicBezTo>
                    <a:pt x="234" y="576"/>
                    <a:pt x="218" y="561"/>
                    <a:pt x="218" y="542"/>
                  </a:cubicBezTo>
                  <a:cubicBezTo>
                    <a:pt x="218" y="288"/>
                    <a:pt x="218" y="288"/>
                    <a:pt x="218" y="288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131" y="542"/>
                    <a:pt x="131" y="542"/>
                    <a:pt x="131" y="542"/>
                  </a:cubicBezTo>
                  <a:cubicBezTo>
                    <a:pt x="131" y="609"/>
                    <a:pt x="185" y="664"/>
                    <a:pt x="253" y="664"/>
                  </a:cubicBezTo>
                  <a:cubicBezTo>
                    <a:pt x="253" y="664"/>
                    <a:pt x="253" y="664"/>
                    <a:pt x="253" y="664"/>
                  </a:cubicBezTo>
                  <a:cubicBezTo>
                    <a:pt x="320" y="664"/>
                    <a:pt x="375" y="609"/>
                    <a:pt x="375" y="542"/>
                  </a:cubicBezTo>
                  <a:cubicBezTo>
                    <a:pt x="375" y="187"/>
                    <a:pt x="375" y="187"/>
                    <a:pt x="375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cubicBezTo>
                    <a:pt x="0" y="644"/>
                    <a:pt x="0" y="644"/>
                    <a:pt x="0" y="644"/>
                  </a:cubicBezTo>
                  <a:cubicBezTo>
                    <a:pt x="0" y="783"/>
                    <a:pt x="113" y="896"/>
                    <a:pt x="252" y="896"/>
                  </a:cubicBezTo>
                  <a:cubicBezTo>
                    <a:pt x="252" y="896"/>
                    <a:pt x="252" y="896"/>
                    <a:pt x="252" y="896"/>
                  </a:cubicBezTo>
                  <a:cubicBezTo>
                    <a:pt x="391" y="896"/>
                    <a:pt x="504" y="783"/>
                    <a:pt x="504" y="644"/>
                  </a:cubicBezTo>
                  <a:lnTo>
                    <a:pt x="504" y="121"/>
                  </a:lnTo>
                  <a:close/>
                  <a:moveTo>
                    <a:pt x="1317" y="565"/>
                  </a:moveTo>
                  <a:cubicBezTo>
                    <a:pt x="1317" y="1515"/>
                    <a:pt x="1317" y="1515"/>
                    <a:pt x="1317" y="1515"/>
                  </a:cubicBezTo>
                  <a:cubicBezTo>
                    <a:pt x="333" y="1515"/>
                    <a:pt x="333" y="1515"/>
                    <a:pt x="333" y="1515"/>
                  </a:cubicBezTo>
                  <a:cubicBezTo>
                    <a:pt x="333" y="1648"/>
                    <a:pt x="333" y="1648"/>
                    <a:pt x="333" y="1648"/>
                  </a:cubicBezTo>
                  <a:cubicBezTo>
                    <a:pt x="1450" y="1648"/>
                    <a:pt x="1450" y="1648"/>
                    <a:pt x="1450" y="1648"/>
                  </a:cubicBezTo>
                  <a:cubicBezTo>
                    <a:pt x="1450" y="697"/>
                    <a:pt x="1450" y="697"/>
                    <a:pt x="1450" y="697"/>
                  </a:cubicBezTo>
                  <a:lnTo>
                    <a:pt x="1317" y="565"/>
                  </a:lnTo>
                  <a:close/>
                </a:path>
              </a:pathLst>
            </a:custGeom>
            <a:solidFill>
              <a:srgbClr val="8F45C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177493" y="1607241"/>
            <a:ext cx="2264494" cy="2538637"/>
            <a:chOff x="5177493" y="1607241"/>
            <a:chExt cx="2264494" cy="2538637"/>
          </a:xfrm>
        </p:grpSpPr>
        <p:sp>
          <p:nvSpPr>
            <p:cNvPr id="47" name="Shape 2961"/>
            <p:cNvSpPr/>
            <p:nvPr/>
          </p:nvSpPr>
          <p:spPr>
            <a:xfrm>
              <a:off x="5785440" y="3073218"/>
              <a:ext cx="1072660" cy="1072660"/>
            </a:xfrm>
            <a:prstGeom prst="rect">
              <a:avLst/>
            </a:prstGeom>
            <a:solidFill>
              <a:schemeClr val="lt1"/>
            </a:solidFill>
            <a:ln>
              <a:solidFill>
                <a:srgbClr val="11304F"/>
              </a:solidFill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0" name="Shape 2987"/>
            <p:cNvCxnSpPr/>
            <p:nvPr/>
          </p:nvCxnSpPr>
          <p:spPr>
            <a:xfrm rot="10800000">
              <a:off x="6310246" y="2814859"/>
              <a:ext cx="0" cy="271882"/>
            </a:xfrm>
            <a:prstGeom prst="straightConnector1">
              <a:avLst/>
            </a:prstGeom>
            <a:noFill/>
            <a:ln w="15875" cap="flat" cmpd="sng">
              <a:solidFill>
                <a:srgbClr val="11304F"/>
              </a:solidFill>
              <a:prstDash val="solid"/>
              <a:miter/>
              <a:headEnd type="none" w="med" len="med"/>
              <a:tailEnd type="oval" w="med" len="med"/>
            </a:ln>
          </p:spPr>
        </p:cxnSp>
        <p:sp>
          <p:nvSpPr>
            <p:cNvPr id="69" name="Shape 196"/>
            <p:cNvSpPr txBox="1">
              <a:spLocks/>
            </p:cNvSpPr>
            <p:nvPr/>
          </p:nvSpPr>
          <p:spPr>
            <a:xfrm>
              <a:off x="5835978" y="2344812"/>
              <a:ext cx="1002367" cy="35808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chemeClr val="dk1"/>
                </a:buClr>
                <a:buSzPct val="25000"/>
              </a:pPr>
              <a:r>
                <a:rPr lang="pt-BR" sz="1400" b="1" dirty="0" smtClean="0">
                  <a:solidFill>
                    <a:srgbClr val="11304F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APLICAR</a:t>
              </a:r>
              <a:endParaRPr lang="pt-BR" sz="1400" b="1" dirty="0">
                <a:solidFill>
                  <a:srgbClr val="11304F"/>
                </a:solidFill>
                <a:latin typeface="Arial" charset="0"/>
                <a:ea typeface="Arial" charset="0"/>
                <a:cs typeface="Arial" charset="0"/>
                <a:sym typeface="Open Sans"/>
              </a:endParaRPr>
            </a:p>
          </p:txBody>
        </p:sp>
        <p:sp>
          <p:nvSpPr>
            <p:cNvPr id="75" name="Shape 196"/>
            <p:cNvSpPr txBox="1">
              <a:spLocks/>
            </p:cNvSpPr>
            <p:nvPr/>
          </p:nvSpPr>
          <p:spPr>
            <a:xfrm>
              <a:off x="5177493" y="1607241"/>
              <a:ext cx="2264494" cy="7818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  <a:buClr>
                  <a:schemeClr val="dk1"/>
                </a:buClr>
                <a:buSzPct val="25000"/>
              </a:pP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Prestar cuidados de enfermagem </a:t>
              </a:r>
              <a:r>
                <a:rPr lang="pt-BR" sz="1100" dirty="0" err="1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compatíveis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 com as diferentes necessidades apresentadas pelo </a:t>
              </a:r>
              <a:r>
                <a:rPr lang="pt-BR" sz="1100" dirty="0" err="1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indivíduo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, pela </a:t>
              </a:r>
              <a:r>
                <a:rPr lang="pt-BR" sz="1100" dirty="0" err="1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família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 e pelos diferentes grupos da comunidade.</a:t>
              </a:r>
            </a:p>
          </p:txBody>
        </p:sp>
        <p:sp>
          <p:nvSpPr>
            <p:cNvPr id="81" name="Shape 1373"/>
            <p:cNvSpPr/>
            <p:nvPr/>
          </p:nvSpPr>
          <p:spPr>
            <a:xfrm>
              <a:off x="6046739" y="3345100"/>
              <a:ext cx="527013" cy="565386"/>
            </a:xfrm>
            <a:custGeom>
              <a:avLst/>
              <a:gdLst/>
              <a:ahLst/>
              <a:cxnLst/>
              <a:rect l="0" t="0" r="0" b="0"/>
              <a:pathLst>
                <a:path w="1584" h="1700" extrusionOk="0">
                  <a:moveTo>
                    <a:pt x="1387" y="404"/>
                  </a:moveTo>
                  <a:cubicBezTo>
                    <a:pt x="1359" y="357"/>
                    <a:pt x="1359" y="299"/>
                    <a:pt x="1387" y="252"/>
                  </a:cubicBezTo>
                  <a:cubicBezTo>
                    <a:pt x="1387" y="252"/>
                    <a:pt x="1387" y="252"/>
                    <a:pt x="1387" y="252"/>
                  </a:cubicBezTo>
                  <a:cubicBezTo>
                    <a:pt x="1429" y="178"/>
                    <a:pt x="1404" y="85"/>
                    <a:pt x="1331" y="43"/>
                  </a:cubicBezTo>
                  <a:cubicBezTo>
                    <a:pt x="1257" y="0"/>
                    <a:pt x="1164" y="25"/>
                    <a:pt x="1121" y="99"/>
                  </a:cubicBezTo>
                  <a:cubicBezTo>
                    <a:pt x="1121" y="99"/>
                    <a:pt x="1121" y="99"/>
                    <a:pt x="1121" y="99"/>
                  </a:cubicBezTo>
                  <a:cubicBezTo>
                    <a:pt x="1094" y="146"/>
                    <a:pt x="1044" y="175"/>
                    <a:pt x="990" y="175"/>
                  </a:cubicBezTo>
                  <a:cubicBezTo>
                    <a:pt x="597" y="174"/>
                    <a:pt x="441" y="834"/>
                    <a:pt x="75" y="756"/>
                  </a:cubicBezTo>
                  <a:cubicBezTo>
                    <a:pt x="0" y="887"/>
                    <a:pt x="0" y="887"/>
                    <a:pt x="0" y="887"/>
                  </a:cubicBezTo>
                  <a:cubicBezTo>
                    <a:pt x="1265" y="1618"/>
                    <a:pt x="1265" y="1618"/>
                    <a:pt x="1265" y="1618"/>
                  </a:cubicBezTo>
                  <a:cubicBezTo>
                    <a:pt x="1341" y="1486"/>
                    <a:pt x="1341" y="1486"/>
                    <a:pt x="1341" y="1486"/>
                  </a:cubicBezTo>
                  <a:cubicBezTo>
                    <a:pt x="1089" y="1209"/>
                    <a:pt x="1584" y="744"/>
                    <a:pt x="1387" y="404"/>
                  </a:cubicBezTo>
                  <a:close/>
                  <a:moveTo>
                    <a:pt x="1285" y="121"/>
                  </a:moveTo>
                  <a:cubicBezTo>
                    <a:pt x="1315" y="138"/>
                    <a:pt x="1325" y="177"/>
                    <a:pt x="1308" y="206"/>
                  </a:cubicBezTo>
                  <a:cubicBezTo>
                    <a:pt x="1291" y="236"/>
                    <a:pt x="1253" y="246"/>
                    <a:pt x="1223" y="229"/>
                  </a:cubicBezTo>
                  <a:cubicBezTo>
                    <a:pt x="1193" y="212"/>
                    <a:pt x="1183" y="174"/>
                    <a:pt x="1200" y="144"/>
                  </a:cubicBezTo>
                  <a:cubicBezTo>
                    <a:pt x="1217" y="114"/>
                    <a:pt x="1255" y="104"/>
                    <a:pt x="1285" y="121"/>
                  </a:cubicBezTo>
                  <a:close/>
                  <a:moveTo>
                    <a:pt x="927" y="1566"/>
                  </a:moveTo>
                  <a:cubicBezTo>
                    <a:pt x="869" y="1665"/>
                    <a:pt x="742" y="1700"/>
                    <a:pt x="642" y="1642"/>
                  </a:cubicBezTo>
                  <a:cubicBezTo>
                    <a:pt x="542" y="1584"/>
                    <a:pt x="508" y="1457"/>
                    <a:pt x="565" y="1357"/>
                  </a:cubicBezTo>
                  <a:lnTo>
                    <a:pt x="927" y="1566"/>
                  </a:lnTo>
                  <a:close/>
                </a:path>
              </a:pathLst>
            </a:custGeom>
            <a:solidFill>
              <a:srgbClr val="11304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Shape 196"/>
          <p:cNvSpPr txBox="1">
            <a:spLocks/>
          </p:cNvSpPr>
          <p:nvPr/>
        </p:nvSpPr>
        <p:spPr>
          <a:xfrm>
            <a:off x="0" y="6445958"/>
            <a:ext cx="9144000" cy="342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050" i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Luciana Santos- Learning </a:t>
            </a:r>
            <a:r>
              <a:rPr lang="pt-BR" sz="1050" i="1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analytics</a:t>
            </a:r>
            <a:r>
              <a:rPr lang="pt-BR" sz="105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: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tendência nos modelos de </a:t>
            </a:r>
            <a:r>
              <a:rPr lang="pt-BR" sz="105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avaliação da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aprendizagem</a:t>
            </a:r>
          </a:p>
        </p:txBody>
      </p:sp>
    </p:spTree>
    <p:extLst>
      <p:ext uri="{BB962C8B-B14F-4D97-AF65-F5344CB8AC3E}">
        <p14:creationId xmlns:p14="http://schemas.microsoft.com/office/powerpoint/2010/main" val="1838772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973358"/>
            <a:ext cx="9144000" cy="302638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41088" y="284792"/>
            <a:ext cx="6531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Exemplo de análise qualitativa a partir do desempenho dos estudantes</a:t>
            </a:r>
          </a:p>
        </p:txBody>
      </p:sp>
      <p:cxnSp>
        <p:nvCxnSpPr>
          <p:cNvPr id="45" name="Conector reto 44"/>
          <p:cNvCxnSpPr/>
          <p:nvPr/>
        </p:nvCxnSpPr>
        <p:spPr>
          <a:xfrm>
            <a:off x="995082" y="6535270"/>
            <a:ext cx="7019365" cy="134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de cantos arredondados 1"/>
          <p:cNvSpPr/>
          <p:nvPr/>
        </p:nvSpPr>
        <p:spPr>
          <a:xfrm rot="10800000">
            <a:off x="4640239" y="2493783"/>
            <a:ext cx="4932447" cy="1889374"/>
          </a:xfrm>
          <a:custGeom>
            <a:avLst/>
            <a:gdLst>
              <a:gd name="connsiteX0" fmla="*/ 0 w 4790364"/>
              <a:gd name="connsiteY0" fmla="*/ 365370 h 2192177"/>
              <a:gd name="connsiteX1" fmla="*/ 365370 w 4790364"/>
              <a:gd name="connsiteY1" fmla="*/ 0 h 2192177"/>
              <a:gd name="connsiteX2" fmla="*/ 4424994 w 4790364"/>
              <a:gd name="connsiteY2" fmla="*/ 0 h 2192177"/>
              <a:gd name="connsiteX3" fmla="*/ 4790364 w 4790364"/>
              <a:gd name="connsiteY3" fmla="*/ 365370 h 2192177"/>
              <a:gd name="connsiteX4" fmla="*/ 4790364 w 4790364"/>
              <a:gd name="connsiteY4" fmla="*/ 1826807 h 2192177"/>
              <a:gd name="connsiteX5" fmla="*/ 4424994 w 4790364"/>
              <a:gd name="connsiteY5" fmla="*/ 2192177 h 2192177"/>
              <a:gd name="connsiteX6" fmla="*/ 365370 w 4790364"/>
              <a:gd name="connsiteY6" fmla="*/ 2192177 h 2192177"/>
              <a:gd name="connsiteX7" fmla="*/ 0 w 4790364"/>
              <a:gd name="connsiteY7" fmla="*/ 1826807 h 2192177"/>
              <a:gd name="connsiteX8" fmla="*/ 0 w 4790364"/>
              <a:gd name="connsiteY8" fmla="*/ 365370 h 2192177"/>
              <a:gd name="connsiteX0" fmla="*/ 0 w 4884246"/>
              <a:gd name="connsiteY0" fmla="*/ 365370 h 2192177"/>
              <a:gd name="connsiteX1" fmla="*/ 365370 w 4884246"/>
              <a:gd name="connsiteY1" fmla="*/ 0 h 2192177"/>
              <a:gd name="connsiteX2" fmla="*/ 4424994 w 4884246"/>
              <a:gd name="connsiteY2" fmla="*/ 0 h 2192177"/>
              <a:gd name="connsiteX3" fmla="*/ 4790364 w 4884246"/>
              <a:gd name="connsiteY3" fmla="*/ 1826807 h 2192177"/>
              <a:gd name="connsiteX4" fmla="*/ 4424994 w 4884246"/>
              <a:gd name="connsiteY4" fmla="*/ 2192177 h 2192177"/>
              <a:gd name="connsiteX5" fmla="*/ 365370 w 4884246"/>
              <a:gd name="connsiteY5" fmla="*/ 2192177 h 2192177"/>
              <a:gd name="connsiteX6" fmla="*/ 0 w 4884246"/>
              <a:gd name="connsiteY6" fmla="*/ 1826807 h 2192177"/>
              <a:gd name="connsiteX7" fmla="*/ 0 w 4884246"/>
              <a:gd name="connsiteY7" fmla="*/ 365370 h 2192177"/>
              <a:gd name="connsiteX0" fmla="*/ 0 w 4932447"/>
              <a:gd name="connsiteY0" fmla="*/ 365370 h 2192177"/>
              <a:gd name="connsiteX1" fmla="*/ 365370 w 4932447"/>
              <a:gd name="connsiteY1" fmla="*/ 0 h 2192177"/>
              <a:gd name="connsiteX2" fmla="*/ 4424994 w 4932447"/>
              <a:gd name="connsiteY2" fmla="*/ 0 h 2192177"/>
              <a:gd name="connsiteX3" fmla="*/ 4424994 w 4932447"/>
              <a:gd name="connsiteY3" fmla="*/ 2192177 h 2192177"/>
              <a:gd name="connsiteX4" fmla="*/ 365370 w 4932447"/>
              <a:gd name="connsiteY4" fmla="*/ 2192177 h 2192177"/>
              <a:gd name="connsiteX5" fmla="*/ 0 w 4932447"/>
              <a:gd name="connsiteY5" fmla="*/ 1826807 h 2192177"/>
              <a:gd name="connsiteX6" fmla="*/ 0 w 4932447"/>
              <a:gd name="connsiteY6" fmla="*/ 365370 h 219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2447" h="2192177">
                <a:moveTo>
                  <a:pt x="0" y="365370"/>
                </a:moveTo>
                <a:cubicBezTo>
                  <a:pt x="0" y="163582"/>
                  <a:pt x="163582" y="0"/>
                  <a:pt x="365370" y="0"/>
                </a:cubicBezTo>
                <a:lnTo>
                  <a:pt x="4424994" y="0"/>
                </a:lnTo>
                <a:cubicBezTo>
                  <a:pt x="5101598" y="365363"/>
                  <a:pt x="5101598" y="1826814"/>
                  <a:pt x="4424994" y="2192177"/>
                </a:cubicBezTo>
                <a:lnTo>
                  <a:pt x="365370" y="2192177"/>
                </a:lnTo>
                <a:cubicBezTo>
                  <a:pt x="163582" y="2192177"/>
                  <a:pt x="0" y="2028595"/>
                  <a:pt x="0" y="1826807"/>
                </a:cubicBezTo>
                <a:lnTo>
                  <a:pt x="0" y="365370"/>
                </a:lnTo>
                <a:close/>
              </a:path>
            </a:pathLst>
          </a:custGeom>
          <a:solidFill>
            <a:srgbClr val="8F4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192912" y="3999741"/>
            <a:ext cx="457200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BR" sz="105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 primeira afirmação está correta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porque a tomada da pressão arterial (PA) deve ser sempre na mesma posição, sentada ou decúbito lateral esquerdo (DLE) e nunca em posição supina (deitada de costas).  </a:t>
            </a:r>
          </a:p>
          <a:p>
            <a:endParaRPr lang="pt-BR" sz="105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05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 segunda afirmativa está incorreta.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Correto seria o oposto do afirmado, ou seja, na posição supina acontece a diminuição do débito cardíaco, do fluxo sanguíneo </a:t>
            </a:r>
            <a:r>
              <a:rPr lang="pt-BR" sz="105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uteroplacentário,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 fluxo sanguíneo renal e da excreção de água e sódio pela urina  </a:t>
            </a:r>
          </a:p>
          <a:p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289115"/>
              </p:ext>
            </p:extLst>
          </p:nvPr>
        </p:nvGraphicFramePr>
        <p:xfrm>
          <a:off x="5407552" y="4631682"/>
          <a:ext cx="2752474" cy="1510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5548"/>
                <a:gridCol w="1696926"/>
              </a:tblGrid>
              <a:tr h="3884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Alternativas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Desempenho</a:t>
                      </a:r>
                      <a:endParaRPr lang="pt-BR" sz="1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/>
                </a:tc>
              </a:tr>
              <a:tr h="259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</a:t>
                      </a:r>
                      <a:endParaRPr lang="pt-BR" sz="1200" dirty="0">
                        <a:solidFill>
                          <a:srgbClr val="00B05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20,20%</a:t>
                      </a:r>
                      <a:endParaRPr lang="pt-BR" sz="1200" dirty="0">
                        <a:solidFill>
                          <a:srgbClr val="00B05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/>
                </a:tc>
              </a:tr>
              <a:tr h="225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lang="pt-BR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7,17%</a:t>
                      </a:r>
                      <a:endParaRPr lang="pt-BR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/>
                </a:tc>
              </a:tr>
              <a:tr h="201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53,33%</a:t>
                      </a:r>
                      <a:endParaRPr lang="pt-BR" sz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/>
                </a:tc>
              </a:tr>
              <a:tr h="201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</a:t>
                      </a:r>
                      <a:endParaRPr lang="pt-BR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20,10</a:t>
                      </a:r>
                      <a:r>
                        <a:rPr lang="pt-BR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51435" marR="51435" marT="0" marB="0"/>
                </a:tc>
              </a:tr>
              <a:tr h="23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</a:t>
                      </a:r>
                      <a:endParaRPr lang="pt-BR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18,18%</a:t>
                      </a: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4918771" y="2746039"/>
            <a:ext cx="453720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50" dirty="0" smtClean="0">
                <a:solidFill>
                  <a:schemeClr val="bg1"/>
                </a:solidFill>
                <a:latin typeface="Arial" charset="0"/>
                <a:ea typeface="Calibri" charset="0"/>
              </a:rPr>
              <a:t>Habilidades requeridas:</a:t>
            </a:r>
            <a:endParaRPr lang="pt-BR" sz="2400" dirty="0">
              <a:solidFill>
                <a:schemeClr val="bg1"/>
              </a:solidFill>
              <a:latin typeface="Times New Roman" charset="0"/>
              <a:ea typeface="Calibri" charset="0"/>
            </a:endParaRPr>
          </a:p>
          <a:p>
            <a:pPr marL="257175" indent="-257175">
              <a:buFont typeface="Symbol" charset="2"/>
              <a:buChar char=""/>
            </a:pPr>
            <a:r>
              <a:rPr lang="pt-BR" sz="1350" dirty="0">
                <a:solidFill>
                  <a:schemeClr val="bg1"/>
                </a:solidFill>
                <a:latin typeface="Arial" charset="0"/>
                <a:ea typeface="Calibri" charset="0"/>
              </a:rPr>
              <a:t>Capacidade de relacionar e interpretar vários tipos </a:t>
            </a:r>
            <a:r>
              <a:rPr lang="pt-BR" sz="1350" dirty="0" smtClean="0">
                <a:solidFill>
                  <a:schemeClr val="bg1"/>
                </a:solidFill>
                <a:latin typeface="Arial" charset="0"/>
                <a:ea typeface="Calibri" charset="0"/>
              </a:rPr>
              <a:t>de informações/fonte </a:t>
            </a:r>
            <a:r>
              <a:rPr lang="pt-BR" sz="1350" b="1" dirty="0" smtClean="0">
                <a:solidFill>
                  <a:schemeClr val="bg1"/>
                </a:solidFill>
                <a:latin typeface="Arial" charset="0"/>
                <a:ea typeface="Calibri" charset="0"/>
              </a:rPr>
              <a:t>em </a:t>
            </a:r>
            <a:r>
              <a:rPr lang="pt-BR" sz="1350" dirty="0" smtClean="0">
                <a:solidFill>
                  <a:schemeClr val="bg1"/>
                </a:solidFill>
                <a:latin typeface="Arial" charset="0"/>
                <a:ea typeface="Calibri" charset="0"/>
              </a:rPr>
              <a:t>uma único contexto; Conhecimento específico </a:t>
            </a:r>
            <a:r>
              <a:rPr lang="pt-BR" sz="1350" dirty="0">
                <a:solidFill>
                  <a:schemeClr val="bg1"/>
                </a:solidFill>
                <a:latin typeface="Arial" charset="0"/>
                <a:ea typeface="Calibri" charset="0"/>
              </a:rPr>
              <a:t>da área;</a:t>
            </a:r>
            <a:endParaRPr lang="pt-BR" sz="2400" dirty="0">
              <a:solidFill>
                <a:schemeClr val="bg1"/>
              </a:solidFill>
              <a:latin typeface="Times New Roman" charset="0"/>
              <a:ea typeface="Calibri" charset="0"/>
            </a:endParaRPr>
          </a:p>
          <a:p>
            <a:pPr marL="257175" indent="-257175">
              <a:buFont typeface="Symbol" charset="2"/>
              <a:buChar char=""/>
            </a:pPr>
            <a:r>
              <a:rPr lang="pt-BR" sz="1350" dirty="0">
                <a:solidFill>
                  <a:schemeClr val="bg1"/>
                </a:solidFill>
                <a:latin typeface="Arial" charset="0"/>
                <a:ea typeface="Calibri" charset="0"/>
              </a:rPr>
              <a:t>C</a:t>
            </a:r>
            <a:r>
              <a:rPr lang="pt-BR" sz="1350" dirty="0" smtClean="0">
                <a:solidFill>
                  <a:schemeClr val="bg1"/>
                </a:solidFill>
                <a:latin typeface="Arial" charset="0"/>
                <a:ea typeface="Calibri" charset="0"/>
              </a:rPr>
              <a:t>apacidade </a:t>
            </a:r>
            <a:r>
              <a:rPr lang="pt-BR" sz="1350" dirty="0">
                <a:solidFill>
                  <a:schemeClr val="bg1"/>
                </a:solidFill>
                <a:latin typeface="Arial" charset="0"/>
                <a:ea typeface="Calibri" charset="0"/>
              </a:rPr>
              <a:t>de </a:t>
            </a:r>
            <a:r>
              <a:rPr lang="pt-BR" sz="1350" dirty="0" smtClean="0">
                <a:solidFill>
                  <a:schemeClr val="bg1"/>
                </a:solidFill>
                <a:latin typeface="Arial" charset="0"/>
                <a:ea typeface="Calibri" charset="0"/>
              </a:rPr>
              <a:t>aplicar, avaliar</a:t>
            </a:r>
            <a:r>
              <a:rPr lang="pt-BR" sz="1350" dirty="0">
                <a:solidFill>
                  <a:schemeClr val="bg1"/>
                </a:solidFill>
                <a:latin typeface="Arial" charset="0"/>
                <a:ea typeface="Calibri" charset="0"/>
              </a:rPr>
              <a:t>, </a:t>
            </a:r>
            <a:r>
              <a:rPr lang="pt-BR" sz="1350" dirty="0" smtClean="0">
                <a:solidFill>
                  <a:schemeClr val="bg1"/>
                </a:solidFill>
                <a:latin typeface="Arial" charset="0"/>
                <a:ea typeface="Calibri" charset="0"/>
              </a:rPr>
              <a:t>aplicar </a:t>
            </a:r>
            <a:r>
              <a:rPr lang="pt-BR" sz="1350" dirty="0">
                <a:solidFill>
                  <a:schemeClr val="bg1"/>
                </a:solidFill>
                <a:latin typeface="Arial" charset="0"/>
                <a:ea typeface="Calibri" charset="0"/>
              </a:rPr>
              <a:t>e decidir condutas </a:t>
            </a:r>
            <a:endParaRPr lang="pt-BR" sz="1350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hape 196"/>
          <p:cNvSpPr txBox="1">
            <a:spLocks/>
          </p:cNvSpPr>
          <p:nvPr/>
        </p:nvSpPr>
        <p:spPr>
          <a:xfrm>
            <a:off x="0" y="6465836"/>
            <a:ext cx="9144000" cy="342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050" i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Luciana Santos- Learning </a:t>
            </a:r>
            <a:r>
              <a:rPr lang="pt-BR" sz="1050" i="1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analytics</a:t>
            </a:r>
            <a:r>
              <a:rPr lang="pt-BR" sz="105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: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tendência nos modelos de </a:t>
            </a:r>
            <a:r>
              <a:rPr lang="pt-BR" sz="105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avaliação da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aprendizagem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288310" y="5590825"/>
            <a:ext cx="40167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Menor desempenho em questões de conhecimento específico </a:t>
            </a:r>
            <a:r>
              <a:rPr lang="pt-BR" sz="1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aplicado, quando envolve a </a:t>
            </a: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capacidade de identificar </a:t>
            </a:r>
            <a:r>
              <a:rPr lang="pt-BR" sz="1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 conhecimento de área, relacioná-lo à </a:t>
            </a: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situação problema</a:t>
            </a:r>
            <a:r>
              <a:rPr lang="pt-BR" sz="1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colocada e </a:t>
            </a: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transpor essas dimensões </a:t>
            </a:r>
            <a:r>
              <a:rPr lang="pt-BR" sz="1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para a atuação do </a:t>
            </a: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profissional</a:t>
            </a:r>
            <a:r>
              <a:rPr lang="pt-BR" sz="1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de enfermagem.</a:t>
            </a:r>
          </a:p>
        </p:txBody>
      </p:sp>
      <p:sp>
        <p:nvSpPr>
          <p:cNvPr id="16" name="Shape 1745"/>
          <p:cNvSpPr/>
          <p:nvPr/>
        </p:nvSpPr>
        <p:spPr>
          <a:xfrm rot="18900000">
            <a:off x="259560" y="5595913"/>
            <a:ext cx="869334" cy="872418"/>
          </a:xfrm>
          <a:custGeom>
            <a:avLst/>
            <a:gdLst/>
            <a:ahLst/>
            <a:cxnLst/>
            <a:rect l="0" t="0" r="0" b="0"/>
            <a:pathLst>
              <a:path w="512" h="512" extrusionOk="0">
                <a:moveTo>
                  <a:pt x="256" y="512"/>
                </a:move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lose/>
                <a:moveTo>
                  <a:pt x="256" y="48"/>
                </a:move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lose/>
                <a:moveTo>
                  <a:pt x="320" y="384"/>
                </a:moveTo>
                <a:cubicBezTo>
                  <a:pt x="338" y="384"/>
                  <a:pt x="352" y="370"/>
                  <a:pt x="352" y="352"/>
                </a:cubicBezTo>
                <a:cubicBezTo>
                  <a:pt x="352" y="334"/>
                  <a:pt x="338" y="320"/>
                  <a:pt x="320" y="320"/>
                </a:cubicBezTo>
                <a:cubicBezTo>
                  <a:pt x="237" y="320"/>
                  <a:pt x="237" y="320"/>
                  <a:pt x="237" y="320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87" y="170"/>
                  <a:pt x="387" y="150"/>
                  <a:pt x="375" y="137"/>
                </a:cubicBezTo>
                <a:cubicBezTo>
                  <a:pt x="368" y="131"/>
                  <a:pt x="360" y="128"/>
                  <a:pt x="352" y="128"/>
                </a:cubicBezTo>
                <a:cubicBezTo>
                  <a:pt x="344" y="128"/>
                  <a:pt x="336" y="131"/>
                  <a:pt x="329" y="137"/>
                </a:cubicBezTo>
                <a:cubicBezTo>
                  <a:pt x="192" y="275"/>
                  <a:pt x="192" y="275"/>
                  <a:pt x="192" y="275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92" y="174"/>
                  <a:pt x="178" y="160"/>
                  <a:pt x="160" y="160"/>
                </a:cubicBezTo>
                <a:cubicBezTo>
                  <a:pt x="142" y="160"/>
                  <a:pt x="128" y="174"/>
                  <a:pt x="128" y="192"/>
                </a:cubicBezTo>
                <a:cubicBezTo>
                  <a:pt x="128" y="384"/>
                  <a:pt x="128" y="384"/>
                  <a:pt x="128" y="384"/>
                </a:cubicBezTo>
                <a:lnTo>
                  <a:pt x="320" y="384"/>
                </a:lnTo>
                <a:close/>
              </a:path>
            </a:pathLst>
          </a:custGeom>
          <a:solidFill>
            <a:srgbClr val="FF43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1096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14" grpId="0"/>
      <p:bldP spid="13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96"/>
          <p:cNvSpPr txBox="1">
            <a:spLocks/>
          </p:cNvSpPr>
          <p:nvPr/>
        </p:nvSpPr>
        <p:spPr>
          <a:xfrm>
            <a:off x="399272" y="443753"/>
            <a:ext cx="9144000" cy="431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Organizando o que se quer mensurar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54736" y="1170098"/>
            <a:ext cx="8272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Diferentes dimensões pedagógicas envolvem a identificação </a:t>
            </a:r>
            <a:r>
              <a:rPr lang="pt-BR" sz="140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pt-BR" sz="1400" i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gaps </a:t>
            </a:r>
            <a:r>
              <a:rPr lang="pt-BR" sz="140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desempenho dos estudantes</a:t>
            </a:r>
          </a:p>
        </p:txBody>
      </p:sp>
      <p:cxnSp>
        <p:nvCxnSpPr>
          <p:cNvPr id="45" name="Conector reto 44"/>
          <p:cNvCxnSpPr/>
          <p:nvPr/>
        </p:nvCxnSpPr>
        <p:spPr>
          <a:xfrm>
            <a:off x="995082" y="6535270"/>
            <a:ext cx="7019365" cy="134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9"/>
          <p:cNvSpPr/>
          <p:nvPr/>
        </p:nvSpPr>
        <p:spPr>
          <a:xfrm>
            <a:off x="2895139" y="2366028"/>
            <a:ext cx="2308547" cy="227617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20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1"/>
          <p:cNvCxnSpPr>
            <a:cxnSpLocks/>
            <a:endCxn id="17" idx="0"/>
          </p:cNvCxnSpPr>
          <p:nvPr/>
        </p:nvCxnSpPr>
        <p:spPr>
          <a:xfrm flipV="1">
            <a:off x="4049412" y="2366028"/>
            <a:ext cx="0" cy="49415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Connector 12"/>
          <p:cNvCxnSpPr>
            <a:cxnSpLocks/>
          </p:cNvCxnSpPr>
          <p:nvPr/>
        </p:nvCxnSpPr>
        <p:spPr>
          <a:xfrm flipV="1">
            <a:off x="3052365" y="3827302"/>
            <a:ext cx="437407" cy="24569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Connector 13"/>
          <p:cNvCxnSpPr>
            <a:cxnSpLocks/>
          </p:cNvCxnSpPr>
          <p:nvPr/>
        </p:nvCxnSpPr>
        <p:spPr>
          <a:xfrm flipH="1" flipV="1">
            <a:off x="4606597" y="3830120"/>
            <a:ext cx="438127" cy="24940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7" name="그룹 9"/>
          <p:cNvGrpSpPr/>
          <p:nvPr/>
        </p:nvGrpSpPr>
        <p:grpSpPr>
          <a:xfrm>
            <a:off x="3341323" y="2805957"/>
            <a:ext cx="1416180" cy="1396314"/>
            <a:chOff x="2881404" y="2953584"/>
            <a:chExt cx="1507524" cy="1507520"/>
          </a:xfrm>
        </p:grpSpPr>
        <p:sp>
          <p:nvSpPr>
            <p:cNvPr id="42" name="도넛 10"/>
            <p:cNvSpPr/>
            <p:nvPr/>
          </p:nvSpPr>
          <p:spPr>
            <a:xfrm>
              <a:off x="2881404" y="2953584"/>
              <a:ext cx="1507524" cy="1507520"/>
            </a:xfrm>
            <a:prstGeom prst="donut">
              <a:avLst>
                <a:gd name="adj" fmla="val 9524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텍스트 개체 틀 2"/>
            <p:cNvSpPr txBox="1">
              <a:spLocks/>
            </p:cNvSpPr>
            <p:nvPr/>
          </p:nvSpPr>
          <p:spPr>
            <a:xfrm>
              <a:off x="3108437" y="3576228"/>
              <a:ext cx="1071635" cy="299060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marR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 sz="4800" b="1" i="0" kern="1200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+mj-ea"/>
                  <a:cs typeface="Tahoma" pitchFamily="34" charset="0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>
                <a:defRPr/>
              </a:pPr>
              <a:r>
                <a:rPr lang="en-US" altLang="ko-KR" sz="1800" dirty="0" smtClean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MODELO</a:t>
              </a:r>
              <a:endParaRPr lang="en-US" altLang="ko-KR" sz="18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2492446" y="2539530"/>
            <a:ext cx="743666" cy="733236"/>
            <a:chOff x="2914609" y="1890386"/>
            <a:chExt cx="791633" cy="791633"/>
          </a:xfrm>
        </p:grpSpPr>
        <p:sp>
          <p:nvSpPr>
            <p:cNvPr id="40" name="Oval 25"/>
            <p:cNvSpPr/>
            <p:nvPr/>
          </p:nvSpPr>
          <p:spPr>
            <a:xfrm>
              <a:off x="2914609" y="1890386"/>
              <a:ext cx="791633" cy="791633"/>
            </a:xfrm>
            <a:prstGeom prst="ellipse">
              <a:avLst/>
            </a:prstGeom>
            <a:solidFill>
              <a:srgbClr val="FF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2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" name="Freeform 34"/>
            <p:cNvSpPr/>
            <p:nvPr/>
          </p:nvSpPr>
          <p:spPr>
            <a:xfrm>
              <a:off x="2957739" y="1944062"/>
              <a:ext cx="696594" cy="684281"/>
            </a:xfrm>
            <a:custGeom>
              <a:avLst/>
              <a:gdLst>
                <a:gd name="connsiteX0" fmla="*/ 348297 w 696594"/>
                <a:gd name="connsiteY0" fmla="*/ 0 h 684281"/>
                <a:gd name="connsiteX1" fmla="*/ 696594 w 696594"/>
                <a:gd name="connsiteY1" fmla="*/ 348296 h 684281"/>
                <a:gd name="connsiteX2" fmla="*/ 483870 w 696594"/>
                <a:gd name="connsiteY2" fmla="*/ 669221 h 684281"/>
                <a:gd name="connsiteX3" fmla="*/ 435357 w 696594"/>
                <a:gd name="connsiteY3" fmla="*/ 684281 h 684281"/>
                <a:gd name="connsiteX4" fmla="*/ 432605 w 696594"/>
                <a:gd name="connsiteY4" fmla="*/ 670649 h 684281"/>
                <a:gd name="connsiteX5" fmla="*/ 348297 w 696594"/>
                <a:gd name="connsiteY5" fmla="*/ 614766 h 684281"/>
                <a:gd name="connsiteX6" fmla="*/ 263989 w 696594"/>
                <a:gd name="connsiteY6" fmla="*/ 670649 h 684281"/>
                <a:gd name="connsiteX7" fmla="*/ 261237 w 696594"/>
                <a:gd name="connsiteY7" fmla="*/ 684281 h 684281"/>
                <a:gd name="connsiteX8" fmla="*/ 212724 w 696594"/>
                <a:gd name="connsiteY8" fmla="*/ 669221 h 684281"/>
                <a:gd name="connsiteX9" fmla="*/ 0 w 696594"/>
                <a:gd name="connsiteY9" fmla="*/ 348296 h 684281"/>
                <a:gd name="connsiteX10" fmla="*/ 348297 w 696594"/>
                <a:gd name="connsiteY10" fmla="*/ 0 h 68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6594" h="684281">
                  <a:moveTo>
                    <a:pt x="348297" y="0"/>
                  </a:moveTo>
                  <a:cubicBezTo>
                    <a:pt x="540656" y="0"/>
                    <a:pt x="696594" y="155937"/>
                    <a:pt x="696594" y="348296"/>
                  </a:cubicBezTo>
                  <a:cubicBezTo>
                    <a:pt x="696594" y="492565"/>
                    <a:pt x="608879" y="616347"/>
                    <a:pt x="483870" y="669221"/>
                  </a:cubicBezTo>
                  <a:lnTo>
                    <a:pt x="435357" y="684281"/>
                  </a:lnTo>
                  <a:lnTo>
                    <a:pt x="432605" y="670649"/>
                  </a:lnTo>
                  <a:cubicBezTo>
                    <a:pt x="418715" y="637809"/>
                    <a:pt x="386197" y="614766"/>
                    <a:pt x="348297" y="614766"/>
                  </a:cubicBezTo>
                  <a:cubicBezTo>
                    <a:pt x="310397" y="614766"/>
                    <a:pt x="277880" y="637809"/>
                    <a:pt x="263989" y="670649"/>
                  </a:cubicBezTo>
                  <a:lnTo>
                    <a:pt x="261237" y="684281"/>
                  </a:lnTo>
                  <a:lnTo>
                    <a:pt x="212724" y="669221"/>
                  </a:lnTo>
                  <a:cubicBezTo>
                    <a:pt x="87715" y="616347"/>
                    <a:pt x="0" y="492565"/>
                    <a:pt x="0" y="348296"/>
                  </a:cubicBezTo>
                  <a:cubicBezTo>
                    <a:pt x="0" y="155937"/>
                    <a:pt x="155938" y="0"/>
                    <a:pt x="3482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200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9" name="Group 38"/>
          <p:cNvGrpSpPr/>
          <p:nvPr/>
        </p:nvGrpSpPr>
        <p:grpSpPr>
          <a:xfrm>
            <a:off x="4825661" y="2539530"/>
            <a:ext cx="743666" cy="733236"/>
            <a:chOff x="5398317" y="1890386"/>
            <a:chExt cx="791633" cy="791633"/>
          </a:xfrm>
        </p:grpSpPr>
        <p:sp>
          <p:nvSpPr>
            <p:cNvPr id="38" name="Oval 26"/>
            <p:cNvSpPr/>
            <p:nvPr/>
          </p:nvSpPr>
          <p:spPr>
            <a:xfrm>
              <a:off x="5398317" y="1890386"/>
              <a:ext cx="791633" cy="7916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2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9" name="Freeform 35"/>
            <p:cNvSpPr/>
            <p:nvPr/>
          </p:nvSpPr>
          <p:spPr>
            <a:xfrm>
              <a:off x="5445836" y="1944062"/>
              <a:ext cx="696594" cy="684281"/>
            </a:xfrm>
            <a:custGeom>
              <a:avLst/>
              <a:gdLst>
                <a:gd name="connsiteX0" fmla="*/ 348297 w 696594"/>
                <a:gd name="connsiteY0" fmla="*/ 0 h 684281"/>
                <a:gd name="connsiteX1" fmla="*/ 696594 w 696594"/>
                <a:gd name="connsiteY1" fmla="*/ 348296 h 684281"/>
                <a:gd name="connsiteX2" fmla="*/ 483870 w 696594"/>
                <a:gd name="connsiteY2" fmla="*/ 669221 h 684281"/>
                <a:gd name="connsiteX3" fmla="*/ 435357 w 696594"/>
                <a:gd name="connsiteY3" fmla="*/ 684281 h 684281"/>
                <a:gd name="connsiteX4" fmla="*/ 432605 w 696594"/>
                <a:gd name="connsiteY4" fmla="*/ 670649 h 684281"/>
                <a:gd name="connsiteX5" fmla="*/ 348297 w 696594"/>
                <a:gd name="connsiteY5" fmla="*/ 614766 h 684281"/>
                <a:gd name="connsiteX6" fmla="*/ 263989 w 696594"/>
                <a:gd name="connsiteY6" fmla="*/ 670649 h 684281"/>
                <a:gd name="connsiteX7" fmla="*/ 261237 w 696594"/>
                <a:gd name="connsiteY7" fmla="*/ 684281 h 684281"/>
                <a:gd name="connsiteX8" fmla="*/ 212724 w 696594"/>
                <a:gd name="connsiteY8" fmla="*/ 669221 h 684281"/>
                <a:gd name="connsiteX9" fmla="*/ 0 w 696594"/>
                <a:gd name="connsiteY9" fmla="*/ 348296 h 684281"/>
                <a:gd name="connsiteX10" fmla="*/ 348297 w 696594"/>
                <a:gd name="connsiteY10" fmla="*/ 0 h 68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6594" h="684281">
                  <a:moveTo>
                    <a:pt x="348297" y="0"/>
                  </a:moveTo>
                  <a:cubicBezTo>
                    <a:pt x="540656" y="0"/>
                    <a:pt x="696594" y="155937"/>
                    <a:pt x="696594" y="348296"/>
                  </a:cubicBezTo>
                  <a:cubicBezTo>
                    <a:pt x="696594" y="492565"/>
                    <a:pt x="608879" y="616347"/>
                    <a:pt x="483870" y="669221"/>
                  </a:cubicBezTo>
                  <a:lnTo>
                    <a:pt x="435357" y="684281"/>
                  </a:lnTo>
                  <a:lnTo>
                    <a:pt x="432605" y="670649"/>
                  </a:lnTo>
                  <a:cubicBezTo>
                    <a:pt x="418715" y="637809"/>
                    <a:pt x="386197" y="614766"/>
                    <a:pt x="348297" y="614766"/>
                  </a:cubicBezTo>
                  <a:cubicBezTo>
                    <a:pt x="310397" y="614766"/>
                    <a:pt x="277880" y="637809"/>
                    <a:pt x="263989" y="670649"/>
                  </a:cubicBezTo>
                  <a:lnTo>
                    <a:pt x="261237" y="684281"/>
                  </a:lnTo>
                  <a:lnTo>
                    <a:pt x="212724" y="669221"/>
                  </a:lnTo>
                  <a:cubicBezTo>
                    <a:pt x="87715" y="616347"/>
                    <a:pt x="0" y="492565"/>
                    <a:pt x="0" y="348296"/>
                  </a:cubicBezTo>
                  <a:cubicBezTo>
                    <a:pt x="0" y="155937"/>
                    <a:pt x="155938" y="0"/>
                    <a:pt x="3482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2000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0" name="Group 37"/>
          <p:cNvGrpSpPr/>
          <p:nvPr/>
        </p:nvGrpSpPr>
        <p:grpSpPr>
          <a:xfrm>
            <a:off x="3659054" y="4408728"/>
            <a:ext cx="743666" cy="733236"/>
            <a:chOff x="4156463" y="3908451"/>
            <a:chExt cx="791633" cy="791633"/>
          </a:xfrm>
        </p:grpSpPr>
        <p:sp>
          <p:nvSpPr>
            <p:cNvPr id="36" name="Oval 28"/>
            <p:cNvSpPr/>
            <p:nvPr/>
          </p:nvSpPr>
          <p:spPr>
            <a:xfrm>
              <a:off x="4156463" y="3908451"/>
              <a:ext cx="791633" cy="791633"/>
            </a:xfrm>
            <a:prstGeom prst="ellipse">
              <a:avLst/>
            </a:prstGeom>
            <a:solidFill>
              <a:srgbClr val="478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200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4193844" y="3951843"/>
              <a:ext cx="696594" cy="684281"/>
            </a:xfrm>
            <a:custGeom>
              <a:avLst/>
              <a:gdLst>
                <a:gd name="connsiteX0" fmla="*/ 348297 w 696594"/>
                <a:gd name="connsiteY0" fmla="*/ 0 h 684281"/>
                <a:gd name="connsiteX1" fmla="*/ 696594 w 696594"/>
                <a:gd name="connsiteY1" fmla="*/ 348296 h 684281"/>
                <a:gd name="connsiteX2" fmla="*/ 483870 w 696594"/>
                <a:gd name="connsiteY2" fmla="*/ 669221 h 684281"/>
                <a:gd name="connsiteX3" fmla="*/ 435357 w 696594"/>
                <a:gd name="connsiteY3" fmla="*/ 684281 h 684281"/>
                <a:gd name="connsiteX4" fmla="*/ 432605 w 696594"/>
                <a:gd name="connsiteY4" fmla="*/ 670649 h 684281"/>
                <a:gd name="connsiteX5" fmla="*/ 348297 w 696594"/>
                <a:gd name="connsiteY5" fmla="*/ 614766 h 684281"/>
                <a:gd name="connsiteX6" fmla="*/ 263989 w 696594"/>
                <a:gd name="connsiteY6" fmla="*/ 670649 h 684281"/>
                <a:gd name="connsiteX7" fmla="*/ 261237 w 696594"/>
                <a:gd name="connsiteY7" fmla="*/ 684281 h 684281"/>
                <a:gd name="connsiteX8" fmla="*/ 212724 w 696594"/>
                <a:gd name="connsiteY8" fmla="*/ 669221 h 684281"/>
                <a:gd name="connsiteX9" fmla="*/ 0 w 696594"/>
                <a:gd name="connsiteY9" fmla="*/ 348296 h 684281"/>
                <a:gd name="connsiteX10" fmla="*/ 348297 w 696594"/>
                <a:gd name="connsiteY10" fmla="*/ 0 h 68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6594" h="684281">
                  <a:moveTo>
                    <a:pt x="348297" y="0"/>
                  </a:moveTo>
                  <a:cubicBezTo>
                    <a:pt x="540656" y="0"/>
                    <a:pt x="696594" y="155937"/>
                    <a:pt x="696594" y="348296"/>
                  </a:cubicBezTo>
                  <a:cubicBezTo>
                    <a:pt x="696594" y="492565"/>
                    <a:pt x="608879" y="616347"/>
                    <a:pt x="483870" y="669221"/>
                  </a:cubicBezTo>
                  <a:lnTo>
                    <a:pt x="435357" y="684281"/>
                  </a:lnTo>
                  <a:lnTo>
                    <a:pt x="432605" y="670649"/>
                  </a:lnTo>
                  <a:cubicBezTo>
                    <a:pt x="418715" y="637809"/>
                    <a:pt x="386197" y="614766"/>
                    <a:pt x="348297" y="614766"/>
                  </a:cubicBezTo>
                  <a:cubicBezTo>
                    <a:pt x="310397" y="614766"/>
                    <a:pt x="277880" y="637809"/>
                    <a:pt x="263989" y="670649"/>
                  </a:cubicBezTo>
                  <a:lnTo>
                    <a:pt x="261237" y="684281"/>
                  </a:lnTo>
                  <a:lnTo>
                    <a:pt x="212724" y="669221"/>
                  </a:lnTo>
                  <a:cubicBezTo>
                    <a:pt x="87715" y="616347"/>
                    <a:pt x="0" y="492565"/>
                    <a:pt x="0" y="348296"/>
                  </a:cubicBezTo>
                  <a:cubicBezTo>
                    <a:pt x="0" y="155937"/>
                    <a:pt x="155938" y="0"/>
                    <a:pt x="3482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784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200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1" name="텍스트 개체 틀 2"/>
          <p:cNvSpPr txBox="1">
            <a:spLocks/>
          </p:cNvSpPr>
          <p:nvPr/>
        </p:nvSpPr>
        <p:spPr>
          <a:xfrm>
            <a:off x="2548548" y="2363261"/>
            <a:ext cx="640255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4800" b="1" i="0" kern="1200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Tahoma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lang="en-US" altLang="ko-KR" sz="2400" dirty="0">
                <a:solidFill>
                  <a:srgbClr val="FF4343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atinLnBrk="0">
              <a:defRPr/>
            </a:pPr>
            <a:r>
              <a:rPr lang="en-US" altLang="ko-KR" sz="2400" dirty="0">
                <a:solidFill>
                  <a:srgbClr val="FF4343"/>
                </a:solidFill>
                <a:latin typeface="Arial" charset="0"/>
                <a:ea typeface="Arial" charset="0"/>
                <a:cs typeface="Arial" charset="0"/>
              </a:rPr>
              <a:t>01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>
          <a:xfrm>
            <a:off x="4881141" y="2369964"/>
            <a:ext cx="640255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4800" b="1" i="0" kern="1200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Tahoma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lang="en-US" altLang="ko-KR" sz="24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atinLnBrk="0">
              <a:defRPr/>
            </a:pPr>
            <a:r>
              <a:rPr lang="en-US" altLang="ko-KR" sz="24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02</a:t>
            </a:r>
          </a:p>
        </p:txBody>
      </p:sp>
      <p:sp>
        <p:nvSpPr>
          <p:cNvPr id="23" name="텍스트 개체 틀 2"/>
          <p:cNvSpPr txBox="1">
            <a:spLocks/>
          </p:cNvSpPr>
          <p:nvPr/>
        </p:nvSpPr>
        <p:spPr>
          <a:xfrm>
            <a:off x="3707404" y="4223779"/>
            <a:ext cx="640255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4800" b="1" i="0" kern="1200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Tahoma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lang="en-US" altLang="ko-KR" sz="2400" dirty="0">
                <a:solidFill>
                  <a:srgbClr val="4784FF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atinLnBrk="0">
              <a:defRPr/>
            </a:pPr>
            <a:r>
              <a:rPr lang="en-US" altLang="ko-KR" sz="2400" dirty="0">
                <a:solidFill>
                  <a:srgbClr val="4784FF"/>
                </a:solidFill>
                <a:latin typeface="Arial" charset="0"/>
                <a:ea typeface="Arial" charset="0"/>
                <a:cs typeface="Arial" charset="0"/>
              </a:rPr>
              <a:t>03</a:t>
            </a:r>
          </a:p>
        </p:txBody>
      </p:sp>
      <p:grpSp>
        <p:nvGrpSpPr>
          <p:cNvPr id="24" name="그룹 34"/>
          <p:cNvGrpSpPr/>
          <p:nvPr/>
        </p:nvGrpSpPr>
        <p:grpSpPr>
          <a:xfrm>
            <a:off x="139686" y="2594309"/>
            <a:ext cx="2392620" cy="922257"/>
            <a:chOff x="322808" y="3379095"/>
            <a:chExt cx="2546946" cy="995708"/>
          </a:xfrm>
        </p:grpSpPr>
        <p:cxnSp>
          <p:nvCxnSpPr>
            <p:cNvPr id="33" name="직선 연결선 31"/>
            <p:cNvCxnSpPr/>
            <p:nvPr/>
          </p:nvCxnSpPr>
          <p:spPr>
            <a:xfrm>
              <a:off x="2368111" y="3379095"/>
              <a:ext cx="330639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speed"/>
            <p:cNvSpPr txBox="1">
              <a:spLocks noChangeArrowheads="1"/>
            </p:cNvSpPr>
            <p:nvPr/>
          </p:nvSpPr>
          <p:spPr bwMode="auto">
            <a:xfrm>
              <a:off x="322808" y="3447552"/>
              <a:ext cx="2375942" cy="1794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r"/>
              <a:r>
                <a:rPr lang="pt-BR" sz="1200" dirty="0">
                  <a:solidFill>
                    <a:srgbClr val="FF4343"/>
                  </a:solidFill>
                  <a:latin typeface="Arial" charset="0"/>
                  <a:ea typeface="Arial" charset="0"/>
                  <a:cs typeface="Arial" charset="0"/>
                </a:rPr>
                <a:t>Instrumento</a:t>
              </a:r>
              <a:endParaRPr lang="bg-BG" sz="1200" dirty="0">
                <a:solidFill>
                  <a:srgbClr val="FF434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599137" y="3676996"/>
              <a:ext cx="2270617" cy="69780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/>
              <a:r>
                <a:rPr lang="pt-BR" sz="1050" dirty="0">
                  <a:latin typeface="Arial" charset="0"/>
                  <a:ea typeface="Arial" charset="0"/>
                  <a:cs typeface="Arial" charset="0"/>
                </a:rPr>
                <a:t>A</a:t>
              </a:r>
              <a:r>
                <a:rPr lang="bg-BG" sz="1050" dirty="0">
                  <a:latin typeface="Arial" charset="0"/>
                  <a:ea typeface="Arial" charset="0"/>
                  <a:cs typeface="Arial" charset="0"/>
                </a:rPr>
                <a:t>valiação diagnóstica de gaps, tanto para a Fundamentação Geral (FG) como para o Conhecimento Específico (CE)</a:t>
              </a:r>
            </a:p>
          </p:txBody>
        </p:sp>
      </p:grpSp>
      <p:grpSp>
        <p:nvGrpSpPr>
          <p:cNvPr id="25" name="Group 10"/>
          <p:cNvGrpSpPr/>
          <p:nvPr/>
        </p:nvGrpSpPr>
        <p:grpSpPr>
          <a:xfrm>
            <a:off x="5674893" y="2594309"/>
            <a:ext cx="2983562" cy="790322"/>
            <a:chOff x="6302325" y="1520530"/>
            <a:chExt cx="3176004" cy="853265"/>
          </a:xfrm>
        </p:grpSpPr>
        <p:cxnSp>
          <p:nvCxnSpPr>
            <p:cNvPr id="30" name="직선 연결선 31"/>
            <p:cNvCxnSpPr/>
            <p:nvPr/>
          </p:nvCxnSpPr>
          <p:spPr>
            <a:xfrm>
              <a:off x="6368767" y="1520530"/>
              <a:ext cx="330639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speed"/>
            <p:cNvSpPr txBox="1">
              <a:spLocks noChangeArrowheads="1"/>
            </p:cNvSpPr>
            <p:nvPr/>
          </p:nvSpPr>
          <p:spPr bwMode="auto">
            <a:xfrm>
              <a:off x="6368767" y="1588987"/>
              <a:ext cx="3109562" cy="17943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latinLnBrk="0"/>
              <a:r>
                <a:rPr lang="en-US" altLang="ko-KR" sz="1200" dirty="0" err="1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Parametrizações</a:t>
              </a:r>
              <a:r>
                <a:rPr lang="en-US" altLang="ko-KR" sz="1200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: Learning Analytics</a:t>
              </a:r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6302325" y="1850441"/>
              <a:ext cx="3085937" cy="52335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/>
              <a:r>
                <a:rPr lang="bg-BG" altLang="ko-KR" sz="1050" dirty="0">
                  <a:latin typeface="Arial" charset="0"/>
                  <a:ea typeface="Arial" charset="0"/>
                  <a:cs typeface="Arial" charset="0"/>
                </a:rPr>
                <a:t>As questões </a:t>
              </a:r>
              <a:r>
                <a:rPr lang="bg-BG" altLang="ko-KR" sz="1050" dirty="0" err="1">
                  <a:latin typeface="Arial" charset="0"/>
                  <a:ea typeface="Arial" charset="0"/>
                  <a:cs typeface="Arial" charset="0"/>
                </a:rPr>
                <a:t>são</a:t>
              </a:r>
              <a:r>
                <a:rPr lang="bg-BG" altLang="ko-KR" sz="105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pt-BR" altLang="ko-KR" sz="1050" dirty="0" smtClean="0">
                  <a:latin typeface="Arial" charset="0"/>
                  <a:ea typeface="Arial" charset="0"/>
                  <a:cs typeface="Arial" charset="0"/>
                </a:rPr>
                <a:t>parametrizadas</a:t>
              </a:r>
              <a:r>
                <a:rPr lang="bg-BG" altLang="ko-KR" sz="1050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bg-BG" altLang="ko-KR" sz="1050" dirty="0">
                  <a:latin typeface="Arial" charset="0"/>
                  <a:ea typeface="Arial" charset="0"/>
                  <a:cs typeface="Arial" charset="0"/>
                </a:rPr>
                <a:t>por </a:t>
              </a:r>
              <a:r>
                <a:rPr lang="bg-BG" altLang="ko-KR" sz="1050" b="1" dirty="0">
                  <a:latin typeface="Arial" charset="0"/>
                  <a:ea typeface="Arial" charset="0"/>
                  <a:cs typeface="Arial" charset="0"/>
                </a:rPr>
                <a:t>habilidades e conteúdos </a:t>
              </a:r>
              <a:r>
                <a:rPr lang="bg-BG" altLang="ko-KR" sz="1050" dirty="0">
                  <a:latin typeface="Arial" charset="0"/>
                  <a:ea typeface="Arial" charset="0"/>
                  <a:cs typeface="Arial" charset="0"/>
                </a:rPr>
                <a:t>previstos na DCN do curso, </a:t>
              </a:r>
              <a:r>
                <a:rPr lang="bg-BG" altLang="ko-KR" sz="1050" b="1" dirty="0" err="1" smtClean="0">
                  <a:latin typeface="Arial" charset="0"/>
                  <a:ea typeface="Arial" charset="0"/>
                  <a:cs typeface="Arial" charset="0"/>
                </a:rPr>
                <a:t>tipo</a:t>
              </a:r>
              <a:r>
                <a:rPr lang="bg-BG" altLang="ko-KR" sz="1050" b="1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bg-BG" altLang="ko-KR" sz="1050" b="1" dirty="0" err="1" smtClean="0">
                  <a:latin typeface="Arial" charset="0"/>
                  <a:ea typeface="Arial" charset="0"/>
                  <a:cs typeface="Arial" charset="0"/>
                </a:rPr>
                <a:t>de</a:t>
              </a:r>
              <a:r>
                <a:rPr lang="bg-BG" altLang="ko-KR" sz="1050" b="1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bg-BG" altLang="ko-KR" sz="1050" b="1" dirty="0" err="1" smtClean="0">
                  <a:latin typeface="Arial" charset="0"/>
                  <a:ea typeface="Arial" charset="0"/>
                  <a:cs typeface="Arial" charset="0"/>
                </a:rPr>
                <a:t>questão</a:t>
              </a:r>
              <a:r>
                <a:rPr lang="bg-BG" altLang="ko-KR" sz="1050" b="1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bg-BG" altLang="ko-KR" sz="1050" dirty="0">
                  <a:latin typeface="Arial" charset="0"/>
                  <a:ea typeface="Arial" charset="0"/>
                  <a:cs typeface="Arial" charset="0"/>
                </a:rPr>
                <a:t>e nível de dificuldade</a:t>
              </a:r>
            </a:p>
          </p:txBody>
        </p:sp>
      </p:grpSp>
      <p:grpSp>
        <p:nvGrpSpPr>
          <p:cNvPr id="26" name="Group 49"/>
          <p:cNvGrpSpPr/>
          <p:nvPr/>
        </p:nvGrpSpPr>
        <p:grpSpPr>
          <a:xfrm>
            <a:off x="4021363" y="4707023"/>
            <a:ext cx="3684102" cy="849608"/>
            <a:chOff x="5788136" y="1520530"/>
            <a:chExt cx="3921729" cy="917273"/>
          </a:xfrm>
        </p:grpSpPr>
        <p:cxnSp>
          <p:nvCxnSpPr>
            <p:cNvPr id="27" name="직선 연결선 31"/>
            <p:cNvCxnSpPr/>
            <p:nvPr/>
          </p:nvCxnSpPr>
          <p:spPr>
            <a:xfrm>
              <a:off x="6368767" y="1520530"/>
              <a:ext cx="330639" cy="0"/>
            </a:xfrm>
            <a:prstGeom prst="line">
              <a:avLst/>
            </a:prstGeom>
            <a:ln w="12700">
              <a:solidFill>
                <a:srgbClr val="478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peed"/>
            <p:cNvSpPr txBox="1">
              <a:spLocks noChangeArrowheads="1"/>
            </p:cNvSpPr>
            <p:nvPr/>
          </p:nvSpPr>
          <p:spPr bwMode="auto">
            <a:xfrm>
              <a:off x="6350772" y="1599751"/>
              <a:ext cx="2375942" cy="17943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latinLnBrk="0"/>
              <a:r>
                <a:rPr lang="en-US" altLang="ko-KR" sz="1200" dirty="0" err="1">
                  <a:solidFill>
                    <a:srgbClr val="4784FF"/>
                  </a:solidFill>
                  <a:latin typeface="Arial" charset="0"/>
                  <a:ea typeface="Arial" charset="0"/>
                  <a:cs typeface="Arial" charset="0"/>
                </a:rPr>
                <a:t>Resultados</a:t>
              </a:r>
              <a:endParaRPr lang="en-US" altLang="ko-KR" sz="1200" dirty="0">
                <a:solidFill>
                  <a:srgbClr val="4784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5788136" y="1839684"/>
              <a:ext cx="3921729" cy="59811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/>
              <a:r>
                <a:rPr lang="bg-BG" altLang="ko-KR" sz="1200" dirty="0">
                  <a:latin typeface="Arial" charset="0"/>
                  <a:ea typeface="Arial" charset="0"/>
                  <a:cs typeface="Arial" charset="0"/>
                </a:rPr>
                <a:t>relatórios com análises de desempenho, que permitem diagnosticar os principais pontos para intevenção</a:t>
              </a:r>
            </a:p>
          </p:txBody>
        </p:sp>
      </p:grpSp>
      <p:sp>
        <p:nvSpPr>
          <p:cNvPr id="47" name="Shape 196"/>
          <p:cNvSpPr txBox="1">
            <a:spLocks/>
          </p:cNvSpPr>
          <p:nvPr/>
        </p:nvSpPr>
        <p:spPr>
          <a:xfrm>
            <a:off x="0" y="6465836"/>
            <a:ext cx="9144000" cy="342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050" i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Luciana Santos- Learning </a:t>
            </a:r>
            <a:r>
              <a:rPr lang="pt-BR" sz="1050" i="1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analytics</a:t>
            </a:r>
            <a:r>
              <a:rPr lang="pt-BR" sz="105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: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tendência nos modelos de </a:t>
            </a:r>
            <a:r>
              <a:rPr lang="pt-BR" sz="105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avaliação da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aprendizagem</a:t>
            </a:r>
          </a:p>
        </p:txBody>
      </p:sp>
    </p:spTree>
    <p:extLst>
      <p:ext uri="{BB962C8B-B14F-4D97-AF65-F5344CB8AC3E}">
        <p14:creationId xmlns:p14="http://schemas.microsoft.com/office/powerpoint/2010/main" val="944797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96"/>
          <p:cNvSpPr txBox="1">
            <a:spLocks/>
          </p:cNvSpPr>
          <p:nvPr/>
        </p:nvSpPr>
        <p:spPr>
          <a:xfrm>
            <a:off x="399272" y="443753"/>
            <a:ext cx="9144000" cy="431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Ponto de partida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/>
          <p:cNvCxnSpPr/>
          <p:nvPr/>
        </p:nvCxnSpPr>
        <p:spPr>
          <a:xfrm>
            <a:off x="888402" y="5893501"/>
            <a:ext cx="7019365" cy="134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upo 96"/>
          <p:cNvGrpSpPr/>
          <p:nvPr/>
        </p:nvGrpSpPr>
        <p:grpSpPr>
          <a:xfrm>
            <a:off x="836555" y="1470346"/>
            <a:ext cx="5811616" cy="1420416"/>
            <a:chOff x="943235" y="2112115"/>
            <a:chExt cx="5811616" cy="1420416"/>
          </a:xfrm>
        </p:grpSpPr>
        <p:sp>
          <p:nvSpPr>
            <p:cNvPr id="50" name="CaixaDeTexto 49"/>
            <p:cNvSpPr txBox="1"/>
            <p:nvPr/>
          </p:nvSpPr>
          <p:spPr>
            <a:xfrm>
              <a:off x="1834651" y="2854414"/>
              <a:ext cx="40061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A partir da avaliação diagnóstica duas etapas de intervenções são organizadas para resolver os </a:t>
              </a:r>
              <a:r>
                <a:rPr lang="pt-BR" sz="1200" dirty="0" err="1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GAPs</a:t>
              </a:r>
              <a:r>
                <a:rPr lang="pt-BR" sz="12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.</a:t>
              </a:r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1255188" y="2627704"/>
              <a:ext cx="5254388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/>
            <p:cNvCxnSpPr/>
            <p:nvPr/>
          </p:nvCxnSpPr>
          <p:spPr>
            <a:xfrm>
              <a:off x="6550520" y="2627704"/>
              <a:ext cx="0" cy="344155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/>
            <p:cNvCxnSpPr/>
            <p:nvPr/>
          </p:nvCxnSpPr>
          <p:spPr>
            <a:xfrm>
              <a:off x="1214243" y="2627704"/>
              <a:ext cx="0" cy="357803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 flipV="1">
              <a:off x="3766377" y="2112115"/>
              <a:ext cx="0" cy="515589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Shape 1619"/>
            <p:cNvSpPr/>
            <p:nvPr/>
          </p:nvSpPr>
          <p:spPr>
            <a:xfrm>
              <a:off x="6339443" y="3060200"/>
              <a:ext cx="415408" cy="472331"/>
            </a:xfrm>
            <a:custGeom>
              <a:avLst/>
              <a:gdLst/>
              <a:ahLst/>
              <a:cxnLst/>
              <a:rect l="0" t="0" r="0" b="0"/>
              <a:pathLst>
                <a:path w="1450" h="1648" extrusionOk="0">
                  <a:moveTo>
                    <a:pt x="860" y="121"/>
                  </a:moveTo>
                  <a:cubicBezTo>
                    <a:pt x="604" y="121"/>
                    <a:pt x="604" y="121"/>
                    <a:pt x="604" y="121"/>
                  </a:cubicBezTo>
                  <a:cubicBezTo>
                    <a:pt x="604" y="254"/>
                    <a:pt x="604" y="254"/>
                    <a:pt x="604" y="254"/>
                  </a:cubicBezTo>
                  <a:cubicBezTo>
                    <a:pt x="795" y="254"/>
                    <a:pt x="795" y="254"/>
                    <a:pt x="795" y="254"/>
                  </a:cubicBezTo>
                  <a:cubicBezTo>
                    <a:pt x="795" y="560"/>
                    <a:pt x="795" y="560"/>
                    <a:pt x="795" y="560"/>
                  </a:cubicBezTo>
                  <a:cubicBezTo>
                    <a:pt x="1082" y="560"/>
                    <a:pt x="1082" y="560"/>
                    <a:pt x="1082" y="560"/>
                  </a:cubicBezTo>
                  <a:cubicBezTo>
                    <a:pt x="1082" y="1287"/>
                    <a:pt x="1082" y="1287"/>
                    <a:pt x="1082" y="1287"/>
                  </a:cubicBezTo>
                  <a:cubicBezTo>
                    <a:pt x="217" y="1287"/>
                    <a:pt x="217" y="1287"/>
                    <a:pt x="217" y="1287"/>
                  </a:cubicBezTo>
                  <a:cubicBezTo>
                    <a:pt x="217" y="995"/>
                    <a:pt x="217" y="995"/>
                    <a:pt x="217" y="995"/>
                  </a:cubicBezTo>
                  <a:cubicBezTo>
                    <a:pt x="170" y="990"/>
                    <a:pt x="125" y="976"/>
                    <a:pt x="85" y="954"/>
                  </a:cubicBezTo>
                  <a:cubicBezTo>
                    <a:pt x="85" y="1419"/>
                    <a:pt x="85" y="1419"/>
                    <a:pt x="85" y="1419"/>
                  </a:cubicBezTo>
                  <a:cubicBezTo>
                    <a:pt x="1214" y="1419"/>
                    <a:pt x="1214" y="1419"/>
                    <a:pt x="1214" y="1419"/>
                  </a:cubicBezTo>
                  <a:cubicBezTo>
                    <a:pt x="1214" y="483"/>
                    <a:pt x="1214" y="483"/>
                    <a:pt x="1214" y="483"/>
                  </a:cubicBezTo>
                  <a:lnTo>
                    <a:pt x="860" y="121"/>
                  </a:lnTo>
                  <a:close/>
                  <a:moveTo>
                    <a:pt x="504" y="121"/>
                  </a:moveTo>
                  <a:cubicBezTo>
                    <a:pt x="416" y="121"/>
                    <a:pt x="416" y="121"/>
                    <a:pt x="416" y="121"/>
                  </a:cubicBezTo>
                  <a:cubicBezTo>
                    <a:pt x="416" y="644"/>
                    <a:pt x="416" y="644"/>
                    <a:pt x="416" y="644"/>
                  </a:cubicBezTo>
                  <a:cubicBezTo>
                    <a:pt x="416" y="735"/>
                    <a:pt x="343" y="808"/>
                    <a:pt x="252" y="808"/>
                  </a:cubicBezTo>
                  <a:cubicBezTo>
                    <a:pt x="252" y="808"/>
                    <a:pt x="252" y="808"/>
                    <a:pt x="252" y="808"/>
                  </a:cubicBezTo>
                  <a:cubicBezTo>
                    <a:pt x="161" y="808"/>
                    <a:pt x="88" y="735"/>
                    <a:pt x="88" y="644"/>
                  </a:cubicBezTo>
                  <a:cubicBezTo>
                    <a:pt x="88" y="187"/>
                    <a:pt x="88" y="187"/>
                    <a:pt x="88" y="187"/>
                  </a:cubicBezTo>
                  <a:cubicBezTo>
                    <a:pt x="88" y="132"/>
                    <a:pt x="132" y="88"/>
                    <a:pt x="187" y="88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242" y="88"/>
                    <a:pt x="287" y="132"/>
                    <a:pt x="287" y="187"/>
                  </a:cubicBezTo>
                  <a:cubicBezTo>
                    <a:pt x="287" y="542"/>
                    <a:pt x="287" y="542"/>
                    <a:pt x="287" y="542"/>
                  </a:cubicBezTo>
                  <a:cubicBezTo>
                    <a:pt x="287" y="561"/>
                    <a:pt x="271" y="576"/>
                    <a:pt x="253" y="576"/>
                  </a:cubicBezTo>
                  <a:cubicBezTo>
                    <a:pt x="253" y="576"/>
                    <a:pt x="253" y="576"/>
                    <a:pt x="253" y="576"/>
                  </a:cubicBezTo>
                  <a:cubicBezTo>
                    <a:pt x="234" y="576"/>
                    <a:pt x="218" y="561"/>
                    <a:pt x="218" y="542"/>
                  </a:cubicBezTo>
                  <a:cubicBezTo>
                    <a:pt x="218" y="288"/>
                    <a:pt x="218" y="288"/>
                    <a:pt x="218" y="288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131" y="542"/>
                    <a:pt x="131" y="542"/>
                    <a:pt x="131" y="542"/>
                  </a:cubicBezTo>
                  <a:cubicBezTo>
                    <a:pt x="131" y="609"/>
                    <a:pt x="185" y="664"/>
                    <a:pt x="253" y="664"/>
                  </a:cubicBezTo>
                  <a:cubicBezTo>
                    <a:pt x="253" y="664"/>
                    <a:pt x="253" y="664"/>
                    <a:pt x="253" y="664"/>
                  </a:cubicBezTo>
                  <a:cubicBezTo>
                    <a:pt x="320" y="664"/>
                    <a:pt x="375" y="609"/>
                    <a:pt x="375" y="542"/>
                  </a:cubicBezTo>
                  <a:cubicBezTo>
                    <a:pt x="375" y="187"/>
                    <a:pt x="375" y="187"/>
                    <a:pt x="375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cubicBezTo>
                    <a:pt x="0" y="644"/>
                    <a:pt x="0" y="644"/>
                    <a:pt x="0" y="644"/>
                  </a:cubicBezTo>
                  <a:cubicBezTo>
                    <a:pt x="0" y="783"/>
                    <a:pt x="113" y="896"/>
                    <a:pt x="252" y="896"/>
                  </a:cubicBezTo>
                  <a:cubicBezTo>
                    <a:pt x="252" y="896"/>
                    <a:pt x="252" y="896"/>
                    <a:pt x="252" y="896"/>
                  </a:cubicBezTo>
                  <a:cubicBezTo>
                    <a:pt x="391" y="896"/>
                    <a:pt x="504" y="783"/>
                    <a:pt x="504" y="644"/>
                  </a:cubicBezTo>
                  <a:lnTo>
                    <a:pt x="504" y="121"/>
                  </a:lnTo>
                  <a:close/>
                  <a:moveTo>
                    <a:pt x="1317" y="565"/>
                  </a:moveTo>
                  <a:cubicBezTo>
                    <a:pt x="1317" y="1515"/>
                    <a:pt x="1317" y="1515"/>
                    <a:pt x="1317" y="1515"/>
                  </a:cubicBezTo>
                  <a:cubicBezTo>
                    <a:pt x="333" y="1515"/>
                    <a:pt x="333" y="1515"/>
                    <a:pt x="333" y="1515"/>
                  </a:cubicBezTo>
                  <a:cubicBezTo>
                    <a:pt x="333" y="1648"/>
                    <a:pt x="333" y="1648"/>
                    <a:pt x="333" y="1648"/>
                  </a:cubicBezTo>
                  <a:cubicBezTo>
                    <a:pt x="1450" y="1648"/>
                    <a:pt x="1450" y="1648"/>
                    <a:pt x="1450" y="1648"/>
                  </a:cubicBezTo>
                  <a:cubicBezTo>
                    <a:pt x="1450" y="697"/>
                    <a:pt x="1450" y="697"/>
                    <a:pt x="1450" y="697"/>
                  </a:cubicBezTo>
                  <a:lnTo>
                    <a:pt x="1317" y="565"/>
                  </a:lnTo>
                  <a:close/>
                </a:path>
              </a:pathLst>
            </a:custGeom>
            <a:solidFill>
              <a:srgbClr val="8F45C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sp>
          <p:nvSpPr>
            <p:cNvPr id="66" name="Shape 1057"/>
            <p:cNvSpPr/>
            <p:nvPr/>
          </p:nvSpPr>
          <p:spPr>
            <a:xfrm>
              <a:off x="943235" y="3070667"/>
              <a:ext cx="542016" cy="445825"/>
            </a:xfrm>
            <a:custGeom>
              <a:avLst/>
              <a:gdLst/>
              <a:ahLst/>
              <a:cxnLst/>
              <a:rect l="0" t="0" r="0" b="0"/>
              <a:pathLst>
                <a:path w="1648" h="1354" extrusionOk="0">
                  <a:moveTo>
                    <a:pt x="1135" y="644"/>
                  </a:moveTo>
                  <a:cubicBezTo>
                    <a:pt x="1135" y="491"/>
                    <a:pt x="1135" y="491"/>
                    <a:pt x="1135" y="491"/>
                  </a:cubicBezTo>
                  <a:cubicBezTo>
                    <a:pt x="1053" y="461"/>
                    <a:pt x="1053" y="461"/>
                    <a:pt x="1053" y="461"/>
                  </a:cubicBezTo>
                  <a:cubicBezTo>
                    <a:pt x="1021" y="450"/>
                    <a:pt x="996" y="426"/>
                    <a:pt x="983" y="395"/>
                  </a:cubicBezTo>
                  <a:cubicBezTo>
                    <a:pt x="983" y="395"/>
                    <a:pt x="983" y="395"/>
                    <a:pt x="983" y="395"/>
                  </a:cubicBezTo>
                  <a:cubicBezTo>
                    <a:pt x="970" y="364"/>
                    <a:pt x="971" y="329"/>
                    <a:pt x="985" y="299"/>
                  </a:cubicBezTo>
                  <a:cubicBezTo>
                    <a:pt x="1023" y="220"/>
                    <a:pt x="1023" y="220"/>
                    <a:pt x="1023" y="220"/>
                  </a:cubicBezTo>
                  <a:cubicBezTo>
                    <a:pt x="915" y="112"/>
                    <a:pt x="915" y="112"/>
                    <a:pt x="915" y="112"/>
                  </a:cubicBezTo>
                  <a:cubicBezTo>
                    <a:pt x="836" y="149"/>
                    <a:pt x="836" y="149"/>
                    <a:pt x="836" y="149"/>
                  </a:cubicBezTo>
                  <a:cubicBezTo>
                    <a:pt x="806" y="164"/>
                    <a:pt x="771" y="165"/>
                    <a:pt x="740" y="152"/>
                  </a:cubicBezTo>
                  <a:cubicBezTo>
                    <a:pt x="740" y="152"/>
                    <a:pt x="740" y="152"/>
                    <a:pt x="740" y="152"/>
                  </a:cubicBezTo>
                  <a:cubicBezTo>
                    <a:pt x="709" y="139"/>
                    <a:pt x="685" y="114"/>
                    <a:pt x="673" y="82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462" y="82"/>
                    <a:pt x="462" y="82"/>
                    <a:pt x="462" y="82"/>
                  </a:cubicBezTo>
                  <a:cubicBezTo>
                    <a:pt x="451" y="114"/>
                    <a:pt x="427" y="139"/>
                    <a:pt x="396" y="152"/>
                  </a:cubicBezTo>
                  <a:cubicBezTo>
                    <a:pt x="396" y="152"/>
                    <a:pt x="396" y="152"/>
                    <a:pt x="396" y="152"/>
                  </a:cubicBezTo>
                  <a:cubicBezTo>
                    <a:pt x="365" y="165"/>
                    <a:pt x="330" y="164"/>
                    <a:pt x="299" y="149"/>
                  </a:cubicBezTo>
                  <a:cubicBezTo>
                    <a:pt x="220" y="112"/>
                    <a:pt x="220" y="112"/>
                    <a:pt x="220" y="112"/>
                  </a:cubicBezTo>
                  <a:cubicBezTo>
                    <a:pt x="112" y="220"/>
                    <a:pt x="112" y="220"/>
                    <a:pt x="112" y="220"/>
                  </a:cubicBezTo>
                  <a:cubicBezTo>
                    <a:pt x="150" y="299"/>
                    <a:pt x="150" y="299"/>
                    <a:pt x="150" y="299"/>
                  </a:cubicBezTo>
                  <a:cubicBezTo>
                    <a:pt x="164" y="329"/>
                    <a:pt x="165" y="364"/>
                    <a:pt x="152" y="395"/>
                  </a:cubicBezTo>
                  <a:cubicBezTo>
                    <a:pt x="152" y="395"/>
                    <a:pt x="152" y="395"/>
                    <a:pt x="152" y="395"/>
                  </a:cubicBezTo>
                  <a:cubicBezTo>
                    <a:pt x="139" y="426"/>
                    <a:pt x="114" y="450"/>
                    <a:pt x="83" y="461"/>
                  </a:cubicBezTo>
                  <a:cubicBezTo>
                    <a:pt x="0" y="491"/>
                    <a:pt x="0" y="491"/>
                    <a:pt x="0" y="491"/>
                  </a:cubicBezTo>
                  <a:cubicBezTo>
                    <a:pt x="0" y="644"/>
                    <a:pt x="0" y="644"/>
                    <a:pt x="0" y="644"/>
                  </a:cubicBezTo>
                  <a:cubicBezTo>
                    <a:pt x="83" y="673"/>
                    <a:pt x="83" y="673"/>
                    <a:pt x="83" y="673"/>
                  </a:cubicBezTo>
                  <a:cubicBezTo>
                    <a:pt x="114" y="684"/>
                    <a:pt x="139" y="708"/>
                    <a:pt x="152" y="739"/>
                  </a:cubicBezTo>
                  <a:cubicBezTo>
                    <a:pt x="152" y="739"/>
                    <a:pt x="152" y="739"/>
                    <a:pt x="152" y="739"/>
                  </a:cubicBezTo>
                  <a:cubicBezTo>
                    <a:pt x="165" y="770"/>
                    <a:pt x="164" y="805"/>
                    <a:pt x="150" y="835"/>
                  </a:cubicBezTo>
                  <a:cubicBezTo>
                    <a:pt x="112" y="915"/>
                    <a:pt x="112" y="915"/>
                    <a:pt x="112" y="915"/>
                  </a:cubicBezTo>
                  <a:cubicBezTo>
                    <a:pt x="220" y="1023"/>
                    <a:pt x="220" y="1023"/>
                    <a:pt x="220" y="1023"/>
                  </a:cubicBezTo>
                  <a:cubicBezTo>
                    <a:pt x="299" y="985"/>
                    <a:pt x="299" y="985"/>
                    <a:pt x="299" y="985"/>
                  </a:cubicBezTo>
                  <a:cubicBezTo>
                    <a:pt x="330" y="971"/>
                    <a:pt x="365" y="970"/>
                    <a:pt x="396" y="983"/>
                  </a:cubicBezTo>
                  <a:cubicBezTo>
                    <a:pt x="396" y="983"/>
                    <a:pt x="396" y="983"/>
                    <a:pt x="396" y="983"/>
                  </a:cubicBezTo>
                  <a:cubicBezTo>
                    <a:pt x="427" y="995"/>
                    <a:pt x="451" y="1021"/>
                    <a:pt x="462" y="1052"/>
                  </a:cubicBezTo>
                  <a:cubicBezTo>
                    <a:pt x="491" y="1135"/>
                    <a:pt x="491" y="1135"/>
                    <a:pt x="491" y="1135"/>
                  </a:cubicBezTo>
                  <a:cubicBezTo>
                    <a:pt x="644" y="1135"/>
                    <a:pt x="644" y="1135"/>
                    <a:pt x="644" y="1135"/>
                  </a:cubicBezTo>
                  <a:cubicBezTo>
                    <a:pt x="673" y="1053"/>
                    <a:pt x="673" y="1053"/>
                    <a:pt x="673" y="1053"/>
                  </a:cubicBezTo>
                  <a:cubicBezTo>
                    <a:pt x="685" y="1021"/>
                    <a:pt x="709" y="995"/>
                    <a:pt x="740" y="982"/>
                  </a:cubicBezTo>
                  <a:cubicBezTo>
                    <a:pt x="740" y="982"/>
                    <a:pt x="740" y="982"/>
                    <a:pt x="740" y="982"/>
                  </a:cubicBezTo>
                  <a:cubicBezTo>
                    <a:pt x="771" y="970"/>
                    <a:pt x="805" y="971"/>
                    <a:pt x="835" y="985"/>
                  </a:cubicBezTo>
                  <a:cubicBezTo>
                    <a:pt x="915" y="1023"/>
                    <a:pt x="915" y="1023"/>
                    <a:pt x="915" y="1023"/>
                  </a:cubicBezTo>
                  <a:cubicBezTo>
                    <a:pt x="1023" y="915"/>
                    <a:pt x="1023" y="915"/>
                    <a:pt x="1023" y="915"/>
                  </a:cubicBezTo>
                  <a:cubicBezTo>
                    <a:pt x="985" y="835"/>
                    <a:pt x="985" y="835"/>
                    <a:pt x="985" y="835"/>
                  </a:cubicBezTo>
                  <a:cubicBezTo>
                    <a:pt x="971" y="805"/>
                    <a:pt x="970" y="770"/>
                    <a:pt x="983" y="739"/>
                  </a:cubicBezTo>
                  <a:cubicBezTo>
                    <a:pt x="983" y="739"/>
                    <a:pt x="983" y="739"/>
                    <a:pt x="983" y="739"/>
                  </a:cubicBezTo>
                  <a:cubicBezTo>
                    <a:pt x="996" y="708"/>
                    <a:pt x="1021" y="684"/>
                    <a:pt x="1053" y="673"/>
                  </a:cubicBezTo>
                  <a:lnTo>
                    <a:pt x="1135" y="644"/>
                  </a:lnTo>
                  <a:close/>
                  <a:moveTo>
                    <a:pt x="568" y="775"/>
                  </a:moveTo>
                  <a:cubicBezTo>
                    <a:pt x="453" y="775"/>
                    <a:pt x="359" y="682"/>
                    <a:pt x="359" y="567"/>
                  </a:cubicBezTo>
                  <a:cubicBezTo>
                    <a:pt x="359" y="452"/>
                    <a:pt x="453" y="359"/>
                    <a:pt x="568" y="359"/>
                  </a:cubicBezTo>
                  <a:cubicBezTo>
                    <a:pt x="683" y="359"/>
                    <a:pt x="776" y="452"/>
                    <a:pt x="776" y="567"/>
                  </a:cubicBezTo>
                  <a:cubicBezTo>
                    <a:pt x="776" y="682"/>
                    <a:pt x="683" y="775"/>
                    <a:pt x="568" y="775"/>
                  </a:cubicBezTo>
                  <a:close/>
                  <a:moveTo>
                    <a:pt x="1648" y="1093"/>
                  </a:moveTo>
                  <a:cubicBezTo>
                    <a:pt x="1648" y="1012"/>
                    <a:pt x="1648" y="1012"/>
                    <a:pt x="1648" y="1012"/>
                  </a:cubicBezTo>
                  <a:cubicBezTo>
                    <a:pt x="1604" y="996"/>
                    <a:pt x="1604" y="996"/>
                    <a:pt x="1604" y="996"/>
                  </a:cubicBezTo>
                  <a:cubicBezTo>
                    <a:pt x="1587" y="990"/>
                    <a:pt x="1574" y="978"/>
                    <a:pt x="1567" y="961"/>
                  </a:cubicBezTo>
                  <a:cubicBezTo>
                    <a:pt x="1567" y="961"/>
                    <a:pt x="1567" y="961"/>
                    <a:pt x="1567" y="961"/>
                  </a:cubicBezTo>
                  <a:cubicBezTo>
                    <a:pt x="1560" y="945"/>
                    <a:pt x="1561" y="926"/>
                    <a:pt x="1568" y="910"/>
                  </a:cubicBezTo>
                  <a:cubicBezTo>
                    <a:pt x="1588" y="868"/>
                    <a:pt x="1588" y="868"/>
                    <a:pt x="1588" y="868"/>
                  </a:cubicBezTo>
                  <a:cubicBezTo>
                    <a:pt x="1531" y="810"/>
                    <a:pt x="1531" y="810"/>
                    <a:pt x="1531" y="810"/>
                  </a:cubicBezTo>
                  <a:cubicBezTo>
                    <a:pt x="1489" y="830"/>
                    <a:pt x="1489" y="830"/>
                    <a:pt x="1489" y="830"/>
                  </a:cubicBezTo>
                  <a:cubicBezTo>
                    <a:pt x="1473" y="838"/>
                    <a:pt x="1454" y="839"/>
                    <a:pt x="1438" y="832"/>
                  </a:cubicBezTo>
                  <a:cubicBezTo>
                    <a:pt x="1438" y="832"/>
                    <a:pt x="1438" y="832"/>
                    <a:pt x="1438" y="832"/>
                  </a:cubicBezTo>
                  <a:cubicBezTo>
                    <a:pt x="1421" y="825"/>
                    <a:pt x="1408" y="812"/>
                    <a:pt x="1402" y="795"/>
                  </a:cubicBezTo>
                  <a:cubicBezTo>
                    <a:pt x="1387" y="751"/>
                    <a:pt x="1387" y="751"/>
                    <a:pt x="1387" y="751"/>
                  </a:cubicBezTo>
                  <a:cubicBezTo>
                    <a:pt x="1306" y="751"/>
                    <a:pt x="1306" y="751"/>
                    <a:pt x="1306" y="751"/>
                  </a:cubicBezTo>
                  <a:cubicBezTo>
                    <a:pt x="1290" y="795"/>
                    <a:pt x="1290" y="795"/>
                    <a:pt x="1290" y="795"/>
                  </a:cubicBezTo>
                  <a:cubicBezTo>
                    <a:pt x="1284" y="812"/>
                    <a:pt x="1271" y="825"/>
                    <a:pt x="1255" y="832"/>
                  </a:cubicBezTo>
                  <a:cubicBezTo>
                    <a:pt x="1255" y="832"/>
                    <a:pt x="1255" y="832"/>
                    <a:pt x="1255" y="832"/>
                  </a:cubicBezTo>
                  <a:cubicBezTo>
                    <a:pt x="1238" y="839"/>
                    <a:pt x="1220" y="838"/>
                    <a:pt x="1204" y="830"/>
                  </a:cubicBezTo>
                  <a:cubicBezTo>
                    <a:pt x="1162" y="810"/>
                    <a:pt x="1162" y="810"/>
                    <a:pt x="1162" y="810"/>
                  </a:cubicBezTo>
                  <a:cubicBezTo>
                    <a:pt x="1104" y="868"/>
                    <a:pt x="1104" y="868"/>
                    <a:pt x="1104" y="868"/>
                  </a:cubicBezTo>
                  <a:cubicBezTo>
                    <a:pt x="1124" y="910"/>
                    <a:pt x="1124" y="910"/>
                    <a:pt x="1124" y="910"/>
                  </a:cubicBezTo>
                  <a:cubicBezTo>
                    <a:pt x="1132" y="926"/>
                    <a:pt x="1132" y="945"/>
                    <a:pt x="1125" y="961"/>
                  </a:cubicBezTo>
                  <a:cubicBezTo>
                    <a:pt x="1125" y="961"/>
                    <a:pt x="1125" y="961"/>
                    <a:pt x="1125" y="961"/>
                  </a:cubicBezTo>
                  <a:cubicBezTo>
                    <a:pt x="1119" y="978"/>
                    <a:pt x="1105" y="990"/>
                    <a:pt x="1088" y="996"/>
                  </a:cubicBezTo>
                  <a:cubicBezTo>
                    <a:pt x="1044" y="1012"/>
                    <a:pt x="1044" y="1012"/>
                    <a:pt x="1044" y="1012"/>
                  </a:cubicBezTo>
                  <a:cubicBezTo>
                    <a:pt x="1044" y="1093"/>
                    <a:pt x="1044" y="1093"/>
                    <a:pt x="1044" y="1093"/>
                  </a:cubicBezTo>
                  <a:cubicBezTo>
                    <a:pt x="1088" y="1109"/>
                    <a:pt x="1088" y="1109"/>
                    <a:pt x="1088" y="1109"/>
                  </a:cubicBezTo>
                  <a:cubicBezTo>
                    <a:pt x="1105" y="1115"/>
                    <a:pt x="1119" y="1128"/>
                    <a:pt x="1125" y="1144"/>
                  </a:cubicBezTo>
                  <a:cubicBezTo>
                    <a:pt x="1125" y="1144"/>
                    <a:pt x="1125" y="1144"/>
                    <a:pt x="1125" y="1144"/>
                  </a:cubicBezTo>
                  <a:cubicBezTo>
                    <a:pt x="1132" y="1160"/>
                    <a:pt x="1132" y="1179"/>
                    <a:pt x="1124" y="1195"/>
                  </a:cubicBezTo>
                  <a:cubicBezTo>
                    <a:pt x="1104" y="1237"/>
                    <a:pt x="1104" y="1237"/>
                    <a:pt x="1104" y="1237"/>
                  </a:cubicBezTo>
                  <a:cubicBezTo>
                    <a:pt x="1162" y="1295"/>
                    <a:pt x="1162" y="1295"/>
                    <a:pt x="1162" y="1295"/>
                  </a:cubicBezTo>
                  <a:cubicBezTo>
                    <a:pt x="1204" y="1275"/>
                    <a:pt x="1204" y="1275"/>
                    <a:pt x="1204" y="1275"/>
                  </a:cubicBezTo>
                  <a:cubicBezTo>
                    <a:pt x="1220" y="1267"/>
                    <a:pt x="1238" y="1267"/>
                    <a:pt x="1255" y="1273"/>
                  </a:cubicBezTo>
                  <a:cubicBezTo>
                    <a:pt x="1255" y="1273"/>
                    <a:pt x="1255" y="1273"/>
                    <a:pt x="1255" y="1273"/>
                  </a:cubicBezTo>
                  <a:cubicBezTo>
                    <a:pt x="1271" y="1280"/>
                    <a:pt x="1284" y="1294"/>
                    <a:pt x="1290" y="1310"/>
                  </a:cubicBezTo>
                  <a:cubicBezTo>
                    <a:pt x="1306" y="1354"/>
                    <a:pt x="1306" y="1354"/>
                    <a:pt x="1306" y="1354"/>
                  </a:cubicBezTo>
                  <a:cubicBezTo>
                    <a:pt x="1387" y="1354"/>
                    <a:pt x="1387" y="1354"/>
                    <a:pt x="1387" y="1354"/>
                  </a:cubicBezTo>
                  <a:cubicBezTo>
                    <a:pt x="1402" y="1311"/>
                    <a:pt x="1402" y="1311"/>
                    <a:pt x="1402" y="1311"/>
                  </a:cubicBezTo>
                  <a:cubicBezTo>
                    <a:pt x="1408" y="1294"/>
                    <a:pt x="1421" y="1280"/>
                    <a:pt x="1438" y="1273"/>
                  </a:cubicBezTo>
                  <a:cubicBezTo>
                    <a:pt x="1438" y="1273"/>
                    <a:pt x="1438" y="1273"/>
                    <a:pt x="1438" y="1273"/>
                  </a:cubicBezTo>
                  <a:cubicBezTo>
                    <a:pt x="1454" y="1267"/>
                    <a:pt x="1473" y="1267"/>
                    <a:pt x="1489" y="1275"/>
                  </a:cubicBezTo>
                  <a:cubicBezTo>
                    <a:pt x="1531" y="1295"/>
                    <a:pt x="1531" y="1295"/>
                    <a:pt x="1531" y="1295"/>
                  </a:cubicBezTo>
                  <a:cubicBezTo>
                    <a:pt x="1588" y="1237"/>
                    <a:pt x="1588" y="1237"/>
                    <a:pt x="1588" y="1237"/>
                  </a:cubicBezTo>
                  <a:cubicBezTo>
                    <a:pt x="1568" y="1195"/>
                    <a:pt x="1568" y="1195"/>
                    <a:pt x="1568" y="1195"/>
                  </a:cubicBezTo>
                  <a:cubicBezTo>
                    <a:pt x="1561" y="1179"/>
                    <a:pt x="1560" y="1160"/>
                    <a:pt x="1567" y="1144"/>
                  </a:cubicBezTo>
                  <a:cubicBezTo>
                    <a:pt x="1567" y="1144"/>
                    <a:pt x="1567" y="1144"/>
                    <a:pt x="1567" y="1144"/>
                  </a:cubicBezTo>
                  <a:cubicBezTo>
                    <a:pt x="1574" y="1128"/>
                    <a:pt x="1587" y="1115"/>
                    <a:pt x="1604" y="1109"/>
                  </a:cubicBezTo>
                  <a:lnTo>
                    <a:pt x="1648" y="1093"/>
                  </a:lnTo>
                  <a:close/>
                  <a:moveTo>
                    <a:pt x="1346" y="1163"/>
                  </a:moveTo>
                  <a:cubicBezTo>
                    <a:pt x="1285" y="1163"/>
                    <a:pt x="1236" y="1114"/>
                    <a:pt x="1236" y="1053"/>
                  </a:cubicBezTo>
                  <a:cubicBezTo>
                    <a:pt x="1236" y="991"/>
                    <a:pt x="1285" y="942"/>
                    <a:pt x="1346" y="942"/>
                  </a:cubicBezTo>
                  <a:cubicBezTo>
                    <a:pt x="1407" y="942"/>
                    <a:pt x="1457" y="991"/>
                    <a:pt x="1457" y="1053"/>
                  </a:cubicBezTo>
                  <a:cubicBezTo>
                    <a:pt x="1457" y="1114"/>
                    <a:pt x="1407" y="1163"/>
                    <a:pt x="1346" y="1163"/>
                  </a:cubicBezTo>
                  <a:close/>
                </a:path>
              </a:pathLst>
            </a:custGeom>
            <a:solidFill>
              <a:srgbClr val="8F45C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</p:grpSp>
      <p:sp>
        <p:nvSpPr>
          <p:cNvPr id="71" name="Retângulo Arredondado 11"/>
          <p:cNvSpPr/>
          <p:nvPr/>
        </p:nvSpPr>
        <p:spPr>
          <a:xfrm>
            <a:off x="85418" y="4323544"/>
            <a:ext cx="1911084" cy="1369907"/>
          </a:xfrm>
          <a:prstGeom prst="roundRect">
            <a:avLst/>
          </a:prstGeom>
          <a:noFill/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90558" y="4397143"/>
            <a:ext cx="1942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Após a avaliação diagnóstica o aluno percorre módulos transversais: </a:t>
            </a:r>
            <a:endParaRPr lang="pt-BR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pt-BR" sz="11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pt-B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Exemplo: Pensamento lógico e matemático</a:t>
            </a:r>
          </a:p>
          <a:p>
            <a:pPr marL="228600" indent="-228600" algn="ctr">
              <a:buAutoNum type="arabicPeriod"/>
            </a:pPr>
            <a:endParaRPr lang="pt-BR" sz="11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6" name="Retângulo Arredondado 11"/>
          <p:cNvSpPr/>
          <p:nvPr/>
        </p:nvSpPr>
        <p:spPr>
          <a:xfrm>
            <a:off x="2042909" y="4332998"/>
            <a:ext cx="2244038" cy="1336711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2068245" y="4453228"/>
            <a:ext cx="2218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Componentes curriculares:</a:t>
            </a:r>
          </a:p>
          <a:p>
            <a:pPr algn="ctr"/>
            <a:r>
              <a:rPr lang="pt-B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Módulos de conhecimentos das áreas, associados aos conteúdos e habilidades específicas mapeadas no diagnóstico</a:t>
            </a:r>
            <a:endParaRPr lang="pt-BR" sz="11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8" name="Grupo 97"/>
          <p:cNvGrpSpPr/>
          <p:nvPr/>
        </p:nvGrpSpPr>
        <p:grpSpPr>
          <a:xfrm>
            <a:off x="328790" y="2982220"/>
            <a:ext cx="3538130" cy="1507089"/>
            <a:chOff x="435470" y="3623989"/>
            <a:chExt cx="3538130" cy="1507089"/>
          </a:xfrm>
        </p:grpSpPr>
        <p:cxnSp>
          <p:nvCxnSpPr>
            <p:cNvPr id="52" name="Conector reto 51"/>
            <p:cNvCxnSpPr/>
            <p:nvPr/>
          </p:nvCxnSpPr>
          <p:spPr>
            <a:xfrm>
              <a:off x="641039" y="3623989"/>
              <a:ext cx="1793219" cy="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de seta reta 52"/>
            <p:cNvCxnSpPr/>
            <p:nvPr/>
          </p:nvCxnSpPr>
          <p:spPr>
            <a:xfrm>
              <a:off x="641037" y="3623989"/>
              <a:ext cx="0" cy="279270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de seta reta 53"/>
            <p:cNvCxnSpPr/>
            <p:nvPr/>
          </p:nvCxnSpPr>
          <p:spPr>
            <a:xfrm>
              <a:off x="2434258" y="3623989"/>
              <a:ext cx="0" cy="279270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Shape 897"/>
            <p:cNvSpPr/>
            <p:nvPr/>
          </p:nvSpPr>
          <p:spPr>
            <a:xfrm>
              <a:off x="435470" y="3920345"/>
              <a:ext cx="422729" cy="356487"/>
            </a:xfrm>
            <a:custGeom>
              <a:avLst/>
              <a:gdLst/>
              <a:ahLst/>
              <a:cxnLst/>
              <a:rect l="0" t="0" r="0" b="0"/>
              <a:pathLst>
                <a:path w="1648" h="1388" extrusionOk="0">
                  <a:moveTo>
                    <a:pt x="847" y="1110"/>
                  </a:moveTo>
                  <a:cubicBezTo>
                    <a:pt x="848" y="1109"/>
                    <a:pt x="848" y="1107"/>
                    <a:pt x="848" y="1106"/>
                  </a:cubicBezTo>
                  <a:cubicBezTo>
                    <a:pt x="180" y="1106"/>
                    <a:pt x="180" y="1106"/>
                    <a:pt x="180" y="1106"/>
                  </a:cubicBezTo>
                  <a:cubicBezTo>
                    <a:pt x="180" y="160"/>
                    <a:pt x="180" y="160"/>
                    <a:pt x="180" y="160"/>
                  </a:cubicBezTo>
                  <a:cubicBezTo>
                    <a:pt x="1467" y="160"/>
                    <a:pt x="1467" y="160"/>
                    <a:pt x="1467" y="160"/>
                  </a:cubicBezTo>
                  <a:cubicBezTo>
                    <a:pt x="1467" y="728"/>
                    <a:pt x="1467" y="728"/>
                    <a:pt x="1467" y="728"/>
                  </a:cubicBezTo>
                  <a:cubicBezTo>
                    <a:pt x="1555" y="760"/>
                    <a:pt x="1618" y="876"/>
                    <a:pt x="1647" y="966"/>
                  </a:cubicBezTo>
                  <a:cubicBezTo>
                    <a:pt x="1647" y="128"/>
                    <a:pt x="1647" y="128"/>
                    <a:pt x="1647" y="128"/>
                  </a:cubicBezTo>
                  <a:cubicBezTo>
                    <a:pt x="1647" y="57"/>
                    <a:pt x="1590" y="0"/>
                    <a:pt x="151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138"/>
                    <a:pt x="0" y="1138"/>
                    <a:pt x="0" y="1138"/>
                  </a:cubicBezTo>
                  <a:cubicBezTo>
                    <a:pt x="0" y="1209"/>
                    <a:pt x="57" y="1266"/>
                    <a:pt x="128" y="1266"/>
                  </a:cubicBezTo>
                  <a:cubicBezTo>
                    <a:pt x="918" y="1266"/>
                    <a:pt x="918" y="1266"/>
                    <a:pt x="918" y="1266"/>
                  </a:cubicBezTo>
                  <a:cubicBezTo>
                    <a:pt x="851" y="1226"/>
                    <a:pt x="833" y="1162"/>
                    <a:pt x="847" y="1110"/>
                  </a:cubicBezTo>
                  <a:close/>
                  <a:moveTo>
                    <a:pt x="873" y="597"/>
                  </a:moveTo>
                  <a:cubicBezTo>
                    <a:pt x="917" y="597"/>
                    <a:pt x="959" y="625"/>
                    <a:pt x="973" y="671"/>
                  </a:cubicBezTo>
                  <a:cubicBezTo>
                    <a:pt x="955" y="658"/>
                    <a:pt x="935" y="651"/>
                    <a:pt x="914" y="651"/>
                  </a:cubicBezTo>
                  <a:cubicBezTo>
                    <a:pt x="892" y="651"/>
                    <a:pt x="871" y="658"/>
                    <a:pt x="852" y="671"/>
                  </a:cubicBezTo>
                  <a:cubicBezTo>
                    <a:pt x="815" y="698"/>
                    <a:pt x="799" y="743"/>
                    <a:pt x="813" y="785"/>
                  </a:cubicBezTo>
                  <a:cubicBezTo>
                    <a:pt x="755" y="744"/>
                    <a:pt x="755" y="658"/>
                    <a:pt x="813" y="616"/>
                  </a:cubicBezTo>
                  <a:cubicBezTo>
                    <a:pt x="832" y="603"/>
                    <a:pt x="853" y="597"/>
                    <a:pt x="873" y="597"/>
                  </a:cubicBezTo>
                  <a:moveTo>
                    <a:pt x="921" y="708"/>
                  </a:moveTo>
                  <a:cubicBezTo>
                    <a:pt x="940" y="708"/>
                    <a:pt x="958" y="717"/>
                    <a:pt x="970" y="733"/>
                  </a:cubicBezTo>
                  <a:cubicBezTo>
                    <a:pt x="1115" y="936"/>
                    <a:pt x="1115" y="936"/>
                    <a:pt x="1115" y="936"/>
                  </a:cubicBezTo>
                  <a:cubicBezTo>
                    <a:pt x="1119" y="942"/>
                    <a:pt x="1126" y="945"/>
                    <a:pt x="1132" y="945"/>
                  </a:cubicBezTo>
                  <a:cubicBezTo>
                    <a:pt x="1137" y="945"/>
                    <a:pt x="1141" y="944"/>
                    <a:pt x="1145" y="941"/>
                  </a:cubicBezTo>
                  <a:cubicBezTo>
                    <a:pt x="1155" y="934"/>
                    <a:pt x="1157" y="920"/>
                    <a:pt x="1150" y="911"/>
                  </a:cubicBezTo>
                  <a:cubicBezTo>
                    <a:pt x="1114" y="860"/>
                    <a:pt x="1114" y="860"/>
                    <a:pt x="1114" y="860"/>
                  </a:cubicBezTo>
                  <a:cubicBezTo>
                    <a:pt x="1131" y="856"/>
                    <a:pt x="1150" y="851"/>
                    <a:pt x="1172" y="846"/>
                  </a:cubicBezTo>
                  <a:cubicBezTo>
                    <a:pt x="1175" y="845"/>
                    <a:pt x="1178" y="845"/>
                    <a:pt x="1181" y="845"/>
                  </a:cubicBezTo>
                  <a:cubicBezTo>
                    <a:pt x="1193" y="845"/>
                    <a:pt x="1204" y="851"/>
                    <a:pt x="1212" y="861"/>
                  </a:cubicBezTo>
                  <a:cubicBezTo>
                    <a:pt x="1241" y="902"/>
                    <a:pt x="1241" y="902"/>
                    <a:pt x="1241" y="902"/>
                  </a:cubicBezTo>
                  <a:cubicBezTo>
                    <a:pt x="1245" y="908"/>
                    <a:pt x="1252" y="911"/>
                    <a:pt x="1259" y="911"/>
                  </a:cubicBezTo>
                  <a:cubicBezTo>
                    <a:pt x="1263" y="911"/>
                    <a:pt x="1267" y="910"/>
                    <a:pt x="1271" y="907"/>
                  </a:cubicBezTo>
                  <a:cubicBezTo>
                    <a:pt x="1281" y="900"/>
                    <a:pt x="1283" y="886"/>
                    <a:pt x="1276" y="877"/>
                  </a:cubicBezTo>
                  <a:cubicBezTo>
                    <a:pt x="1243" y="829"/>
                    <a:pt x="1243" y="829"/>
                    <a:pt x="1243" y="829"/>
                  </a:cubicBezTo>
                  <a:cubicBezTo>
                    <a:pt x="1261" y="825"/>
                    <a:pt x="1280" y="821"/>
                    <a:pt x="1299" y="817"/>
                  </a:cubicBezTo>
                  <a:cubicBezTo>
                    <a:pt x="1302" y="816"/>
                    <a:pt x="1304" y="816"/>
                    <a:pt x="1307" y="816"/>
                  </a:cubicBezTo>
                  <a:cubicBezTo>
                    <a:pt x="1319" y="816"/>
                    <a:pt x="1331" y="822"/>
                    <a:pt x="1338" y="832"/>
                  </a:cubicBezTo>
                  <a:cubicBezTo>
                    <a:pt x="1363" y="867"/>
                    <a:pt x="1363" y="867"/>
                    <a:pt x="1363" y="867"/>
                  </a:cubicBezTo>
                  <a:cubicBezTo>
                    <a:pt x="1367" y="872"/>
                    <a:pt x="1374" y="876"/>
                    <a:pt x="1380" y="876"/>
                  </a:cubicBezTo>
                  <a:cubicBezTo>
                    <a:pt x="1385" y="876"/>
                    <a:pt x="1389" y="874"/>
                    <a:pt x="1393" y="872"/>
                  </a:cubicBezTo>
                  <a:cubicBezTo>
                    <a:pt x="1403" y="865"/>
                    <a:pt x="1405" y="851"/>
                    <a:pt x="1398" y="841"/>
                  </a:cubicBezTo>
                  <a:cubicBezTo>
                    <a:pt x="1370" y="802"/>
                    <a:pt x="1370" y="802"/>
                    <a:pt x="1370" y="802"/>
                  </a:cubicBezTo>
                  <a:cubicBezTo>
                    <a:pt x="1376" y="801"/>
                    <a:pt x="1382" y="800"/>
                    <a:pt x="1387" y="799"/>
                  </a:cubicBezTo>
                  <a:cubicBezTo>
                    <a:pt x="1394" y="798"/>
                    <a:pt x="1401" y="797"/>
                    <a:pt x="1408" y="797"/>
                  </a:cubicBezTo>
                  <a:cubicBezTo>
                    <a:pt x="1453" y="797"/>
                    <a:pt x="1481" y="826"/>
                    <a:pt x="1511" y="869"/>
                  </a:cubicBezTo>
                  <a:cubicBezTo>
                    <a:pt x="1590" y="980"/>
                    <a:pt x="1568" y="1058"/>
                    <a:pt x="1648" y="1169"/>
                  </a:cubicBezTo>
                  <a:cubicBezTo>
                    <a:pt x="1548" y="1241"/>
                    <a:pt x="1447" y="1313"/>
                    <a:pt x="1341" y="1388"/>
                  </a:cubicBezTo>
                  <a:cubicBezTo>
                    <a:pt x="1176" y="1265"/>
                    <a:pt x="1033" y="1225"/>
                    <a:pt x="987" y="1210"/>
                  </a:cubicBezTo>
                  <a:cubicBezTo>
                    <a:pt x="943" y="1195"/>
                    <a:pt x="914" y="1167"/>
                    <a:pt x="924" y="1131"/>
                  </a:cubicBezTo>
                  <a:cubicBezTo>
                    <a:pt x="934" y="1097"/>
                    <a:pt x="967" y="1086"/>
                    <a:pt x="997" y="1086"/>
                  </a:cubicBezTo>
                  <a:cubicBezTo>
                    <a:pt x="999" y="1086"/>
                    <a:pt x="1001" y="1086"/>
                    <a:pt x="1002" y="1086"/>
                  </a:cubicBezTo>
                  <a:cubicBezTo>
                    <a:pt x="1049" y="1088"/>
                    <a:pt x="1087" y="1102"/>
                    <a:pt x="1087" y="1102"/>
                  </a:cubicBezTo>
                  <a:cubicBezTo>
                    <a:pt x="873" y="802"/>
                    <a:pt x="873" y="802"/>
                    <a:pt x="873" y="802"/>
                  </a:cubicBezTo>
                  <a:cubicBezTo>
                    <a:pt x="854" y="775"/>
                    <a:pt x="860" y="738"/>
                    <a:pt x="887" y="719"/>
                  </a:cubicBezTo>
                  <a:cubicBezTo>
                    <a:pt x="897" y="712"/>
                    <a:pt x="909" y="708"/>
                    <a:pt x="921" y="708"/>
                  </a:cubicBezTo>
                </a:path>
              </a:pathLst>
            </a:custGeom>
            <a:solidFill>
              <a:srgbClr val="3333C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sp>
          <p:nvSpPr>
            <p:cNvPr id="77" name="Shape 625"/>
            <p:cNvSpPr/>
            <p:nvPr/>
          </p:nvSpPr>
          <p:spPr>
            <a:xfrm>
              <a:off x="2302240" y="3931238"/>
              <a:ext cx="264035" cy="359242"/>
            </a:xfrm>
            <a:custGeom>
              <a:avLst/>
              <a:gdLst/>
              <a:ahLst/>
              <a:cxnLst/>
              <a:rect l="0" t="0" r="0" b="0"/>
              <a:pathLst>
                <a:path w="376" h="513" extrusionOk="0">
                  <a:moveTo>
                    <a:pt x="116" y="491"/>
                  </a:moveTo>
                  <a:cubicBezTo>
                    <a:pt x="136" y="504"/>
                    <a:pt x="160" y="513"/>
                    <a:pt x="188" y="512"/>
                  </a:cubicBezTo>
                  <a:cubicBezTo>
                    <a:pt x="216" y="513"/>
                    <a:pt x="240" y="504"/>
                    <a:pt x="260" y="491"/>
                  </a:cubicBezTo>
                  <a:cubicBezTo>
                    <a:pt x="260" y="438"/>
                    <a:pt x="260" y="438"/>
                    <a:pt x="260" y="438"/>
                  </a:cubicBezTo>
                  <a:cubicBezTo>
                    <a:pt x="116" y="438"/>
                    <a:pt x="116" y="438"/>
                    <a:pt x="116" y="438"/>
                  </a:cubicBezTo>
                  <a:lnTo>
                    <a:pt x="116" y="491"/>
                  </a:lnTo>
                  <a:close/>
                  <a:moveTo>
                    <a:pt x="257" y="407"/>
                  </a:moveTo>
                  <a:cubicBezTo>
                    <a:pt x="257" y="296"/>
                    <a:pt x="376" y="260"/>
                    <a:pt x="367" y="149"/>
                  </a:cubicBezTo>
                  <a:cubicBezTo>
                    <a:pt x="361" y="79"/>
                    <a:pt x="314" y="0"/>
                    <a:pt x="188" y="0"/>
                  </a:cubicBezTo>
                  <a:cubicBezTo>
                    <a:pt x="62" y="0"/>
                    <a:pt x="15" y="79"/>
                    <a:pt x="9" y="149"/>
                  </a:cubicBezTo>
                  <a:cubicBezTo>
                    <a:pt x="0" y="260"/>
                    <a:pt x="119" y="296"/>
                    <a:pt x="119" y="407"/>
                  </a:cubicBezTo>
                  <a:lnTo>
                    <a:pt x="257" y="407"/>
                  </a:lnTo>
                  <a:close/>
                  <a:moveTo>
                    <a:pt x="64" y="153"/>
                  </a:moveTo>
                  <a:cubicBezTo>
                    <a:pt x="69" y="86"/>
                    <a:pt x="114" y="53"/>
                    <a:pt x="188" y="53"/>
                  </a:cubicBezTo>
                  <a:cubicBezTo>
                    <a:pt x="262" y="53"/>
                    <a:pt x="307" y="86"/>
                    <a:pt x="312" y="153"/>
                  </a:cubicBezTo>
                  <a:cubicBezTo>
                    <a:pt x="315" y="189"/>
                    <a:pt x="294" y="214"/>
                    <a:pt x="266" y="253"/>
                  </a:cubicBezTo>
                  <a:cubicBezTo>
                    <a:pt x="245" y="283"/>
                    <a:pt x="221" y="317"/>
                    <a:pt x="209" y="362"/>
                  </a:cubicBezTo>
                  <a:cubicBezTo>
                    <a:pt x="167" y="362"/>
                    <a:pt x="167" y="362"/>
                    <a:pt x="167" y="362"/>
                  </a:cubicBezTo>
                  <a:cubicBezTo>
                    <a:pt x="155" y="317"/>
                    <a:pt x="131" y="283"/>
                    <a:pt x="110" y="253"/>
                  </a:cubicBezTo>
                  <a:cubicBezTo>
                    <a:pt x="82" y="213"/>
                    <a:pt x="61" y="189"/>
                    <a:pt x="64" y="153"/>
                  </a:cubicBez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sp>
          <p:nvSpPr>
            <p:cNvPr id="80" name="Retângulo 79"/>
            <p:cNvSpPr/>
            <p:nvPr/>
          </p:nvSpPr>
          <p:spPr>
            <a:xfrm>
              <a:off x="2882928" y="4502162"/>
              <a:ext cx="1090672" cy="6289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Retângulo 80"/>
            <p:cNvSpPr/>
            <p:nvPr/>
          </p:nvSpPr>
          <p:spPr>
            <a:xfrm>
              <a:off x="945838" y="3833996"/>
              <a:ext cx="1356401" cy="628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>
                  <a:solidFill>
                    <a:schemeClr val="bg2">
                      <a:lumMod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ETAPA</a:t>
              </a:r>
              <a:r>
                <a:rPr lang="en-US" sz="1000" b="1" kern="1200" baseline="0" dirty="0">
                  <a:solidFill>
                    <a:schemeClr val="bg2">
                      <a:lumMod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1: </a:t>
              </a:r>
              <a:endParaRPr lang="en-US" sz="1000" b="1" kern="1200" baseline="0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>
                  <a:solidFill>
                    <a:srgbClr val="3333CC"/>
                  </a:solidFill>
                  <a:latin typeface="Arial" charset="0"/>
                  <a:ea typeface="Arial" charset="0"/>
                  <a:cs typeface="Arial" charset="0"/>
                </a:rPr>
                <a:t>FUNDAMENTAÇÃO </a:t>
              </a:r>
              <a:r>
                <a:rPr lang="en-US" sz="1000" b="1" kern="1200" dirty="0">
                  <a:solidFill>
                    <a:srgbClr val="3333CC"/>
                  </a:solidFill>
                  <a:latin typeface="Arial" charset="0"/>
                  <a:ea typeface="Arial" charset="0"/>
                  <a:cs typeface="Arial" charset="0"/>
                </a:rPr>
                <a:t>GERAL</a:t>
              </a:r>
            </a:p>
          </p:txBody>
        </p:sp>
        <p:cxnSp>
          <p:nvCxnSpPr>
            <p:cNvPr id="83" name="Conector de seta reta 82"/>
            <p:cNvCxnSpPr/>
            <p:nvPr/>
          </p:nvCxnSpPr>
          <p:spPr>
            <a:xfrm>
              <a:off x="641037" y="4323277"/>
              <a:ext cx="0" cy="439777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tângulo 84"/>
            <p:cNvSpPr/>
            <p:nvPr/>
          </p:nvSpPr>
          <p:spPr>
            <a:xfrm>
              <a:off x="2667245" y="3902410"/>
              <a:ext cx="1256422" cy="628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>
                  <a:solidFill>
                    <a:schemeClr val="bg2">
                      <a:lumMod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ETAPA</a:t>
              </a:r>
              <a:r>
                <a:rPr lang="en-US" sz="1000" b="1" kern="1200" baseline="0" dirty="0">
                  <a:solidFill>
                    <a:schemeClr val="bg2">
                      <a:lumMod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000" b="1" kern="1200" baseline="0" dirty="0" smtClean="0">
                  <a:solidFill>
                    <a:schemeClr val="bg2">
                      <a:lumMod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2: </a:t>
              </a:r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dirty="0">
                  <a:solidFill>
                    <a:srgbClr val="3333CC"/>
                  </a:solidFill>
                  <a:latin typeface="Arial" charset="0"/>
                  <a:ea typeface="Arial" charset="0"/>
                  <a:cs typeface="Arial" charset="0"/>
                </a:rPr>
                <a:t>CONTEÚDOS ESPECÍFICOS</a:t>
              </a:r>
            </a:p>
          </p:txBody>
        </p:sp>
        <p:cxnSp>
          <p:nvCxnSpPr>
            <p:cNvPr id="88" name="Conector de seta reta 87"/>
            <p:cNvCxnSpPr/>
            <p:nvPr/>
          </p:nvCxnSpPr>
          <p:spPr>
            <a:xfrm>
              <a:off x="2434258" y="4268685"/>
              <a:ext cx="0" cy="668013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upo 95"/>
          <p:cNvGrpSpPr/>
          <p:nvPr/>
        </p:nvGrpSpPr>
        <p:grpSpPr>
          <a:xfrm>
            <a:off x="3440260" y="1089961"/>
            <a:ext cx="4240795" cy="472673"/>
            <a:chOff x="3546940" y="1731730"/>
            <a:chExt cx="4240795" cy="472673"/>
          </a:xfrm>
        </p:grpSpPr>
        <p:sp>
          <p:nvSpPr>
            <p:cNvPr id="49" name="CaixaDeTexto 48"/>
            <p:cNvSpPr txBox="1"/>
            <p:nvPr/>
          </p:nvSpPr>
          <p:spPr>
            <a:xfrm>
              <a:off x="4086056" y="1742738"/>
              <a:ext cx="3701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Tudo começa com a avaliação diagnóstica, </a:t>
              </a:r>
              <a:br>
                <a:rPr lang="pt-BR" sz="12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pt-BR" sz="12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formato </a:t>
              </a:r>
              <a:r>
                <a:rPr lang="pt-BR" sz="1200" b="1" dirty="0" smtClean="0">
                  <a:solidFill>
                    <a:srgbClr val="11304F"/>
                  </a:solidFill>
                  <a:latin typeface="Arial" charset="0"/>
                  <a:ea typeface="Arial" charset="0"/>
                  <a:cs typeface="Arial" charset="0"/>
                </a:rPr>
                <a:t>ENADE</a:t>
              </a:r>
              <a:r>
                <a:rPr lang="pt-BR" sz="12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95" name="Shape 272"/>
            <p:cNvSpPr/>
            <p:nvPr/>
          </p:nvSpPr>
          <p:spPr>
            <a:xfrm>
              <a:off x="3546940" y="1731730"/>
              <a:ext cx="453016" cy="453012"/>
            </a:xfrm>
            <a:custGeom>
              <a:avLst/>
              <a:gdLst/>
              <a:ahLst/>
              <a:cxnLst/>
              <a:rect l="0" t="0" r="0" b="0"/>
              <a:pathLst>
                <a:path w="1648" h="1642" extrusionOk="0">
                  <a:moveTo>
                    <a:pt x="1308" y="480"/>
                  </a:moveTo>
                  <a:cubicBezTo>
                    <a:pt x="1308" y="745"/>
                    <a:pt x="1093" y="960"/>
                    <a:pt x="828" y="960"/>
                  </a:cubicBezTo>
                  <a:cubicBezTo>
                    <a:pt x="563" y="960"/>
                    <a:pt x="348" y="745"/>
                    <a:pt x="348" y="480"/>
                  </a:cubicBezTo>
                  <a:cubicBezTo>
                    <a:pt x="348" y="215"/>
                    <a:pt x="563" y="0"/>
                    <a:pt x="828" y="0"/>
                  </a:cubicBezTo>
                  <a:cubicBezTo>
                    <a:pt x="1093" y="0"/>
                    <a:pt x="1308" y="215"/>
                    <a:pt x="1308" y="480"/>
                  </a:cubicBezTo>
                  <a:close/>
                  <a:moveTo>
                    <a:pt x="1224" y="983"/>
                  </a:moveTo>
                  <a:cubicBezTo>
                    <a:pt x="1113" y="1071"/>
                    <a:pt x="974" y="1120"/>
                    <a:pt x="828" y="1120"/>
                  </a:cubicBezTo>
                  <a:cubicBezTo>
                    <a:pt x="681" y="1120"/>
                    <a:pt x="541" y="1070"/>
                    <a:pt x="428" y="980"/>
                  </a:cubicBezTo>
                  <a:cubicBezTo>
                    <a:pt x="132" y="1088"/>
                    <a:pt x="0" y="1469"/>
                    <a:pt x="0" y="1642"/>
                  </a:cubicBezTo>
                  <a:cubicBezTo>
                    <a:pt x="1648" y="1642"/>
                    <a:pt x="1648" y="1642"/>
                    <a:pt x="1648" y="1642"/>
                  </a:cubicBezTo>
                  <a:cubicBezTo>
                    <a:pt x="1648" y="1470"/>
                    <a:pt x="1515" y="1093"/>
                    <a:pt x="1224" y="98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</p:grpSp>
      <p:cxnSp>
        <p:nvCxnSpPr>
          <p:cNvPr id="47" name="Conector reto 54"/>
          <p:cNvCxnSpPr/>
          <p:nvPr/>
        </p:nvCxnSpPr>
        <p:spPr>
          <a:xfrm>
            <a:off x="5069108" y="2982220"/>
            <a:ext cx="2742719" cy="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56"/>
          <p:cNvCxnSpPr/>
          <p:nvPr/>
        </p:nvCxnSpPr>
        <p:spPr>
          <a:xfrm>
            <a:off x="6440467" y="2982220"/>
            <a:ext cx="0" cy="464023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7"/>
          <p:cNvCxnSpPr/>
          <p:nvPr/>
        </p:nvCxnSpPr>
        <p:spPr>
          <a:xfrm>
            <a:off x="5069108" y="2982220"/>
            <a:ext cx="0" cy="464023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8"/>
          <p:cNvCxnSpPr/>
          <p:nvPr/>
        </p:nvCxnSpPr>
        <p:spPr>
          <a:xfrm>
            <a:off x="7811827" y="2982220"/>
            <a:ext cx="0" cy="464023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hape 1695"/>
          <p:cNvSpPr/>
          <p:nvPr/>
        </p:nvSpPr>
        <p:spPr>
          <a:xfrm>
            <a:off x="5570648" y="3740667"/>
            <a:ext cx="438576" cy="440510"/>
          </a:xfrm>
          <a:custGeom>
            <a:avLst/>
            <a:gdLst/>
            <a:ahLst/>
            <a:cxnLst/>
            <a:rect l="0" t="0" r="0" b="0"/>
            <a:pathLst>
              <a:path w="412" h="412" extrusionOk="0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63" name="Retângulo 62"/>
          <p:cNvSpPr/>
          <p:nvPr/>
        </p:nvSpPr>
        <p:spPr>
          <a:xfrm>
            <a:off x="4508434" y="3644590"/>
            <a:ext cx="1256422" cy="6289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 err="1" smtClean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Roteiros</a:t>
            </a:r>
            <a:r>
              <a:rPr lang="en-US" sz="10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000" b="1" dirty="0" err="1" smtClean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aplicação</a:t>
            </a:r>
            <a:endParaRPr lang="en-US" sz="1000" b="1" dirty="0">
              <a:solidFill>
                <a:schemeClr val="bg2">
                  <a:lumMod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5985181" y="3428191"/>
            <a:ext cx="1259184" cy="10202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spcBef>
                <a:spcPct val="0"/>
              </a:spcBef>
            </a:pPr>
            <a:r>
              <a:rPr lang="pt-BR" sz="10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Microavaliações</a:t>
            </a:r>
          </a:p>
          <a:p>
            <a:pPr lvl="0" algn="ctr" defTabSz="444500">
              <a:spcBef>
                <a:spcPct val="0"/>
              </a:spcBef>
            </a:pPr>
            <a:r>
              <a:rPr lang="pt-BR" sz="10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Contínuas</a:t>
            </a:r>
          </a:p>
          <a:p>
            <a:pPr lvl="0" algn="ctr" defTabSz="444500">
              <a:spcBef>
                <a:spcPct val="0"/>
              </a:spcBef>
            </a:pPr>
            <a:r>
              <a:rPr lang="pt-BR" sz="10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para identificar</a:t>
            </a:r>
          </a:p>
          <a:p>
            <a:pPr lvl="0" algn="ctr" defTabSz="444500">
              <a:spcBef>
                <a:spcPct val="0"/>
              </a:spcBef>
            </a:pPr>
            <a:r>
              <a:rPr lang="pt-BR" sz="10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 evolução do estudante</a:t>
            </a:r>
            <a:endParaRPr lang="pt-BR" sz="1000" b="1" dirty="0">
              <a:solidFill>
                <a:schemeClr val="bg2">
                  <a:lumMod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Shape 638"/>
          <p:cNvSpPr/>
          <p:nvPr/>
        </p:nvSpPr>
        <p:spPr>
          <a:xfrm>
            <a:off x="7418647" y="3772103"/>
            <a:ext cx="312065" cy="349182"/>
          </a:xfrm>
          <a:custGeom>
            <a:avLst/>
            <a:gdLst/>
            <a:ahLst/>
            <a:cxnLst/>
            <a:rect l="0" t="0" r="0" b="0"/>
            <a:pathLst>
              <a:path w="410" h="460" extrusionOk="0">
                <a:moveTo>
                  <a:pt x="384" y="0"/>
                </a:moveTo>
                <a:cubicBezTo>
                  <a:pt x="328" y="0"/>
                  <a:pt x="328" y="0"/>
                  <a:pt x="328" y="0"/>
                </a:cubicBezTo>
                <a:cubicBezTo>
                  <a:pt x="314" y="0"/>
                  <a:pt x="307" y="11"/>
                  <a:pt x="307" y="25"/>
                </a:cubicBezTo>
                <a:cubicBezTo>
                  <a:pt x="307" y="460"/>
                  <a:pt x="307" y="460"/>
                  <a:pt x="307" y="460"/>
                </a:cubicBezTo>
                <a:cubicBezTo>
                  <a:pt x="410" y="460"/>
                  <a:pt x="410" y="460"/>
                  <a:pt x="410" y="460"/>
                </a:cubicBezTo>
                <a:cubicBezTo>
                  <a:pt x="410" y="25"/>
                  <a:pt x="410" y="25"/>
                  <a:pt x="410" y="25"/>
                </a:cubicBezTo>
                <a:cubicBezTo>
                  <a:pt x="410" y="11"/>
                  <a:pt x="398" y="0"/>
                  <a:pt x="384" y="0"/>
                </a:cubicBezTo>
                <a:close/>
                <a:moveTo>
                  <a:pt x="231" y="153"/>
                </a:moveTo>
                <a:cubicBezTo>
                  <a:pt x="174" y="153"/>
                  <a:pt x="174" y="153"/>
                  <a:pt x="174" y="153"/>
                </a:cubicBezTo>
                <a:cubicBezTo>
                  <a:pt x="160" y="153"/>
                  <a:pt x="154" y="165"/>
                  <a:pt x="154" y="179"/>
                </a:cubicBezTo>
                <a:cubicBezTo>
                  <a:pt x="154" y="460"/>
                  <a:pt x="154" y="460"/>
                  <a:pt x="154" y="460"/>
                </a:cubicBezTo>
                <a:cubicBezTo>
                  <a:pt x="256" y="460"/>
                  <a:pt x="256" y="460"/>
                  <a:pt x="256" y="460"/>
                </a:cubicBezTo>
                <a:cubicBezTo>
                  <a:pt x="256" y="179"/>
                  <a:pt x="256" y="179"/>
                  <a:pt x="256" y="179"/>
                </a:cubicBezTo>
                <a:cubicBezTo>
                  <a:pt x="256" y="165"/>
                  <a:pt x="245" y="153"/>
                  <a:pt x="231" y="153"/>
                </a:cubicBezTo>
                <a:close/>
                <a:moveTo>
                  <a:pt x="77" y="307"/>
                </a:moveTo>
                <a:cubicBezTo>
                  <a:pt x="21" y="307"/>
                  <a:pt x="21" y="307"/>
                  <a:pt x="21" y="307"/>
                </a:cubicBezTo>
                <a:cubicBezTo>
                  <a:pt x="7" y="307"/>
                  <a:pt x="0" y="318"/>
                  <a:pt x="0" y="332"/>
                </a:cubicBezTo>
                <a:cubicBezTo>
                  <a:pt x="0" y="460"/>
                  <a:pt x="0" y="460"/>
                  <a:pt x="0" y="460"/>
                </a:cubicBezTo>
                <a:cubicBezTo>
                  <a:pt x="103" y="460"/>
                  <a:pt x="103" y="460"/>
                  <a:pt x="103" y="460"/>
                </a:cubicBezTo>
                <a:cubicBezTo>
                  <a:pt x="103" y="332"/>
                  <a:pt x="103" y="332"/>
                  <a:pt x="103" y="332"/>
                </a:cubicBezTo>
                <a:cubicBezTo>
                  <a:pt x="103" y="318"/>
                  <a:pt x="91" y="307"/>
                  <a:pt x="77" y="3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69" name="Retângulo 68"/>
          <p:cNvSpPr/>
          <p:nvPr/>
        </p:nvSpPr>
        <p:spPr>
          <a:xfrm>
            <a:off x="7713618" y="3477252"/>
            <a:ext cx="993415" cy="10202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spcBef>
                <a:spcPct val="0"/>
              </a:spcBef>
              <a:spcAft>
                <a:spcPct val="35000"/>
              </a:spcAft>
            </a:pPr>
            <a:r>
              <a:rPr lang="pt-BR" sz="1000" b="1" i="1" dirty="0" err="1" smtClean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Dashboards</a:t>
            </a:r>
            <a:r>
              <a:rPr lang="pt-BR" sz="10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 Relatórios Diagnósticos sobre a performance dos alunos</a:t>
            </a:r>
          </a:p>
        </p:txBody>
      </p:sp>
      <p:sp>
        <p:nvSpPr>
          <p:cNvPr id="70" name="Shape 611"/>
          <p:cNvSpPr/>
          <p:nvPr/>
        </p:nvSpPr>
        <p:spPr>
          <a:xfrm>
            <a:off x="4111609" y="3794043"/>
            <a:ext cx="360363" cy="403224"/>
          </a:xfrm>
          <a:custGeom>
            <a:avLst/>
            <a:gdLst/>
            <a:ahLst/>
            <a:cxnLst/>
            <a:rect l="0" t="0" r="0" b="0"/>
            <a:pathLst>
              <a:path w="410" h="460" extrusionOk="0">
                <a:moveTo>
                  <a:pt x="359" y="0"/>
                </a:moveTo>
                <a:cubicBezTo>
                  <a:pt x="51" y="0"/>
                  <a:pt x="51" y="0"/>
                  <a:pt x="51" y="0"/>
                </a:cubicBezTo>
                <a:cubicBezTo>
                  <a:pt x="23" y="0"/>
                  <a:pt x="0" y="23"/>
                  <a:pt x="0" y="51"/>
                </a:cubicBezTo>
                <a:cubicBezTo>
                  <a:pt x="0" y="409"/>
                  <a:pt x="0" y="409"/>
                  <a:pt x="0" y="409"/>
                </a:cubicBezTo>
                <a:cubicBezTo>
                  <a:pt x="0" y="437"/>
                  <a:pt x="23" y="460"/>
                  <a:pt x="51" y="460"/>
                </a:cubicBezTo>
                <a:cubicBezTo>
                  <a:pt x="359" y="460"/>
                  <a:pt x="359" y="460"/>
                  <a:pt x="359" y="460"/>
                </a:cubicBezTo>
                <a:cubicBezTo>
                  <a:pt x="387" y="460"/>
                  <a:pt x="410" y="437"/>
                  <a:pt x="410" y="409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10" y="23"/>
                  <a:pt x="387" y="0"/>
                  <a:pt x="359" y="0"/>
                </a:cubicBezTo>
                <a:close/>
                <a:moveTo>
                  <a:pt x="359" y="409"/>
                </a:moveTo>
                <a:cubicBezTo>
                  <a:pt x="51" y="409"/>
                  <a:pt x="51" y="409"/>
                  <a:pt x="51" y="409"/>
                </a:cubicBezTo>
                <a:cubicBezTo>
                  <a:pt x="51" y="51"/>
                  <a:pt x="51" y="51"/>
                  <a:pt x="51" y="51"/>
                </a:cubicBezTo>
                <a:cubicBezTo>
                  <a:pt x="359" y="51"/>
                  <a:pt x="359" y="51"/>
                  <a:pt x="359" y="51"/>
                </a:cubicBezTo>
                <a:lnTo>
                  <a:pt x="359" y="409"/>
                </a:lnTo>
                <a:close/>
                <a:moveTo>
                  <a:pt x="231" y="281"/>
                </a:moveTo>
                <a:cubicBezTo>
                  <a:pt x="103" y="281"/>
                  <a:pt x="103" y="281"/>
                  <a:pt x="103" y="281"/>
                </a:cubicBezTo>
                <a:cubicBezTo>
                  <a:pt x="103" y="307"/>
                  <a:pt x="103" y="307"/>
                  <a:pt x="103" y="307"/>
                </a:cubicBezTo>
                <a:cubicBezTo>
                  <a:pt x="231" y="307"/>
                  <a:pt x="231" y="307"/>
                  <a:pt x="231" y="307"/>
                </a:cubicBezTo>
                <a:lnTo>
                  <a:pt x="231" y="281"/>
                </a:lnTo>
                <a:close/>
                <a:moveTo>
                  <a:pt x="307" y="179"/>
                </a:moveTo>
                <a:cubicBezTo>
                  <a:pt x="205" y="179"/>
                  <a:pt x="205" y="179"/>
                  <a:pt x="205" y="179"/>
                </a:cubicBezTo>
                <a:cubicBezTo>
                  <a:pt x="205" y="204"/>
                  <a:pt x="205" y="204"/>
                  <a:pt x="205" y="204"/>
                </a:cubicBezTo>
                <a:cubicBezTo>
                  <a:pt x="307" y="204"/>
                  <a:pt x="307" y="204"/>
                  <a:pt x="307" y="204"/>
                </a:cubicBezTo>
                <a:lnTo>
                  <a:pt x="307" y="179"/>
                </a:lnTo>
                <a:close/>
                <a:moveTo>
                  <a:pt x="205" y="153"/>
                </a:moveTo>
                <a:cubicBezTo>
                  <a:pt x="307" y="153"/>
                  <a:pt x="307" y="153"/>
                  <a:pt x="307" y="153"/>
                </a:cubicBezTo>
                <a:cubicBezTo>
                  <a:pt x="307" y="102"/>
                  <a:pt x="307" y="102"/>
                  <a:pt x="307" y="102"/>
                </a:cubicBezTo>
                <a:cubicBezTo>
                  <a:pt x="205" y="102"/>
                  <a:pt x="205" y="102"/>
                  <a:pt x="205" y="102"/>
                </a:cubicBezTo>
                <a:lnTo>
                  <a:pt x="205" y="153"/>
                </a:lnTo>
                <a:close/>
                <a:moveTo>
                  <a:pt x="179" y="102"/>
                </a:moveTo>
                <a:cubicBezTo>
                  <a:pt x="103" y="102"/>
                  <a:pt x="103" y="102"/>
                  <a:pt x="103" y="102"/>
                </a:cubicBezTo>
                <a:cubicBezTo>
                  <a:pt x="103" y="204"/>
                  <a:pt x="103" y="204"/>
                  <a:pt x="103" y="204"/>
                </a:cubicBezTo>
                <a:cubicBezTo>
                  <a:pt x="179" y="204"/>
                  <a:pt x="179" y="204"/>
                  <a:pt x="179" y="204"/>
                </a:cubicBezTo>
                <a:lnTo>
                  <a:pt x="179" y="102"/>
                </a:lnTo>
                <a:close/>
                <a:moveTo>
                  <a:pt x="154" y="230"/>
                </a:moveTo>
                <a:cubicBezTo>
                  <a:pt x="103" y="230"/>
                  <a:pt x="103" y="230"/>
                  <a:pt x="103" y="230"/>
                </a:cubicBezTo>
                <a:cubicBezTo>
                  <a:pt x="103" y="256"/>
                  <a:pt x="103" y="256"/>
                  <a:pt x="103" y="256"/>
                </a:cubicBezTo>
                <a:cubicBezTo>
                  <a:pt x="154" y="256"/>
                  <a:pt x="154" y="256"/>
                  <a:pt x="154" y="256"/>
                </a:cubicBezTo>
                <a:lnTo>
                  <a:pt x="154" y="230"/>
                </a:lnTo>
                <a:close/>
                <a:moveTo>
                  <a:pt x="179" y="256"/>
                </a:moveTo>
                <a:cubicBezTo>
                  <a:pt x="307" y="256"/>
                  <a:pt x="307" y="256"/>
                  <a:pt x="307" y="256"/>
                </a:cubicBezTo>
                <a:cubicBezTo>
                  <a:pt x="307" y="230"/>
                  <a:pt x="307" y="230"/>
                  <a:pt x="307" y="230"/>
                </a:cubicBezTo>
                <a:cubicBezTo>
                  <a:pt x="179" y="230"/>
                  <a:pt x="179" y="230"/>
                  <a:pt x="179" y="230"/>
                </a:cubicBezTo>
                <a:lnTo>
                  <a:pt x="179" y="256"/>
                </a:lnTo>
                <a:close/>
                <a:moveTo>
                  <a:pt x="307" y="332"/>
                </a:moveTo>
                <a:cubicBezTo>
                  <a:pt x="103" y="332"/>
                  <a:pt x="103" y="332"/>
                  <a:pt x="103" y="332"/>
                </a:cubicBezTo>
                <a:cubicBezTo>
                  <a:pt x="103" y="358"/>
                  <a:pt x="103" y="358"/>
                  <a:pt x="103" y="358"/>
                </a:cubicBezTo>
                <a:cubicBezTo>
                  <a:pt x="307" y="358"/>
                  <a:pt x="307" y="358"/>
                  <a:pt x="307" y="358"/>
                </a:cubicBezTo>
                <a:lnTo>
                  <a:pt x="307" y="332"/>
                </a:lnTo>
                <a:close/>
                <a:moveTo>
                  <a:pt x="256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7" y="281"/>
                  <a:pt x="307" y="281"/>
                  <a:pt x="307" y="281"/>
                </a:cubicBezTo>
                <a:cubicBezTo>
                  <a:pt x="256" y="281"/>
                  <a:pt x="256" y="281"/>
                  <a:pt x="256" y="281"/>
                </a:cubicBezTo>
                <a:lnTo>
                  <a:pt x="256" y="30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75" name="Shape 196"/>
          <p:cNvSpPr txBox="1">
            <a:spLocks/>
          </p:cNvSpPr>
          <p:nvPr/>
        </p:nvSpPr>
        <p:spPr>
          <a:xfrm>
            <a:off x="-106680" y="5824067"/>
            <a:ext cx="9144000" cy="342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050" i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Luciana Santos- Learning </a:t>
            </a:r>
            <a:r>
              <a:rPr lang="pt-BR" sz="1050" i="1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analytics</a:t>
            </a:r>
            <a:r>
              <a:rPr lang="pt-BR" sz="105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: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tendência nos modelos de </a:t>
            </a:r>
            <a:r>
              <a:rPr lang="pt-BR" sz="105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avaliação da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aprendizagem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7010691" y="2349394"/>
            <a:ext cx="1256422" cy="6289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ETAPA</a:t>
            </a:r>
            <a:r>
              <a:rPr lang="en-US" sz="1000" b="1" kern="1200" baseline="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kern="1200" baseline="0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3: </a:t>
            </a: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 err="1" smtClean="0">
                <a:solidFill>
                  <a:srgbClr val="3333CC"/>
                </a:solidFill>
                <a:latin typeface="Arial" charset="0"/>
                <a:ea typeface="Arial" charset="0"/>
                <a:cs typeface="Arial" charset="0"/>
              </a:rPr>
              <a:t>Tecnologia</a:t>
            </a:r>
            <a:r>
              <a:rPr lang="en-US" sz="1000" b="1" dirty="0" smtClean="0">
                <a:solidFill>
                  <a:srgbClr val="3333CC"/>
                </a:solidFill>
                <a:latin typeface="Arial" charset="0"/>
                <a:ea typeface="Arial" charset="0"/>
                <a:cs typeface="Arial" charset="0"/>
              </a:rPr>
              <a:t> + </a:t>
            </a:r>
            <a:r>
              <a:rPr lang="en-US" sz="1000" b="1" i="1" dirty="0" smtClean="0">
                <a:solidFill>
                  <a:srgbClr val="3333CC"/>
                </a:solidFill>
                <a:latin typeface="Arial" charset="0"/>
                <a:ea typeface="Arial" charset="0"/>
                <a:cs typeface="Arial" charset="0"/>
              </a:rPr>
              <a:t>Learning Analytics</a:t>
            </a:r>
            <a:endParaRPr lang="en-US" sz="1000" b="1" i="1" dirty="0">
              <a:solidFill>
                <a:srgbClr val="3333CC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13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  <p:bldP spid="86" grpId="0" animBg="1"/>
      <p:bldP spid="87" grpId="0"/>
      <p:bldP spid="61" grpId="0" animBg="1"/>
      <p:bldP spid="63" grpId="0"/>
      <p:bldP spid="67" grpId="0"/>
      <p:bldP spid="68" grpId="0" animBg="1"/>
      <p:bldP spid="69" grpId="0"/>
      <p:bldP spid="70" grpId="0" animBg="1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</p:pic>
      <p:sp>
        <p:nvSpPr>
          <p:cNvPr id="8" name="CaixaDeTexto 7"/>
          <p:cNvSpPr txBox="1"/>
          <p:nvPr/>
        </p:nvSpPr>
        <p:spPr>
          <a:xfrm>
            <a:off x="2138464" y="2860288"/>
            <a:ext cx="68501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Escala e qualidade:</a:t>
            </a:r>
            <a:br>
              <a:rPr lang="pt-BR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Dados organizados e mensurados em visualizações gráficas e dinâmicas</a:t>
            </a:r>
            <a:endParaRPr lang="pt-BR" sz="3200" b="1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3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96"/>
          <p:cNvSpPr txBox="1">
            <a:spLocks/>
          </p:cNvSpPr>
          <p:nvPr/>
        </p:nvSpPr>
        <p:spPr>
          <a:xfrm>
            <a:off x="427288" y="462711"/>
            <a:ext cx="9144000" cy="431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Acesso aos resultados por um </a:t>
            </a:r>
            <a:r>
              <a:rPr lang="pt-BR" sz="1800" i="1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dashboard</a:t>
            </a:r>
            <a:r>
              <a:rPr lang="pt-BR" sz="180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,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 com acesso via web.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27288" y="1069507"/>
            <a:ext cx="8299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11304F"/>
                </a:solidFill>
                <a:latin typeface="Arial" charset="0"/>
                <a:ea typeface="Arial" charset="0"/>
                <a:cs typeface="Arial" charset="0"/>
              </a:rPr>
              <a:t>Dashboard de </a:t>
            </a:r>
            <a:r>
              <a:rPr lang="pt-BR" sz="1400" b="1" i="1" dirty="0" smtClean="0">
                <a:solidFill>
                  <a:srgbClr val="11304F"/>
                </a:solidFill>
                <a:latin typeface="Arial" charset="0"/>
                <a:ea typeface="Arial" charset="0"/>
                <a:cs typeface="Arial" charset="0"/>
              </a:rPr>
              <a:t>Learning </a:t>
            </a:r>
            <a:r>
              <a:rPr lang="pt-BR" sz="1400" b="1" i="1" dirty="0" err="1" smtClean="0">
                <a:solidFill>
                  <a:srgbClr val="11304F"/>
                </a:solidFill>
                <a:latin typeface="Arial" charset="0"/>
                <a:ea typeface="Arial" charset="0"/>
                <a:cs typeface="Arial" charset="0"/>
              </a:rPr>
              <a:t>Analytics</a:t>
            </a:r>
            <a:endParaRPr lang="pt-BR" sz="1400" b="1" i="1" dirty="0" smtClean="0">
              <a:solidFill>
                <a:srgbClr val="11304F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 primeiro </a:t>
            </a:r>
            <a:r>
              <a:rPr lang="pt-BR" sz="14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dashboard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(“Geral”) serve para </a:t>
            </a:r>
            <a:r>
              <a:rPr lang="pt-BR" sz="1400" u="sng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contextualizar os resultados do curso 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(ou grupo, se mais de um estiver marcado), </a:t>
            </a:r>
            <a:r>
              <a:rPr lang="pt-BR" sz="1400" u="sng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comparativamente aos dados do Inep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separando os resultados nas duas principais seções da prova e comparando-os a </a:t>
            </a:r>
            <a:r>
              <a:rPr lang="pt-BR" sz="1400" u="sng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todos os outros cursos do Brasil em 2014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O ponteiro vermelho é a média nacional, e a diferença entre o valor percorrido na escala é o </a:t>
            </a:r>
            <a:r>
              <a:rPr lang="pt-BR" sz="1400" i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gap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45" name="Conector reto 44"/>
          <p:cNvCxnSpPr/>
          <p:nvPr/>
        </p:nvCxnSpPr>
        <p:spPr>
          <a:xfrm>
            <a:off x="995082" y="6535270"/>
            <a:ext cx="7019365" cy="134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b="7371"/>
          <a:stretch/>
        </p:blipFill>
        <p:spPr>
          <a:xfrm>
            <a:off x="827682" y="2845770"/>
            <a:ext cx="6985059" cy="3410309"/>
          </a:xfrm>
          <a:prstGeom prst="rect">
            <a:avLst/>
          </a:prstGeom>
        </p:spPr>
      </p:pic>
      <p:sp>
        <p:nvSpPr>
          <p:cNvPr id="14" name="Shape 196"/>
          <p:cNvSpPr txBox="1">
            <a:spLocks/>
          </p:cNvSpPr>
          <p:nvPr/>
        </p:nvSpPr>
        <p:spPr>
          <a:xfrm>
            <a:off x="0" y="6465836"/>
            <a:ext cx="9144000" cy="342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050" i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Luciana Santos- Learning </a:t>
            </a:r>
            <a:r>
              <a:rPr lang="pt-BR" sz="1050" i="1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analytics</a:t>
            </a:r>
            <a:r>
              <a:rPr lang="pt-BR" sz="105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: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tendência nos modelos de </a:t>
            </a:r>
            <a:r>
              <a:rPr lang="pt-BR" sz="105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avaliação da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aprendizagem</a:t>
            </a:r>
          </a:p>
        </p:txBody>
      </p:sp>
    </p:spTree>
    <p:extLst>
      <p:ext uri="{BB962C8B-B14F-4D97-AF65-F5344CB8AC3E}">
        <p14:creationId xmlns:p14="http://schemas.microsoft.com/office/powerpoint/2010/main" val="680049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41088" y="454859"/>
            <a:ext cx="828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Dashboard de </a:t>
            </a:r>
            <a:r>
              <a:rPr lang="pt-BR" sz="1400" i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Learning </a:t>
            </a:r>
            <a:r>
              <a:rPr lang="pt-BR" sz="1400" i="1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Analytics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pt-BR" sz="1400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5" name="Conector reto 44"/>
          <p:cNvCxnSpPr/>
          <p:nvPr/>
        </p:nvCxnSpPr>
        <p:spPr>
          <a:xfrm>
            <a:off x="995082" y="6535270"/>
            <a:ext cx="7019365" cy="134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46" y="2494486"/>
            <a:ext cx="7234518" cy="4000443"/>
          </a:xfrm>
          <a:prstGeom prst="rect">
            <a:avLst/>
          </a:prstGeom>
        </p:spPr>
      </p:pic>
      <p:sp>
        <p:nvSpPr>
          <p:cNvPr id="20" name="Oval 5"/>
          <p:cNvSpPr/>
          <p:nvPr/>
        </p:nvSpPr>
        <p:spPr>
          <a:xfrm>
            <a:off x="3402490" y="3481798"/>
            <a:ext cx="422039" cy="42779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extBox 6"/>
          <p:cNvSpPr txBox="1"/>
          <p:nvPr/>
        </p:nvSpPr>
        <p:spPr>
          <a:xfrm>
            <a:off x="3613509" y="3097281"/>
            <a:ext cx="64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4343"/>
                </a:solidFill>
              </a:rPr>
              <a:t>GAP</a:t>
            </a:r>
          </a:p>
        </p:txBody>
      </p:sp>
      <p:sp>
        <p:nvSpPr>
          <p:cNvPr id="22" name="Oval 7"/>
          <p:cNvSpPr/>
          <p:nvPr/>
        </p:nvSpPr>
        <p:spPr>
          <a:xfrm>
            <a:off x="3525229" y="3905802"/>
            <a:ext cx="598600" cy="526692"/>
          </a:xfrm>
          <a:prstGeom prst="ellipse">
            <a:avLst/>
          </a:prstGeom>
          <a:solidFill>
            <a:schemeClr val="bg1">
              <a:alpha val="40000"/>
            </a:schemeClr>
          </a:solidFill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Oval 9"/>
          <p:cNvSpPr/>
          <p:nvPr/>
        </p:nvSpPr>
        <p:spPr>
          <a:xfrm>
            <a:off x="5401953" y="3968897"/>
            <a:ext cx="561734" cy="476493"/>
          </a:xfrm>
          <a:prstGeom prst="ellipse">
            <a:avLst/>
          </a:prstGeom>
          <a:noFill/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Oval 11"/>
          <p:cNvSpPr/>
          <p:nvPr/>
        </p:nvSpPr>
        <p:spPr>
          <a:xfrm>
            <a:off x="5187367" y="5769219"/>
            <a:ext cx="561734" cy="470569"/>
          </a:xfrm>
          <a:prstGeom prst="ellipse">
            <a:avLst/>
          </a:prstGeom>
          <a:noFill/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Oval 12"/>
          <p:cNvSpPr/>
          <p:nvPr/>
        </p:nvSpPr>
        <p:spPr>
          <a:xfrm>
            <a:off x="7112600" y="5751566"/>
            <a:ext cx="561734" cy="470569"/>
          </a:xfrm>
          <a:prstGeom prst="ellipse">
            <a:avLst/>
          </a:prstGeom>
          <a:noFill/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Straight Arrow Connector 14"/>
          <p:cNvCxnSpPr/>
          <p:nvPr/>
        </p:nvCxnSpPr>
        <p:spPr>
          <a:xfrm flipV="1">
            <a:off x="2262602" y="3919489"/>
            <a:ext cx="1140973" cy="82210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5"/>
          <p:cNvCxnSpPr/>
          <p:nvPr/>
        </p:nvCxnSpPr>
        <p:spPr>
          <a:xfrm flipV="1">
            <a:off x="1839835" y="4264130"/>
            <a:ext cx="3456174" cy="80649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8"/>
          <p:cNvCxnSpPr/>
          <p:nvPr/>
        </p:nvCxnSpPr>
        <p:spPr>
          <a:xfrm>
            <a:off x="2121614" y="5133202"/>
            <a:ext cx="1535848" cy="30345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0"/>
          <p:cNvCxnSpPr/>
          <p:nvPr/>
        </p:nvCxnSpPr>
        <p:spPr>
          <a:xfrm>
            <a:off x="1914316" y="5273023"/>
            <a:ext cx="3160626" cy="64066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2"/>
          <p:cNvCxnSpPr/>
          <p:nvPr/>
        </p:nvCxnSpPr>
        <p:spPr>
          <a:xfrm>
            <a:off x="1771650" y="4948284"/>
            <a:ext cx="5270979" cy="96540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8"/>
          <p:cNvSpPr txBox="1"/>
          <p:nvPr/>
        </p:nvSpPr>
        <p:spPr>
          <a:xfrm>
            <a:off x="541298" y="4537161"/>
            <a:ext cx="1698685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11304F"/>
                </a:solidFill>
              </a:rPr>
              <a:t>O GAP é sempre comparado contra </a:t>
            </a:r>
            <a:r>
              <a:rPr lang="pt-BR" sz="1200" b="1" dirty="0">
                <a:solidFill>
                  <a:srgbClr val="11304F"/>
                </a:solidFill>
              </a:rPr>
              <a:t>a média nacional, </a:t>
            </a:r>
            <a:r>
              <a:rPr lang="pt-BR" sz="1200" b="1" dirty="0" smtClean="0">
                <a:solidFill>
                  <a:srgbClr val="11304F"/>
                </a:solidFill>
              </a:rPr>
              <a:t>tendo como base o resultado </a:t>
            </a:r>
            <a:r>
              <a:rPr lang="pt-BR" sz="1200" b="1" dirty="0">
                <a:solidFill>
                  <a:srgbClr val="11304F"/>
                </a:solidFill>
              </a:rPr>
              <a:t>absoluto de acertos para este tipo de questão é baixo.</a:t>
            </a:r>
          </a:p>
        </p:txBody>
      </p:sp>
      <p:sp>
        <p:nvSpPr>
          <p:cNvPr id="32" name="Oval 10"/>
          <p:cNvSpPr/>
          <p:nvPr/>
        </p:nvSpPr>
        <p:spPr>
          <a:xfrm>
            <a:off x="3357992" y="5735425"/>
            <a:ext cx="561734" cy="470569"/>
          </a:xfrm>
          <a:prstGeom prst="ellipse">
            <a:avLst/>
          </a:prstGeom>
          <a:noFill/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92912" y="1041567"/>
            <a:ext cx="78012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Em todos os demais, o ponteiro indica os resultados médios de cada categoria no Simulado Nacional para o Curso. Portanto os </a:t>
            </a:r>
            <a:r>
              <a:rPr lang="pt-BR" sz="140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gaps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são exibidos contra a própria IES.</a:t>
            </a:r>
          </a:p>
          <a:p>
            <a:endParaRPr lang="pt-BR" sz="1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Objetivo: identificar pontos fortes e fracos.</a:t>
            </a:r>
          </a:p>
        </p:txBody>
      </p:sp>
      <p:sp>
        <p:nvSpPr>
          <p:cNvPr id="35" name="Shape 196"/>
          <p:cNvSpPr txBox="1">
            <a:spLocks/>
          </p:cNvSpPr>
          <p:nvPr/>
        </p:nvSpPr>
        <p:spPr>
          <a:xfrm>
            <a:off x="0" y="6465836"/>
            <a:ext cx="9144000" cy="342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050" i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Luciana Santos- Learning </a:t>
            </a:r>
            <a:r>
              <a:rPr lang="pt-BR" sz="1050" i="1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analytics</a:t>
            </a:r>
            <a:r>
              <a:rPr lang="pt-BR" sz="105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: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tendência nos modelos de </a:t>
            </a:r>
            <a:r>
              <a:rPr lang="pt-BR" sz="105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avaliação da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aprendizagem</a:t>
            </a:r>
          </a:p>
        </p:txBody>
      </p:sp>
      <p:sp>
        <p:nvSpPr>
          <p:cNvPr id="34" name="TextBox 6"/>
          <p:cNvSpPr txBox="1"/>
          <p:nvPr/>
        </p:nvSpPr>
        <p:spPr>
          <a:xfrm>
            <a:off x="231257" y="2047873"/>
            <a:ext cx="265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solidFill>
                  <a:srgbClr val="FF4343"/>
                </a:solidFill>
              </a:rPr>
              <a:t>Fundamentação Geral</a:t>
            </a:r>
            <a:endParaRPr lang="pt-BR" dirty="0">
              <a:solidFill>
                <a:srgbClr val="FF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82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6"/>
          <p:cNvSpPr txBox="1">
            <a:spLocks/>
          </p:cNvSpPr>
          <p:nvPr/>
        </p:nvSpPr>
        <p:spPr>
          <a:xfrm>
            <a:off x="399272" y="443753"/>
            <a:ext cx="9144000" cy="431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Compreendendo o contexto e suas dimensões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33567" t="20077" r="11967" b="23146"/>
          <a:stretch/>
        </p:blipFill>
        <p:spPr>
          <a:xfrm>
            <a:off x="467971" y="1617107"/>
            <a:ext cx="7912221" cy="4444056"/>
          </a:xfrm>
          <a:prstGeom prst="rect">
            <a:avLst/>
          </a:prstGeom>
        </p:spPr>
      </p:pic>
      <p:cxnSp>
        <p:nvCxnSpPr>
          <p:cNvPr id="11" name="Conector reto 10"/>
          <p:cNvCxnSpPr/>
          <p:nvPr/>
        </p:nvCxnSpPr>
        <p:spPr>
          <a:xfrm>
            <a:off x="995082" y="6535270"/>
            <a:ext cx="7019365" cy="134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hape 196"/>
          <p:cNvSpPr txBox="1">
            <a:spLocks/>
          </p:cNvSpPr>
          <p:nvPr/>
        </p:nvSpPr>
        <p:spPr>
          <a:xfrm>
            <a:off x="0" y="6465836"/>
            <a:ext cx="9144000" cy="342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050" i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Luciana Santos- Learning </a:t>
            </a:r>
            <a:r>
              <a:rPr lang="pt-BR" sz="1050" i="1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analytics</a:t>
            </a:r>
            <a:r>
              <a:rPr lang="pt-BR" sz="105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: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tendência nos modelos de </a:t>
            </a:r>
            <a:r>
              <a:rPr lang="pt-BR" sz="105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avaliação da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aprendizagem</a:t>
            </a:r>
          </a:p>
        </p:txBody>
      </p:sp>
    </p:spTree>
    <p:extLst>
      <p:ext uri="{BB962C8B-B14F-4D97-AF65-F5344CB8AC3E}">
        <p14:creationId xmlns:p14="http://schemas.microsoft.com/office/powerpoint/2010/main" val="2208047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ector reto 44"/>
          <p:cNvCxnSpPr/>
          <p:nvPr/>
        </p:nvCxnSpPr>
        <p:spPr>
          <a:xfrm>
            <a:off x="995082" y="6535270"/>
            <a:ext cx="7019365" cy="134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hape 196"/>
          <p:cNvSpPr txBox="1">
            <a:spLocks/>
          </p:cNvSpPr>
          <p:nvPr/>
        </p:nvSpPr>
        <p:spPr>
          <a:xfrm>
            <a:off x="0" y="6465836"/>
            <a:ext cx="9144000" cy="342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050" i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Luciana Santos- Learning </a:t>
            </a:r>
            <a:r>
              <a:rPr lang="pt-BR" sz="1050" i="1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analytics</a:t>
            </a:r>
            <a:r>
              <a:rPr lang="pt-BR" sz="105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: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tendência nos modelos de </a:t>
            </a:r>
            <a:r>
              <a:rPr lang="pt-BR" sz="105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avaliação da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aprendizagem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" y="1186830"/>
            <a:ext cx="9144000" cy="5141047"/>
          </a:xfrm>
          <a:prstGeom prst="rect">
            <a:avLst/>
          </a:prstGeom>
        </p:spPr>
      </p:pic>
      <p:sp>
        <p:nvSpPr>
          <p:cNvPr id="36" name="CaixaDeTexto 35"/>
          <p:cNvSpPr txBox="1"/>
          <p:nvPr/>
        </p:nvSpPr>
        <p:spPr>
          <a:xfrm>
            <a:off x="441088" y="454859"/>
            <a:ext cx="828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Dashboard de </a:t>
            </a:r>
            <a:r>
              <a:rPr lang="pt-BR" sz="1400" i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Learning </a:t>
            </a:r>
            <a:r>
              <a:rPr lang="pt-BR" sz="1400" i="1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Analytics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pt-BR" sz="1400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TextBox 6"/>
          <p:cNvSpPr txBox="1"/>
          <p:nvPr/>
        </p:nvSpPr>
        <p:spPr>
          <a:xfrm>
            <a:off x="158927" y="1039634"/>
            <a:ext cx="265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solidFill>
                  <a:srgbClr val="FF4343"/>
                </a:solidFill>
              </a:rPr>
              <a:t>Fundamentação Geral</a:t>
            </a:r>
            <a:endParaRPr lang="pt-BR" dirty="0">
              <a:solidFill>
                <a:srgbClr val="FF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10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ector reto 44"/>
          <p:cNvCxnSpPr/>
          <p:nvPr/>
        </p:nvCxnSpPr>
        <p:spPr>
          <a:xfrm>
            <a:off x="995082" y="6535270"/>
            <a:ext cx="7019365" cy="134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hape 196"/>
          <p:cNvSpPr txBox="1">
            <a:spLocks/>
          </p:cNvSpPr>
          <p:nvPr/>
        </p:nvSpPr>
        <p:spPr>
          <a:xfrm>
            <a:off x="0" y="6465836"/>
            <a:ext cx="9144000" cy="342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050" i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Luciana Santos- Learning </a:t>
            </a:r>
            <a:r>
              <a:rPr lang="pt-BR" sz="1050" i="1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analytics</a:t>
            </a:r>
            <a:r>
              <a:rPr lang="pt-BR" sz="105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: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tendência nos modelos de </a:t>
            </a:r>
            <a:r>
              <a:rPr lang="pt-BR" sz="105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avaliação da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aprendizagem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441088" y="454859"/>
            <a:ext cx="828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Dashboard de </a:t>
            </a:r>
            <a:r>
              <a:rPr lang="pt-BR" sz="1400" i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Learning </a:t>
            </a:r>
            <a:r>
              <a:rPr lang="pt-BR" sz="1400" i="1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Analytics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pt-BR" sz="1400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TextBox 6"/>
          <p:cNvSpPr txBox="1"/>
          <p:nvPr/>
        </p:nvSpPr>
        <p:spPr>
          <a:xfrm>
            <a:off x="158927" y="1039634"/>
            <a:ext cx="265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solidFill>
                  <a:srgbClr val="FF4343"/>
                </a:solidFill>
              </a:rPr>
              <a:t>Fundamentação Geral</a:t>
            </a:r>
            <a:endParaRPr lang="pt-BR" dirty="0">
              <a:solidFill>
                <a:srgbClr val="FF4343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064"/>
            <a:ext cx="9144000" cy="51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11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ector reto 44"/>
          <p:cNvCxnSpPr/>
          <p:nvPr/>
        </p:nvCxnSpPr>
        <p:spPr>
          <a:xfrm>
            <a:off x="995082" y="6535270"/>
            <a:ext cx="7019365" cy="134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m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4" y="1468038"/>
            <a:ext cx="7783551" cy="447088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41088" y="454859"/>
            <a:ext cx="828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Dashboard de </a:t>
            </a:r>
            <a:r>
              <a:rPr lang="pt-BR" sz="1400" i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Learning </a:t>
            </a:r>
            <a:r>
              <a:rPr lang="pt-BR" sz="1400" i="1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Analytics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</a:t>
            </a:r>
            <a:b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pt-BR" sz="1400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hape 196"/>
          <p:cNvSpPr txBox="1">
            <a:spLocks/>
          </p:cNvSpPr>
          <p:nvPr/>
        </p:nvSpPr>
        <p:spPr>
          <a:xfrm>
            <a:off x="0" y="6465836"/>
            <a:ext cx="9144000" cy="342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050" i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Luciana Santos- Learning </a:t>
            </a:r>
            <a:r>
              <a:rPr lang="pt-BR" sz="1050" i="1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analytics</a:t>
            </a:r>
            <a:r>
              <a:rPr lang="pt-BR" sz="105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: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tendência nos modelos de </a:t>
            </a:r>
            <a:r>
              <a:rPr lang="pt-BR" sz="105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avaliação da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aprendizagem</a:t>
            </a:r>
          </a:p>
        </p:txBody>
      </p:sp>
    </p:spTree>
    <p:extLst>
      <p:ext uri="{BB962C8B-B14F-4D97-AF65-F5344CB8AC3E}">
        <p14:creationId xmlns:p14="http://schemas.microsoft.com/office/powerpoint/2010/main" val="121390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1084"/>
            <a:ext cx="9144000" cy="506377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85825" y="403412"/>
            <a:ext cx="828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Dashboard de </a:t>
            </a:r>
            <a:r>
              <a:rPr lang="pt-BR" sz="1400" i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Learning </a:t>
            </a:r>
            <a:r>
              <a:rPr lang="pt-BR" sz="1400" i="1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Analytics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pt-BR" sz="1400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7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"/>
          <a:stretch/>
        </p:blipFill>
        <p:spPr>
          <a:xfrm>
            <a:off x="0" y="850232"/>
            <a:ext cx="9144000" cy="524495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28973" y="500530"/>
            <a:ext cx="828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Dashboard de </a:t>
            </a:r>
            <a:r>
              <a:rPr lang="pt-BR" sz="1400" i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Learning </a:t>
            </a:r>
            <a:r>
              <a:rPr lang="pt-BR" sz="1400" i="1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Analytics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pt-BR" sz="1400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85825" y="471917"/>
            <a:ext cx="728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 o uso do </a:t>
            </a:r>
            <a:r>
              <a:rPr lang="pt-BR" sz="1400" i="1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pt-BR" sz="1400" i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1400" i="1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analytics</a:t>
            </a:r>
            <a:r>
              <a:rPr lang="pt-BR" sz="1400" i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 resultados, conseguimos focar recursos e energias nos pontos fracos dos alunos, maximizando o impacto das ações...</a:t>
            </a:r>
          </a:p>
        </p:txBody>
      </p:sp>
      <p:cxnSp>
        <p:nvCxnSpPr>
          <p:cNvPr id="45" name="Conector reto 44"/>
          <p:cNvCxnSpPr/>
          <p:nvPr/>
        </p:nvCxnSpPr>
        <p:spPr>
          <a:xfrm>
            <a:off x="995082" y="6535270"/>
            <a:ext cx="7019365" cy="134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12" y="4064716"/>
            <a:ext cx="4604377" cy="184277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474548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85825" y="1172818"/>
            <a:ext cx="3232018" cy="25654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9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Os </a:t>
            </a:r>
            <a:r>
              <a:rPr lang="pt-BR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dashboards</a:t>
            </a:r>
            <a:r>
              <a:rPr lang="pt-BR" sz="9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estão organizados numa sequência lógica de análise....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pt-BR" sz="9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pt-BR" sz="9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 gaps são apresentados </a:t>
            </a:r>
            <a:r>
              <a:rPr lang="pt-BR" sz="9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maneira “panorâmica” para ajudar a </a:t>
            </a:r>
            <a:r>
              <a:rPr lang="pt-BR" sz="9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caracterizar o desempenho dos alunos em Formação Gera</a:t>
            </a:r>
            <a:r>
              <a:rPr lang="pt-BR" sz="9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pt-BR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(que é comparável entre Cursos </a:t>
            </a:r>
            <a:r>
              <a:rPr lang="pt-BR" sz="9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pt-BR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IES – mesmas questões apresentadas aleatoriamente)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pt-BR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 sequência </a:t>
            </a:r>
            <a:r>
              <a:rPr lang="pt-BR" sz="9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gráficos de barras permitem quantificar</a:t>
            </a:r>
            <a:r>
              <a:rPr lang="pt-BR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visualmente o </a:t>
            </a:r>
            <a:r>
              <a:rPr lang="pt-BR" sz="9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impacto relativo de cada dimensão</a:t>
            </a:r>
            <a:r>
              <a:rPr lang="pt-BR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verificando a </a:t>
            </a:r>
            <a:r>
              <a:rPr lang="pt-BR" sz="9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diferença de cada categoria para a média do simulado.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pt-BR" sz="9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Como este processo é possível explorar o </a:t>
            </a:r>
            <a:r>
              <a:rPr lang="pt-BR" sz="900" b="1" u="sng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desempenho </a:t>
            </a:r>
            <a:r>
              <a:rPr lang="pt-BR" sz="9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dos alunos segundo conhecimentos e habilidades</a:t>
            </a:r>
            <a:r>
              <a:rPr lang="pt-BR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exigidos para o curso nas </a:t>
            </a:r>
            <a:r>
              <a:rPr lang="pt-BR" sz="9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DCNs</a:t>
            </a:r>
            <a:endParaRPr lang="pt-BR" sz="9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90202" y="1517928"/>
            <a:ext cx="2870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11304F"/>
                </a:solidFill>
                <a:latin typeface="Arial" charset="0"/>
                <a:ea typeface="Arial" charset="0"/>
                <a:cs typeface="Arial" charset="0"/>
              </a:rPr>
              <a:t>Conteúdos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094289" y="3918811"/>
            <a:ext cx="3145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11304F"/>
                </a:solidFill>
                <a:latin typeface="Arial" charset="0"/>
                <a:ea typeface="Arial" charset="0"/>
                <a:cs typeface="Arial" charset="0"/>
              </a:rPr>
              <a:t>Habilidades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02" y="1769282"/>
            <a:ext cx="3736940" cy="217517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06" y="4214979"/>
            <a:ext cx="3131200" cy="1799771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4797289" y="1167180"/>
            <a:ext cx="4066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...além dos conteúdos e habilidades cobertas nos cursos...</a:t>
            </a:r>
          </a:p>
        </p:txBody>
      </p:sp>
      <p:sp>
        <p:nvSpPr>
          <p:cNvPr id="17" name="Shape 196"/>
          <p:cNvSpPr txBox="1">
            <a:spLocks/>
          </p:cNvSpPr>
          <p:nvPr/>
        </p:nvSpPr>
        <p:spPr>
          <a:xfrm>
            <a:off x="0" y="6465836"/>
            <a:ext cx="9144000" cy="342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050" i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Luciana Santos- Learning </a:t>
            </a:r>
            <a:r>
              <a:rPr lang="pt-BR" sz="1050" i="1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analytics</a:t>
            </a:r>
            <a:r>
              <a:rPr lang="pt-BR" sz="105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: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tendência nos modelos de </a:t>
            </a:r>
            <a:r>
              <a:rPr lang="pt-BR" sz="105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avaliação da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aprendizagem</a:t>
            </a:r>
          </a:p>
        </p:txBody>
      </p:sp>
    </p:spTree>
    <p:extLst>
      <p:ext uri="{BB962C8B-B14F-4D97-AF65-F5344CB8AC3E}">
        <p14:creationId xmlns:p14="http://schemas.microsoft.com/office/powerpoint/2010/main" val="200995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40" y="787400"/>
            <a:ext cx="9349740" cy="52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</p:pic>
      <p:sp>
        <p:nvSpPr>
          <p:cNvPr id="8" name="CaixaDeTexto 7"/>
          <p:cNvSpPr txBox="1"/>
          <p:nvPr/>
        </p:nvSpPr>
        <p:spPr>
          <a:xfrm>
            <a:off x="2105011" y="3429000"/>
            <a:ext cx="6850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Os diferenciais da </a:t>
            </a:r>
            <a:br>
              <a:rPr lang="pt-BR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Ciência da Aprendizagem</a:t>
            </a:r>
            <a:endParaRPr lang="pt-BR" sz="3200" b="1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25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/>
          <a:srcRect l="58102"/>
          <a:stretch/>
        </p:blipFill>
        <p:spPr>
          <a:xfrm>
            <a:off x="5073805" y="1139176"/>
            <a:ext cx="3652342" cy="4826444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/>
          <a:srcRect l="6719" r="48380"/>
          <a:stretch/>
        </p:blipFill>
        <p:spPr>
          <a:xfrm>
            <a:off x="624469" y="1139176"/>
            <a:ext cx="3914078" cy="48264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40093" y="403412"/>
            <a:ext cx="8286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Cruzamento, análise e segmentação</a:t>
            </a:r>
          </a:p>
        </p:txBody>
      </p:sp>
    </p:spTree>
    <p:extLst>
      <p:ext uri="{BB962C8B-B14F-4D97-AF65-F5344CB8AC3E}">
        <p14:creationId xmlns:p14="http://schemas.microsoft.com/office/powerpoint/2010/main" val="4260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 rotWithShape="1">
          <a:blip r:embed="rId2"/>
          <a:srcRect l="18959"/>
          <a:stretch/>
        </p:blipFill>
        <p:spPr>
          <a:xfrm>
            <a:off x="482212" y="988619"/>
            <a:ext cx="8065739" cy="561265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82212" y="401538"/>
            <a:ext cx="8286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Inteligência competitiva: Clusters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/>
          <a:srcRect l="14683"/>
          <a:stretch/>
        </p:blipFill>
        <p:spPr>
          <a:xfrm>
            <a:off x="293273" y="1993219"/>
            <a:ext cx="8388528" cy="4608055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4"/>
          <a:srcRect l="14650"/>
          <a:stretch/>
        </p:blipFill>
        <p:spPr>
          <a:xfrm>
            <a:off x="385825" y="2026038"/>
            <a:ext cx="8120422" cy="457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8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96"/>
          <p:cNvSpPr txBox="1">
            <a:spLocks/>
          </p:cNvSpPr>
          <p:nvPr/>
        </p:nvSpPr>
        <p:spPr>
          <a:xfrm>
            <a:off x="399272" y="443753"/>
            <a:ext cx="9144000" cy="431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Os Desafios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Reais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da Educação Superior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4" name="Grupo 143"/>
          <p:cNvGrpSpPr/>
          <p:nvPr/>
        </p:nvGrpSpPr>
        <p:grpSpPr>
          <a:xfrm>
            <a:off x="871721" y="1264024"/>
            <a:ext cx="7155388" cy="760060"/>
            <a:chOff x="672055" y="1982240"/>
            <a:chExt cx="7155388" cy="760060"/>
          </a:xfrm>
        </p:grpSpPr>
        <p:grpSp>
          <p:nvGrpSpPr>
            <p:cNvPr id="79" name="Shape 1825"/>
            <p:cNvGrpSpPr/>
            <p:nvPr/>
          </p:nvGrpSpPr>
          <p:grpSpPr>
            <a:xfrm>
              <a:off x="1450258" y="1989209"/>
              <a:ext cx="6377185" cy="753091"/>
              <a:chOff x="8367258" y="1797220"/>
              <a:chExt cx="6377185" cy="609648"/>
            </a:xfrm>
          </p:grpSpPr>
          <p:sp>
            <p:nvSpPr>
              <p:cNvPr id="81" name="Shape 1827"/>
              <p:cNvSpPr/>
              <p:nvPr/>
            </p:nvSpPr>
            <p:spPr>
              <a:xfrm rot="5400000">
                <a:off x="11251027" y="-1086549"/>
                <a:ext cx="609648" cy="6377185"/>
              </a:xfrm>
              <a:prstGeom prst="round2SameRect">
                <a:avLst>
                  <a:gd name="adj1" fmla="val 9761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  <p:sp>
            <p:nvSpPr>
              <p:cNvPr id="82" name="Shape 1831"/>
              <p:cNvSpPr txBox="1"/>
              <p:nvPr/>
            </p:nvSpPr>
            <p:spPr>
              <a:xfrm>
                <a:off x="8531321" y="1819096"/>
                <a:ext cx="6011415" cy="523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buSzPct val="25000"/>
                </a:pP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O relatório do Fórum Econômico Mundial sobre o Futuro do Emprego  (</a:t>
                </a:r>
                <a:r>
                  <a:rPr lang="pt-BR" sz="1400" i="1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  <a:hlinkClick r:id="rId2"/>
                  </a:rPr>
                  <a:t>The</a:t>
                </a:r>
                <a:r>
                  <a:rPr lang="pt-BR" sz="1400" i="1" u="none" strike="noStrike" cap="none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  <a:hlinkClick r:id="rId2"/>
                  </a:rPr>
                  <a:t> Future Jobs</a:t>
                </a:r>
                <a:r>
                  <a:rPr lang="pt-BR" sz="1400" i="0" u="none" strike="noStrike" cap="none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) </a:t>
                </a: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aponta que, entre 2015 e 2020, </a:t>
                </a:r>
                <a:r>
                  <a:rPr lang="pt-BR" sz="1400" b="1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35% das competências mais valorizadas no trabalho mudarão.</a:t>
                </a:r>
              </a:p>
            </p:txBody>
          </p:sp>
        </p:grpSp>
        <p:sp>
          <p:nvSpPr>
            <p:cNvPr id="118" name="Shape 421"/>
            <p:cNvSpPr/>
            <p:nvPr/>
          </p:nvSpPr>
          <p:spPr>
            <a:xfrm>
              <a:off x="672055" y="2082283"/>
              <a:ext cx="646054" cy="64605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25C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sp>
          <p:nvSpPr>
            <p:cNvPr id="119" name="Shape 425"/>
            <p:cNvSpPr/>
            <p:nvPr/>
          </p:nvSpPr>
          <p:spPr>
            <a:xfrm>
              <a:off x="1052106" y="1982240"/>
              <a:ext cx="274369" cy="269114"/>
            </a:xfrm>
            <a:prstGeom prst="ellipse">
              <a:avLst/>
            </a:prstGeom>
            <a:solidFill>
              <a:srgbClr val="53D2FF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pic>
          <p:nvPicPr>
            <p:cNvPr id="121" name="Imagem 1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35" y="2028495"/>
              <a:ext cx="183981" cy="183981"/>
            </a:xfrm>
            <a:prstGeom prst="rect">
              <a:avLst/>
            </a:prstGeom>
          </p:spPr>
        </p:pic>
        <p:sp>
          <p:nvSpPr>
            <p:cNvPr id="122" name="Shape 433"/>
            <p:cNvSpPr txBox="1"/>
            <p:nvPr/>
          </p:nvSpPr>
          <p:spPr>
            <a:xfrm>
              <a:off x="685503" y="2252817"/>
              <a:ext cx="646054" cy="29229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600" i="0" u="none" strike="noStrike" cap="none" baseline="0" dirty="0" smtClean="0">
                  <a:solidFill>
                    <a:srgbClr val="53D2FF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35%</a:t>
              </a:r>
              <a:endParaRPr lang="en-US" sz="1600" i="0" u="none" strike="noStrike" cap="none" baseline="0" dirty="0">
                <a:solidFill>
                  <a:srgbClr val="53D2FF"/>
                </a:solidFill>
                <a:latin typeface="Arial" charset="0"/>
                <a:ea typeface="Arial" charset="0"/>
                <a:cs typeface="Arial" charset="0"/>
                <a:sym typeface="Open Sans"/>
              </a:endParaRPr>
            </a:p>
          </p:txBody>
        </p:sp>
      </p:grpSp>
      <p:grpSp>
        <p:nvGrpSpPr>
          <p:cNvPr id="145" name="Grupo 144"/>
          <p:cNvGrpSpPr/>
          <p:nvPr/>
        </p:nvGrpSpPr>
        <p:grpSpPr>
          <a:xfrm>
            <a:off x="871721" y="2103688"/>
            <a:ext cx="7155387" cy="646054"/>
            <a:chOff x="672055" y="2821904"/>
            <a:chExt cx="7155387" cy="646054"/>
          </a:xfrm>
        </p:grpSpPr>
        <p:grpSp>
          <p:nvGrpSpPr>
            <p:cNvPr id="84" name="Shape 1825"/>
            <p:cNvGrpSpPr/>
            <p:nvPr/>
          </p:nvGrpSpPr>
          <p:grpSpPr>
            <a:xfrm>
              <a:off x="1450257" y="2821905"/>
              <a:ext cx="6377185" cy="609648"/>
              <a:chOff x="8367258" y="1797220"/>
              <a:chExt cx="6377185" cy="609648"/>
            </a:xfrm>
          </p:grpSpPr>
          <p:sp>
            <p:nvSpPr>
              <p:cNvPr id="86" name="Shape 1827"/>
              <p:cNvSpPr/>
              <p:nvPr/>
            </p:nvSpPr>
            <p:spPr>
              <a:xfrm rot="5400000">
                <a:off x="11251027" y="-1086549"/>
                <a:ext cx="609648" cy="6377185"/>
              </a:xfrm>
              <a:prstGeom prst="round2SameRect">
                <a:avLst>
                  <a:gd name="adj1" fmla="val 9761"/>
                  <a:gd name="adj2" fmla="val 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  <p:sp>
            <p:nvSpPr>
              <p:cNvPr id="87" name="Shape 1831"/>
              <p:cNvSpPr txBox="1"/>
              <p:nvPr/>
            </p:nvSpPr>
            <p:spPr>
              <a:xfrm>
                <a:off x="8531321" y="1846447"/>
                <a:ext cx="6011415" cy="523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buSzPct val="25000"/>
                </a:pP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Somente </a:t>
                </a:r>
                <a:r>
                  <a:rPr lang="pt-BR" sz="1400" b="1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53% dos jovens matriculados</a:t>
                </a: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, entre 15-17 anos, finalizam o ensino médio no Brasil.</a:t>
                </a:r>
              </a:p>
            </p:txBody>
          </p:sp>
        </p:grpSp>
        <p:sp>
          <p:nvSpPr>
            <p:cNvPr id="123" name="Shape 421"/>
            <p:cNvSpPr/>
            <p:nvPr/>
          </p:nvSpPr>
          <p:spPr>
            <a:xfrm>
              <a:off x="672055" y="2821904"/>
              <a:ext cx="646054" cy="64605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FFC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sp>
          <p:nvSpPr>
            <p:cNvPr id="124" name="Shape 425"/>
            <p:cNvSpPr/>
            <p:nvPr/>
          </p:nvSpPr>
          <p:spPr>
            <a:xfrm>
              <a:off x="1052106" y="2829437"/>
              <a:ext cx="274369" cy="269114"/>
            </a:xfrm>
            <a:prstGeom prst="ellipse">
              <a:avLst/>
            </a:prstGeom>
            <a:solidFill>
              <a:srgbClr val="FFC000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pic>
          <p:nvPicPr>
            <p:cNvPr id="125" name="Imagem 1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35" y="2862245"/>
              <a:ext cx="183981" cy="183981"/>
            </a:xfrm>
            <a:prstGeom prst="rect">
              <a:avLst/>
            </a:prstGeom>
          </p:spPr>
        </p:pic>
        <p:sp>
          <p:nvSpPr>
            <p:cNvPr id="126" name="Shape 433"/>
            <p:cNvSpPr txBox="1"/>
            <p:nvPr/>
          </p:nvSpPr>
          <p:spPr>
            <a:xfrm>
              <a:off x="685503" y="2992438"/>
              <a:ext cx="646054" cy="29229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600" i="0" u="none" strike="noStrike" cap="none" baseline="0" dirty="0" smtClean="0">
                  <a:solidFill>
                    <a:srgbClr val="FFC000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53%</a:t>
              </a:r>
              <a:endParaRPr lang="en-US" sz="1600" i="0" u="none" strike="noStrike" cap="none" baseline="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  <a:sym typeface="Open Sans"/>
              </a:endParaRPr>
            </a:p>
          </p:txBody>
        </p:sp>
      </p:grpSp>
      <p:grpSp>
        <p:nvGrpSpPr>
          <p:cNvPr id="146" name="Grupo 145"/>
          <p:cNvGrpSpPr/>
          <p:nvPr/>
        </p:nvGrpSpPr>
        <p:grpSpPr>
          <a:xfrm>
            <a:off x="871721" y="2689141"/>
            <a:ext cx="7155388" cy="732650"/>
            <a:chOff x="672055" y="3407357"/>
            <a:chExt cx="7155388" cy="732650"/>
          </a:xfrm>
        </p:grpSpPr>
        <p:grpSp>
          <p:nvGrpSpPr>
            <p:cNvPr id="89" name="Shape 1825"/>
            <p:cNvGrpSpPr/>
            <p:nvPr/>
          </p:nvGrpSpPr>
          <p:grpSpPr>
            <a:xfrm>
              <a:off x="1450258" y="3508258"/>
              <a:ext cx="6377185" cy="609648"/>
              <a:chOff x="8367258" y="1797220"/>
              <a:chExt cx="6377185" cy="609648"/>
            </a:xfrm>
          </p:grpSpPr>
          <p:sp>
            <p:nvSpPr>
              <p:cNvPr id="91" name="Shape 1827"/>
              <p:cNvSpPr/>
              <p:nvPr/>
            </p:nvSpPr>
            <p:spPr>
              <a:xfrm rot="5400000">
                <a:off x="11251027" y="-1086549"/>
                <a:ext cx="609648" cy="6377185"/>
              </a:xfrm>
              <a:prstGeom prst="round2SameRect">
                <a:avLst>
                  <a:gd name="adj1" fmla="val 9761"/>
                  <a:gd name="adj2" fmla="val 0"/>
                </a:avLst>
              </a:prstGeom>
              <a:solidFill>
                <a:srgbClr val="00B050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  <p:sp>
            <p:nvSpPr>
              <p:cNvPr id="92" name="Shape 1831"/>
              <p:cNvSpPr txBox="1"/>
              <p:nvPr/>
            </p:nvSpPr>
            <p:spPr>
              <a:xfrm>
                <a:off x="8531321" y="1846447"/>
                <a:ext cx="6011415" cy="523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buSzPct val="25000"/>
                </a:pPr>
                <a:r>
                  <a:rPr lang="pt-BR" sz="1400" b="1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39% dos empregadores </a:t>
                </a: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dizem que a escassez de </a:t>
                </a:r>
                <a:r>
                  <a:rPr lang="pt-BR" sz="1400" b="1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competências</a:t>
                </a:r>
              </a:p>
              <a:p>
                <a:pPr lvl="0">
                  <a:buSzPct val="25000"/>
                </a:pP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é a principal razão para vagas ociosas.</a:t>
                </a:r>
              </a:p>
            </p:txBody>
          </p:sp>
        </p:grpSp>
        <p:sp>
          <p:nvSpPr>
            <p:cNvPr id="127" name="Shape 421"/>
            <p:cNvSpPr/>
            <p:nvPr/>
          </p:nvSpPr>
          <p:spPr>
            <a:xfrm>
              <a:off x="672055" y="3493953"/>
              <a:ext cx="646054" cy="64605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00B05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sp>
          <p:nvSpPr>
            <p:cNvPr id="128" name="Shape 425"/>
            <p:cNvSpPr/>
            <p:nvPr/>
          </p:nvSpPr>
          <p:spPr>
            <a:xfrm>
              <a:off x="1052106" y="3407357"/>
              <a:ext cx="274369" cy="269114"/>
            </a:xfrm>
            <a:prstGeom prst="ellipse">
              <a:avLst/>
            </a:prstGeom>
            <a:solidFill>
              <a:srgbClr val="00B050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pic>
          <p:nvPicPr>
            <p:cNvPr id="129" name="Imagem 1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35" y="3440165"/>
              <a:ext cx="183981" cy="183981"/>
            </a:xfrm>
            <a:prstGeom prst="rect">
              <a:avLst/>
            </a:prstGeom>
          </p:spPr>
        </p:pic>
        <p:sp>
          <p:nvSpPr>
            <p:cNvPr id="130" name="Shape 433"/>
            <p:cNvSpPr txBox="1"/>
            <p:nvPr/>
          </p:nvSpPr>
          <p:spPr>
            <a:xfrm>
              <a:off x="685503" y="3664487"/>
              <a:ext cx="646054" cy="29229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600" i="0" u="none" strike="noStrike" cap="none" baseline="0" dirty="0" smtClean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39%</a:t>
              </a:r>
              <a:endParaRPr lang="en-US" sz="1600" i="0" u="none" strike="noStrike" cap="none" baseline="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  <a:sym typeface="Open Sans"/>
              </a:endParaRPr>
            </a:p>
          </p:txBody>
        </p:sp>
      </p:grpSp>
      <p:grpSp>
        <p:nvGrpSpPr>
          <p:cNvPr id="147" name="Grupo 146"/>
          <p:cNvGrpSpPr/>
          <p:nvPr/>
        </p:nvGrpSpPr>
        <p:grpSpPr>
          <a:xfrm>
            <a:off x="871721" y="3373558"/>
            <a:ext cx="7155388" cy="746097"/>
            <a:chOff x="672055" y="4091774"/>
            <a:chExt cx="7155388" cy="746097"/>
          </a:xfrm>
        </p:grpSpPr>
        <p:grpSp>
          <p:nvGrpSpPr>
            <p:cNvPr id="94" name="Shape 1825"/>
            <p:cNvGrpSpPr/>
            <p:nvPr/>
          </p:nvGrpSpPr>
          <p:grpSpPr>
            <a:xfrm>
              <a:off x="1450258" y="4193415"/>
              <a:ext cx="6377185" cy="609648"/>
              <a:chOff x="8367258" y="1743432"/>
              <a:chExt cx="6377185" cy="609648"/>
            </a:xfrm>
          </p:grpSpPr>
          <p:sp>
            <p:nvSpPr>
              <p:cNvPr id="96" name="Shape 1827"/>
              <p:cNvSpPr/>
              <p:nvPr/>
            </p:nvSpPr>
            <p:spPr>
              <a:xfrm rot="5400000">
                <a:off x="11251027" y="-1140337"/>
                <a:ext cx="609648" cy="6377185"/>
              </a:xfrm>
              <a:prstGeom prst="round2SameRect">
                <a:avLst>
                  <a:gd name="adj1" fmla="val 9761"/>
                  <a:gd name="adj2" fmla="val 0"/>
                </a:avLst>
              </a:prstGeom>
              <a:solidFill>
                <a:srgbClr val="8F45C7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  <p:sp>
            <p:nvSpPr>
              <p:cNvPr id="97" name="Shape 1831"/>
              <p:cNvSpPr txBox="1"/>
              <p:nvPr/>
            </p:nvSpPr>
            <p:spPr>
              <a:xfrm>
                <a:off x="8531321" y="1900852"/>
                <a:ext cx="6011415" cy="320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buSzPct val="25000"/>
                </a:pPr>
                <a:r>
                  <a:rPr lang="pt-BR" sz="1400" b="1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47% de todos os empregos </a:t>
                </a: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serão automatizados até 2034.</a:t>
                </a:r>
              </a:p>
            </p:txBody>
          </p:sp>
        </p:grpSp>
        <p:sp>
          <p:nvSpPr>
            <p:cNvPr id="131" name="Shape 421"/>
            <p:cNvSpPr/>
            <p:nvPr/>
          </p:nvSpPr>
          <p:spPr>
            <a:xfrm>
              <a:off x="672055" y="4191817"/>
              <a:ext cx="646054" cy="64605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8F45C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sp>
          <p:nvSpPr>
            <p:cNvPr id="132" name="Shape 425"/>
            <p:cNvSpPr/>
            <p:nvPr/>
          </p:nvSpPr>
          <p:spPr>
            <a:xfrm>
              <a:off x="1052106" y="4091774"/>
              <a:ext cx="274369" cy="269114"/>
            </a:xfrm>
            <a:prstGeom prst="ellipse">
              <a:avLst/>
            </a:prstGeom>
            <a:solidFill>
              <a:srgbClr val="8F45C7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pic>
          <p:nvPicPr>
            <p:cNvPr id="133" name="Imagem 1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35" y="4138029"/>
              <a:ext cx="183981" cy="183981"/>
            </a:xfrm>
            <a:prstGeom prst="rect">
              <a:avLst/>
            </a:prstGeom>
          </p:spPr>
        </p:pic>
        <p:sp>
          <p:nvSpPr>
            <p:cNvPr id="134" name="Shape 433"/>
            <p:cNvSpPr txBox="1"/>
            <p:nvPr/>
          </p:nvSpPr>
          <p:spPr>
            <a:xfrm>
              <a:off x="685503" y="4362351"/>
              <a:ext cx="646054" cy="29229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600" i="0" u="none" strike="noStrike" cap="none" baseline="0" dirty="0" smtClean="0">
                  <a:solidFill>
                    <a:srgbClr val="8F45C7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47%</a:t>
              </a:r>
              <a:endParaRPr lang="en-US" sz="1600" i="0" u="none" strike="noStrike" cap="none" baseline="0" dirty="0">
                <a:solidFill>
                  <a:srgbClr val="8F45C7"/>
                </a:solidFill>
                <a:latin typeface="Arial" charset="0"/>
                <a:ea typeface="Arial" charset="0"/>
                <a:cs typeface="Arial" charset="0"/>
                <a:sym typeface="Open Sans"/>
              </a:endParaRPr>
            </a:p>
          </p:txBody>
        </p:sp>
      </p:grpSp>
      <p:sp>
        <p:nvSpPr>
          <p:cNvPr id="102" name="Shape 1831"/>
          <p:cNvSpPr txBox="1"/>
          <p:nvPr/>
        </p:nvSpPr>
        <p:spPr>
          <a:xfrm>
            <a:off x="1813987" y="4210402"/>
            <a:ext cx="601141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1400" i="0" u="none" strike="noStrike" cap="none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Desafios escalonados: Atualmente o Brasil ocupa as últimas posições no ranking do </a:t>
            </a:r>
            <a:r>
              <a:rPr lang="pt-BR" sz="1400" b="1" i="0" u="none" strike="noStrike" cap="none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PISA 59ª</a:t>
            </a:r>
            <a:r>
              <a:rPr lang="pt-BR" sz="1400" b="1" i="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 </a:t>
            </a:r>
            <a:r>
              <a:rPr lang="pt-BR" sz="1400" b="1" i="0" u="none" strike="noStrike" cap="none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em leitura</a:t>
            </a:r>
            <a:r>
              <a:rPr lang="pt-BR" sz="1400" i="0" u="none" strike="noStrike" cap="none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 e na 66ª colocação em matemática.</a:t>
            </a:r>
          </a:p>
        </p:txBody>
      </p:sp>
      <p:grpSp>
        <p:nvGrpSpPr>
          <p:cNvPr id="149" name="Grupo 148"/>
          <p:cNvGrpSpPr/>
          <p:nvPr/>
        </p:nvGrpSpPr>
        <p:grpSpPr>
          <a:xfrm>
            <a:off x="885169" y="4222190"/>
            <a:ext cx="7155387" cy="746097"/>
            <a:chOff x="672055" y="5476648"/>
            <a:chExt cx="7155387" cy="746097"/>
          </a:xfrm>
        </p:grpSpPr>
        <p:grpSp>
          <p:nvGrpSpPr>
            <p:cNvPr id="104" name="Shape 1825"/>
            <p:cNvGrpSpPr/>
            <p:nvPr/>
          </p:nvGrpSpPr>
          <p:grpSpPr>
            <a:xfrm>
              <a:off x="1450257" y="5562453"/>
              <a:ext cx="6377185" cy="609648"/>
              <a:chOff x="8367258" y="1756879"/>
              <a:chExt cx="6377185" cy="609648"/>
            </a:xfrm>
          </p:grpSpPr>
          <p:sp>
            <p:nvSpPr>
              <p:cNvPr id="106" name="Shape 1827"/>
              <p:cNvSpPr/>
              <p:nvPr/>
            </p:nvSpPr>
            <p:spPr>
              <a:xfrm rot="5400000">
                <a:off x="11251027" y="-1126890"/>
                <a:ext cx="609648" cy="6377185"/>
              </a:xfrm>
              <a:prstGeom prst="round2SameRect">
                <a:avLst>
                  <a:gd name="adj1" fmla="val 9761"/>
                  <a:gd name="adj2" fmla="val 0"/>
                </a:avLst>
              </a:prstGeom>
              <a:solidFill>
                <a:srgbClr val="3333CC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  <p:sp>
            <p:nvSpPr>
              <p:cNvPr id="107" name="Shape 1831"/>
              <p:cNvSpPr txBox="1"/>
              <p:nvPr/>
            </p:nvSpPr>
            <p:spPr>
              <a:xfrm>
                <a:off x="8531321" y="1806106"/>
                <a:ext cx="6011415" cy="523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buSzPct val="25000"/>
                </a:pPr>
                <a:r>
                  <a:rPr lang="pt-BR" sz="1400" b="1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65% dos alunos que estão na educação infantil </a:t>
                </a: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vão trabalhar</a:t>
                </a:r>
              </a:p>
              <a:p>
                <a:pPr lvl="0">
                  <a:buSzPct val="25000"/>
                </a:pP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em empregos que ainda não foram criados.</a:t>
                </a:r>
              </a:p>
            </p:txBody>
          </p:sp>
        </p:grpSp>
        <p:sp>
          <p:nvSpPr>
            <p:cNvPr id="139" name="Shape 421"/>
            <p:cNvSpPr/>
            <p:nvPr/>
          </p:nvSpPr>
          <p:spPr>
            <a:xfrm>
              <a:off x="672055" y="5576691"/>
              <a:ext cx="646054" cy="64605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33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sp>
          <p:nvSpPr>
            <p:cNvPr id="140" name="Shape 425"/>
            <p:cNvSpPr/>
            <p:nvPr/>
          </p:nvSpPr>
          <p:spPr>
            <a:xfrm>
              <a:off x="1052106" y="5476648"/>
              <a:ext cx="274369" cy="269114"/>
            </a:xfrm>
            <a:prstGeom prst="ellipse">
              <a:avLst/>
            </a:prstGeom>
            <a:solidFill>
              <a:srgbClr val="3333CC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pic>
          <p:nvPicPr>
            <p:cNvPr id="141" name="Imagem 1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35" y="5522903"/>
              <a:ext cx="183981" cy="183981"/>
            </a:xfrm>
            <a:prstGeom prst="rect">
              <a:avLst/>
            </a:prstGeom>
          </p:spPr>
        </p:pic>
        <p:sp>
          <p:nvSpPr>
            <p:cNvPr id="142" name="Shape 433"/>
            <p:cNvSpPr txBox="1"/>
            <p:nvPr/>
          </p:nvSpPr>
          <p:spPr>
            <a:xfrm>
              <a:off x="685503" y="5747225"/>
              <a:ext cx="646054" cy="29229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600" i="0" u="none" strike="noStrike" cap="none" baseline="0" dirty="0" smtClean="0">
                  <a:solidFill>
                    <a:srgbClr val="3333CC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65%</a:t>
              </a:r>
              <a:endParaRPr lang="en-US" sz="1600" i="0" u="none" strike="noStrike" cap="none" baseline="0" dirty="0">
                <a:solidFill>
                  <a:srgbClr val="3333CC"/>
                </a:solidFill>
                <a:latin typeface="Arial" charset="0"/>
                <a:ea typeface="Arial" charset="0"/>
                <a:cs typeface="Arial" charset="0"/>
                <a:sym typeface="Open Sans"/>
              </a:endParaRPr>
            </a:p>
          </p:txBody>
        </p:sp>
      </p:grpSp>
      <p:cxnSp>
        <p:nvCxnSpPr>
          <p:cNvPr id="150" name="Conector reto 149"/>
          <p:cNvCxnSpPr/>
          <p:nvPr/>
        </p:nvCxnSpPr>
        <p:spPr>
          <a:xfrm>
            <a:off x="912063" y="6533992"/>
            <a:ext cx="7019365" cy="134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hape 196"/>
          <p:cNvSpPr txBox="1">
            <a:spLocks/>
          </p:cNvSpPr>
          <p:nvPr/>
        </p:nvSpPr>
        <p:spPr>
          <a:xfrm>
            <a:off x="0" y="6465836"/>
            <a:ext cx="9144000" cy="342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050" i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Luciana Santos- Learning </a:t>
            </a:r>
            <a:r>
              <a:rPr lang="pt-BR" sz="1050" i="1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analytics</a:t>
            </a:r>
            <a:r>
              <a:rPr lang="pt-BR" sz="105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: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tendência nos modelos de </a:t>
            </a:r>
            <a:r>
              <a:rPr lang="pt-BR" sz="105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avaliação da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aprendizagem</a:t>
            </a:r>
          </a:p>
        </p:txBody>
      </p:sp>
      <p:sp>
        <p:nvSpPr>
          <p:cNvPr id="55" name="CaixaDeTexto 54"/>
          <p:cNvSpPr txBox="1">
            <a:spLocks noChangeArrowheads="1"/>
          </p:cNvSpPr>
          <p:nvPr/>
        </p:nvSpPr>
        <p:spPr bwMode="auto">
          <a:xfrm>
            <a:off x="192912" y="5942234"/>
            <a:ext cx="6691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pt-BR" altLang="pt-BR" sz="900"/>
              <a:t>Fontes: </a:t>
            </a:r>
            <a:r>
              <a:rPr lang="pt-BR" altLang="pt-BR" sz="900" dirty="0" err="1"/>
              <a:t>Forum</a:t>
            </a:r>
            <a:r>
              <a:rPr lang="pt-BR" altLang="pt-BR" sz="900" dirty="0"/>
              <a:t> Econômico Mundial, Relatório: </a:t>
            </a:r>
            <a:r>
              <a:rPr lang="pt-BR" altLang="pt-BR" sz="900" i="1" dirty="0"/>
              <a:t>The Future Jobs </a:t>
            </a:r>
            <a:r>
              <a:rPr lang="pt-BR" altLang="pt-BR" sz="900" dirty="0"/>
              <a:t>de 2015.</a:t>
            </a:r>
          </a:p>
          <a:p>
            <a:pPr eaLnBrk="1" hangingPunct="1"/>
            <a:r>
              <a:rPr lang="pt-BR" altLang="pt-BR" sz="900" i="1" dirty="0" err="1"/>
              <a:t>Economist</a:t>
            </a:r>
            <a:r>
              <a:rPr lang="pt-BR" altLang="pt-BR" sz="900" i="1" dirty="0"/>
              <a:t> </a:t>
            </a:r>
            <a:r>
              <a:rPr lang="pt-BR" altLang="pt-BR" sz="900" i="1" dirty="0" err="1"/>
              <a:t>Intelligence</a:t>
            </a:r>
            <a:r>
              <a:rPr lang="pt-BR" altLang="pt-BR" sz="900" i="1" dirty="0"/>
              <a:t> Unit. Dirigindo o habilidades</a:t>
            </a:r>
            <a:r>
              <a:rPr lang="pt-BR" altLang="pt-BR" sz="900" dirty="0"/>
              <a:t> agenda: Preparar os alunos para o futuro. </a:t>
            </a:r>
            <a:r>
              <a:rPr lang="pt-BR" altLang="pt-BR" sz="900" dirty="0" err="1"/>
              <a:t>patrocionado</a:t>
            </a:r>
            <a:r>
              <a:rPr lang="pt-BR" altLang="pt-BR" sz="900" dirty="0"/>
              <a:t> Google  </a:t>
            </a:r>
            <a:r>
              <a:rPr lang="pt-BR" altLang="pt-BR" sz="900" i="1" dirty="0" err="1"/>
              <a:t>ForEducation</a:t>
            </a:r>
            <a:r>
              <a:rPr lang="pt-BR" altLang="pt-BR" sz="900" i="1" dirty="0"/>
              <a:t> </a:t>
            </a:r>
            <a:r>
              <a:rPr lang="pt-BR" altLang="pt-BR" sz="900" dirty="0"/>
              <a:t>de 2015.</a:t>
            </a:r>
          </a:p>
          <a:p>
            <a:pPr eaLnBrk="1" hangingPunct="1"/>
            <a:r>
              <a:rPr lang="pt-BR" altLang="pt-BR" sz="900" i="1" dirty="0"/>
              <a:t>Mc </a:t>
            </a:r>
            <a:r>
              <a:rPr lang="pt-BR" altLang="pt-BR" sz="900" i="1" dirty="0" err="1"/>
              <a:t>Kinsey</a:t>
            </a:r>
            <a:r>
              <a:rPr lang="pt-BR" altLang="pt-BR" sz="900" dirty="0"/>
              <a:t>: Educação para o trabalho: Desenhando um sistema que funcione, 2015.</a:t>
            </a:r>
          </a:p>
        </p:txBody>
      </p:sp>
    </p:spTree>
    <p:extLst>
      <p:ext uri="{BB962C8B-B14F-4D97-AF65-F5344CB8AC3E}">
        <p14:creationId xmlns:p14="http://schemas.microsoft.com/office/powerpoint/2010/main" val="2473908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1304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171918" y="3562814"/>
            <a:ext cx="6850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Novos desafios</a:t>
            </a:r>
          </a:p>
          <a:p>
            <a:pPr algn="ctr"/>
            <a:r>
              <a:rPr lang="pt-BR" sz="3200" b="1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Tecnologias na Aprendizagem</a:t>
            </a:r>
            <a:endParaRPr lang="pt-BR" sz="3200" b="1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28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40093" y="434991"/>
            <a:ext cx="8286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 currículo:  a experiência</a:t>
            </a:r>
          </a:p>
        </p:txBody>
      </p:sp>
      <p:sp>
        <p:nvSpPr>
          <p:cNvPr id="4" name="Rounded Rectangle 96"/>
          <p:cNvSpPr/>
          <p:nvPr/>
        </p:nvSpPr>
        <p:spPr>
          <a:xfrm>
            <a:off x="282997" y="1592578"/>
            <a:ext cx="8861003" cy="646220"/>
          </a:xfrm>
          <a:prstGeom prst="roundRect">
            <a:avLst>
              <a:gd name="adj" fmla="val 3586"/>
            </a:avLst>
          </a:prstGeom>
          <a:solidFill>
            <a:srgbClr val="34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98"/>
          <p:cNvSpPr/>
          <p:nvPr/>
        </p:nvSpPr>
        <p:spPr>
          <a:xfrm>
            <a:off x="263353" y="1340638"/>
            <a:ext cx="8763795" cy="461665"/>
          </a:xfrm>
          <a:prstGeom prst="rect">
            <a:avLst/>
          </a:prstGeom>
          <a:solidFill>
            <a:srgbClr val="F07530"/>
          </a:solidFill>
        </p:spPr>
        <p:txBody>
          <a:bodyPr wrap="square">
            <a:spAutoFit/>
          </a:bodyPr>
          <a:lstStyle/>
          <a:p>
            <a:pPr defTabSz="1450904"/>
            <a:r>
              <a:rPr lang="pt-BR" sz="2400" b="1" dirty="0" smtClean="0">
                <a:solidFill>
                  <a:schemeClr val="bg1"/>
                </a:solidFill>
              </a:rPr>
              <a:t>Gestão da tecnologia aplicada a processos </a:t>
            </a:r>
            <a:r>
              <a:rPr lang="pt-BR" sz="2400" b="1" dirty="0">
                <a:solidFill>
                  <a:schemeClr val="bg1"/>
                </a:solidFill>
              </a:rPr>
              <a:t>de </a:t>
            </a:r>
            <a:r>
              <a:rPr lang="pt-BR" sz="2400" b="1" dirty="0" smtClean="0">
                <a:solidFill>
                  <a:schemeClr val="bg1"/>
                </a:solidFill>
              </a:rPr>
              <a:t>ensino-aprendizagem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96"/>
          <p:cNvSpPr/>
          <p:nvPr/>
        </p:nvSpPr>
        <p:spPr>
          <a:xfrm>
            <a:off x="312143" y="2713402"/>
            <a:ext cx="8831858" cy="644989"/>
          </a:xfrm>
          <a:prstGeom prst="roundRect">
            <a:avLst>
              <a:gd name="adj" fmla="val 3586"/>
            </a:avLst>
          </a:prstGeom>
          <a:solidFill>
            <a:srgbClr val="34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98"/>
          <p:cNvSpPr/>
          <p:nvPr/>
        </p:nvSpPr>
        <p:spPr>
          <a:xfrm>
            <a:off x="641680" y="2481337"/>
            <a:ext cx="3621504" cy="461665"/>
          </a:xfrm>
          <a:prstGeom prst="rect">
            <a:avLst/>
          </a:prstGeom>
          <a:solidFill>
            <a:srgbClr val="F07530"/>
          </a:solidFill>
        </p:spPr>
        <p:txBody>
          <a:bodyPr wrap="none">
            <a:spAutoFit/>
          </a:bodyPr>
          <a:lstStyle/>
          <a:p>
            <a:pPr defTabSz="1450904"/>
            <a:r>
              <a:rPr lang="pt-BR" sz="2400" b="1" dirty="0">
                <a:solidFill>
                  <a:schemeClr val="bg1"/>
                </a:solidFill>
              </a:rPr>
              <a:t>Criatividade e </a:t>
            </a:r>
            <a:r>
              <a:rPr lang="pt-BR" sz="2400" b="1" dirty="0" smtClean="0">
                <a:solidFill>
                  <a:schemeClr val="bg1"/>
                </a:solidFill>
              </a:rPr>
              <a:t>inovação</a:t>
            </a:r>
            <a:endParaRPr lang="en-US" sz="24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8" name="Rounded Rectangle 96"/>
          <p:cNvSpPr/>
          <p:nvPr/>
        </p:nvSpPr>
        <p:spPr>
          <a:xfrm>
            <a:off x="263353" y="3712805"/>
            <a:ext cx="8880648" cy="665962"/>
          </a:xfrm>
          <a:prstGeom prst="roundRect">
            <a:avLst>
              <a:gd name="adj" fmla="val 3586"/>
            </a:avLst>
          </a:prstGeom>
          <a:solidFill>
            <a:srgbClr val="34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104"/>
          <p:cNvSpPr/>
          <p:nvPr/>
        </p:nvSpPr>
        <p:spPr>
          <a:xfrm>
            <a:off x="432230" y="3590456"/>
            <a:ext cx="4408579" cy="461665"/>
          </a:xfrm>
          <a:prstGeom prst="rect">
            <a:avLst/>
          </a:prstGeom>
          <a:solidFill>
            <a:srgbClr val="F07530"/>
          </a:solidFill>
        </p:spPr>
        <p:txBody>
          <a:bodyPr wrap="none">
            <a:spAutoFit/>
          </a:bodyPr>
          <a:lstStyle/>
          <a:p>
            <a:pPr defTabSz="1450904"/>
            <a:r>
              <a:rPr lang="pt-BR" sz="2400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Comunicação e Colaboração</a:t>
            </a:r>
            <a:endParaRPr lang="en-US" sz="24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6235" r="5776"/>
          <a:stretch/>
        </p:blipFill>
        <p:spPr>
          <a:xfrm>
            <a:off x="0" y="2174488"/>
            <a:ext cx="4373375" cy="3735658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393439" y="1064848"/>
            <a:ext cx="8416024" cy="581155"/>
            <a:chOff x="2172311" y="2247201"/>
            <a:chExt cx="8416024" cy="581155"/>
          </a:xfrm>
        </p:grpSpPr>
        <p:sp>
          <p:nvSpPr>
            <p:cNvPr id="5" name="CaixaDeTexto 4"/>
            <p:cNvSpPr txBox="1"/>
            <p:nvPr/>
          </p:nvSpPr>
          <p:spPr>
            <a:xfrm>
              <a:off x="2647666" y="2277908"/>
              <a:ext cx="7940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rgbClr val="8F45C7"/>
                  </a:solidFill>
                  <a:latin typeface="Arial" charset="0"/>
                  <a:ea typeface="Arial" charset="0"/>
                  <a:cs typeface="Arial" charset="0"/>
                </a:rPr>
                <a:t>Ampliação do currículo por eixos de desenvolvimento de competências e habilidades</a:t>
              </a:r>
            </a:p>
          </p:txBody>
        </p:sp>
        <p:sp>
          <p:nvSpPr>
            <p:cNvPr id="6" name="Shape 1641"/>
            <p:cNvSpPr/>
            <p:nvPr/>
          </p:nvSpPr>
          <p:spPr>
            <a:xfrm>
              <a:off x="2172311" y="2247201"/>
              <a:ext cx="475355" cy="581155"/>
            </a:xfrm>
            <a:custGeom>
              <a:avLst/>
              <a:gdLst/>
              <a:ahLst/>
              <a:cxnLst/>
              <a:rect l="0" t="0" r="0" b="0"/>
              <a:pathLst>
                <a:path w="1348" h="1648" extrusionOk="0">
                  <a:moveTo>
                    <a:pt x="674" y="0"/>
                  </a:moveTo>
                  <a:cubicBezTo>
                    <a:pt x="302" y="0"/>
                    <a:pt x="0" y="302"/>
                    <a:pt x="0" y="674"/>
                  </a:cubicBezTo>
                  <a:cubicBezTo>
                    <a:pt x="0" y="1052"/>
                    <a:pt x="328" y="1301"/>
                    <a:pt x="674" y="1648"/>
                  </a:cubicBezTo>
                  <a:cubicBezTo>
                    <a:pt x="1020" y="1301"/>
                    <a:pt x="1348" y="1052"/>
                    <a:pt x="1348" y="674"/>
                  </a:cubicBezTo>
                  <a:cubicBezTo>
                    <a:pt x="1348" y="302"/>
                    <a:pt x="1046" y="0"/>
                    <a:pt x="674" y="0"/>
                  </a:cubicBezTo>
                  <a:close/>
                  <a:moveTo>
                    <a:pt x="674" y="1148"/>
                  </a:moveTo>
                  <a:cubicBezTo>
                    <a:pt x="401" y="1148"/>
                    <a:pt x="180" y="926"/>
                    <a:pt x="180" y="653"/>
                  </a:cubicBezTo>
                  <a:cubicBezTo>
                    <a:pt x="180" y="380"/>
                    <a:pt x="401" y="159"/>
                    <a:pt x="674" y="159"/>
                  </a:cubicBezTo>
                  <a:cubicBezTo>
                    <a:pt x="947" y="159"/>
                    <a:pt x="1169" y="380"/>
                    <a:pt x="1169" y="653"/>
                  </a:cubicBezTo>
                  <a:cubicBezTo>
                    <a:pt x="1169" y="926"/>
                    <a:pt x="947" y="1148"/>
                    <a:pt x="674" y="1148"/>
                  </a:cubicBezTo>
                  <a:close/>
                </a:path>
              </a:pathLst>
            </a:custGeom>
            <a:solidFill>
              <a:srgbClr val="8F45C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i="0" u="none" strike="noStrike" cap="none" baseline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68" y="1706265"/>
            <a:ext cx="4450232" cy="4332404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>
            <a:off x="4373376" y="3546086"/>
            <a:ext cx="465570" cy="301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hape 196"/>
          <p:cNvSpPr txBox="1">
            <a:spLocks/>
          </p:cNvSpPr>
          <p:nvPr/>
        </p:nvSpPr>
        <p:spPr>
          <a:xfrm>
            <a:off x="562613" y="111459"/>
            <a:ext cx="9144000" cy="7257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Desenhando estratégias: ”os fixadores”</a:t>
            </a:r>
            <a:endParaRPr lang="pt-BR" sz="2000" dirty="0">
              <a:solidFill>
                <a:srgbClr val="11304F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9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96"/>
          <p:cNvSpPr txBox="1">
            <a:spLocks/>
          </p:cNvSpPr>
          <p:nvPr/>
        </p:nvSpPr>
        <p:spPr>
          <a:xfrm>
            <a:off x="562613" y="111459"/>
            <a:ext cx="9144000" cy="7257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Desenhando estratégias: ”os fixadores”</a:t>
            </a:r>
            <a:endParaRPr lang="pt-BR" sz="2000" dirty="0">
              <a:solidFill>
                <a:srgbClr val="11304F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2"/>
          <p:cNvGrpSpPr/>
          <p:nvPr/>
        </p:nvGrpSpPr>
        <p:grpSpPr>
          <a:xfrm>
            <a:off x="416347" y="1439610"/>
            <a:ext cx="4557097" cy="581155"/>
            <a:chOff x="2172311" y="2247201"/>
            <a:chExt cx="4557097" cy="581155"/>
          </a:xfrm>
        </p:grpSpPr>
        <p:sp>
          <p:nvSpPr>
            <p:cNvPr id="11" name="CaixaDeTexto 10"/>
            <p:cNvSpPr txBox="1"/>
            <p:nvPr/>
          </p:nvSpPr>
          <p:spPr>
            <a:xfrm>
              <a:off x="2647666" y="2277908"/>
              <a:ext cx="40817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rgbClr val="8F45C7"/>
                  </a:solidFill>
                  <a:latin typeface="Arial" charset="0"/>
                  <a:ea typeface="Arial" charset="0"/>
                  <a:cs typeface="Arial" charset="0"/>
                </a:rPr>
                <a:t>Experiência do estudante </a:t>
              </a:r>
              <a:r>
                <a:rPr lang="mr-IN" sz="1400" dirty="0" smtClean="0">
                  <a:solidFill>
                    <a:srgbClr val="8F45C7"/>
                  </a:solidFill>
                  <a:latin typeface="Arial" charset="0"/>
                  <a:ea typeface="Arial" charset="0"/>
                  <a:cs typeface="Arial" charset="0"/>
                </a:rPr>
                <a:t>–</a:t>
              </a:r>
              <a:r>
                <a:rPr lang="pt-BR" sz="1400" dirty="0" smtClean="0">
                  <a:solidFill>
                    <a:srgbClr val="8F45C7"/>
                  </a:solidFill>
                  <a:latin typeface="Arial" charset="0"/>
                  <a:ea typeface="Arial" charset="0"/>
                  <a:cs typeface="Arial" charset="0"/>
                </a:rPr>
                <a:t> Foco na aplicação prática (competências e habilidades)</a:t>
              </a:r>
            </a:p>
          </p:txBody>
        </p:sp>
        <p:sp>
          <p:nvSpPr>
            <p:cNvPr id="18" name="Shape 1641"/>
            <p:cNvSpPr/>
            <p:nvPr/>
          </p:nvSpPr>
          <p:spPr>
            <a:xfrm>
              <a:off x="2172311" y="2247201"/>
              <a:ext cx="475355" cy="581155"/>
            </a:xfrm>
            <a:custGeom>
              <a:avLst/>
              <a:gdLst/>
              <a:ahLst/>
              <a:cxnLst/>
              <a:rect l="0" t="0" r="0" b="0"/>
              <a:pathLst>
                <a:path w="1348" h="1648" extrusionOk="0">
                  <a:moveTo>
                    <a:pt x="674" y="0"/>
                  </a:moveTo>
                  <a:cubicBezTo>
                    <a:pt x="302" y="0"/>
                    <a:pt x="0" y="302"/>
                    <a:pt x="0" y="674"/>
                  </a:cubicBezTo>
                  <a:cubicBezTo>
                    <a:pt x="0" y="1052"/>
                    <a:pt x="328" y="1301"/>
                    <a:pt x="674" y="1648"/>
                  </a:cubicBezTo>
                  <a:cubicBezTo>
                    <a:pt x="1020" y="1301"/>
                    <a:pt x="1348" y="1052"/>
                    <a:pt x="1348" y="674"/>
                  </a:cubicBezTo>
                  <a:cubicBezTo>
                    <a:pt x="1348" y="302"/>
                    <a:pt x="1046" y="0"/>
                    <a:pt x="674" y="0"/>
                  </a:cubicBezTo>
                  <a:close/>
                  <a:moveTo>
                    <a:pt x="674" y="1148"/>
                  </a:moveTo>
                  <a:cubicBezTo>
                    <a:pt x="401" y="1148"/>
                    <a:pt x="180" y="926"/>
                    <a:pt x="180" y="653"/>
                  </a:cubicBezTo>
                  <a:cubicBezTo>
                    <a:pt x="180" y="380"/>
                    <a:pt x="401" y="159"/>
                    <a:pt x="674" y="159"/>
                  </a:cubicBezTo>
                  <a:cubicBezTo>
                    <a:pt x="947" y="159"/>
                    <a:pt x="1169" y="380"/>
                    <a:pt x="1169" y="653"/>
                  </a:cubicBezTo>
                  <a:cubicBezTo>
                    <a:pt x="1169" y="926"/>
                    <a:pt x="947" y="1148"/>
                    <a:pt x="674" y="1148"/>
                  </a:cubicBezTo>
                  <a:close/>
                </a:path>
              </a:pathLst>
            </a:custGeom>
            <a:solidFill>
              <a:srgbClr val="8F45C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i="0" u="none" strike="noStrike" cap="none" baseline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416347" y="2225286"/>
            <a:ext cx="4261954" cy="581155"/>
            <a:chOff x="2172311" y="2926628"/>
            <a:chExt cx="3907175" cy="581155"/>
          </a:xfrm>
        </p:grpSpPr>
        <p:sp>
          <p:nvSpPr>
            <p:cNvPr id="17" name="CaixaDeTexto 16"/>
            <p:cNvSpPr txBox="1"/>
            <p:nvPr/>
          </p:nvSpPr>
          <p:spPr>
            <a:xfrm>
              <a:off x="2647666" y="2962950"/>
              <a:ext cx="3431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Desafios, experimentações, portfólio</a:t>
              </a:r>
            </a:p>
          </p:txBody>
        </p:sp>
        <p:sp>
          <p:nvSpPr>
            <p:cNvPr id="19" name="Shape 1641"/>
            <p:cNvSpPr/>
            <p:nvPr/>
          </p:nvSpPr>
          <p:spPr>
            <a:xfrm>
              <a:off x="2172311" y="2926628"/>
              <a:ext cx="475355" cy="581155"/>
            </a:xfrm>
            <a:custGeom>
              <a:avLst/>
              <a:gdLst/>
              <a:ahLst/>
              <a:cxnLst/>
              <a:rect l="0" t="0" r="0" b="0"/>
              <a:pathLst>
                <a:path w="1348" h="1648" extrusionOk="0">
                  <a:moveTo>
                    <a:pt x="674" y="0"/>
                  </a:moveTo>
                  <a:cubicBezTo>
                    <a:pt x="302" y="0"/>
                    <a:pt x="0" y="302"/>
                    <a:pt x="0" y="674"/>
                  </a:cubicBezTo>
                  <a:cubicBezTo>
                    <a:pt x="0" y="1052"/>
                    <a:pt x="328" y="1301"/>
                    <a:pt x="674" y="1648"/>
                  </a:cubicBezTo>
                  <a:cubicBezTo>
                    <a:pt x="1020" y="1301"/>
                    <a:pt x="1348" y="1052"/>
                    <a:pt x="1348" y="674"/>
                  </a:cubicBezTo>
                  <a:cubicBezTo>
                    <a:pt x="1348" y="302"/>
                    <a:pt x="1046" y="0"/>
                    <a:pt x="674" y="0"/>
                  </a:cubicBezTo>
                  <a:close/>
                  <a:moveTo>
                    <a:pt x="674" y="1148"/>
                  </a:moveTo>
                  <a:cubicBezTo>
                    <a:pt x="401" y="1148"/>
                    <a:pt x="180" y="926"/>
                    <a:pt x="180" y="653"/>
                  </a:cubicBezTo>
                  <a:cubicBezTo>
                    <a:pt x="180" y="380"/>
                    <a:pt x="401" y="159"/>
                    <a:pt x="674" y="159"/>
                  </a:cubicBezTo>
                  <a:cubicBezTo>
                    <a:pt x="947" y="159"/>
                    <a:pt x="1169" y="380"/>
                    <a:pt x="1169" y="653"/>
                  </a:cubicBezTo>
                  <a:cubicBezTo>
                    <a:pt x="1169" y="926"/>
                    <a:pt x="947" y="1148"/>
                    <a:pt x="674" y="114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i="0" u="none" strike="noStrike" cap="none" baseline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416347" y="3010962"/>
            <a:ext cx="4969139" cy="581155"/>
            <a:chOff x="2172311" y="3624959"/>
            <a:chExt cx="4969139" cy="581155"/>
          </a:xfrm>
        </p:grpSpPr>
        <p:sp>
          <p:nvSpPr>
            <p:cNvPr id="13" name="CaixaDeTexto 12"/>
            <p:cNvSpPr txBox="1"/>
            <p:nvPr/>
          </p:nvSpPr>
          <p:spPr>
            <a:xfrm>
              <a:off x="2639498" y="3715105"/>
              <a:ext cx="45019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Fluência digital, habilidades, desempenho </a:t>
              </a:r>
              <a:r>
                <a:rPr lang="pt-BR" sz="1400" dirty="0" err="1" smtClean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pt-BR" sz="1400" dirty="0" smtClean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 interações</a:t>
              </a:r>
            </a:p>
          </p:txBody>
        </p:sp>
        <p:sp>
          <p:nvSpPr>
            <p:cNvPr id="20" name="Shape 1641"/>
            <p:cNvSpPr/>
            <p:nvPr/>
          </p:nvSpPr>
          <p:spPr>
            <a:xfrm>
              <a:off x="2172311" y="3624959"/>
              <a:ext cx="475355" cy="581155"/>
            </a:xfrm>
            <a:custGeom>
              <a:avLst/>
              <a:gdLst/>
              <a:ahLst/>
              <a:cxnLst/>
              <a:rect l="0" t="0" r="0" b="0"/>
              <a:pathLst>
                <a:path w="1348" h="1648" extrusionOk="0">
                  <a:moveTo>
                    <a:pt x="674" y="0"/>
                  </a:moveTo>
                  <a:cubicBezTo>
                    <a:pt x="302" y="0"/>
                    <a:pt x="0" y="302"/>
                    <a:pt x="0" y="674"/>
                  </a:cubicBezTo>
                  <a:cubicBezTo>
                    <a:pt x="0" y="1052"/>
                    <a:pt x="328" y="1301"/>
                    <a:pt x="674" y="1648"/>
                  </a:cubicBezTo>
                  <a:cubicBezTo>
                    <a:pt x="1020" y="1301"/>
                    <a:pt x="1348" y="1052"/>
                    <a:pt x="1348" y="674"/>
                  </a:cubicBezTo>
                  <a:cubicBezTo>
                    <a:pt x="1348" y="302"/>
                    <a:pt x="1046" y="0"/>
                    <a:pt x="674" y="0"/>
                  </a:cubicBezTo>
                  <a:close/>
                  <a:moveTo>
                    <a:pt x="674" y="1148"/>
                  </a:moveTo>
                  <a:cubicBezTo>
                    <a:pt x="401" y="1148"/>
                    <a:pt x="180" y="926"/>
                    <a:pt x="180" y="653"/>
                  </a:cubicBezTo>
                  <a:cubicBezTo>
                    <a:pt x="180" y="380"/>
                    <a:pt x="401" y="159"/>
                    <a:pt x="674" y="159"/>
                  </a:cubicBezTo>
                  <a:cubicBezTo>
                    <a:pt x="947" y="159"/>
                    <a:pt x="1169" y="380"/>
                    <a:pt x="1169" y="653"/>
                  </a:cubicBezTo>
                  <a:cubicBezTo>
                    <a:pt x="1169" y="926"/>
                    <a:pt x="947" y="1148"/>
                    <a:pt x="674" y="1148"/>
                  </a:cubicBezTo>
                  <a:close/>
                </a:path>
              </a:pathLst>
            </a:custGeom>
            <a:solidFill>
              <a:srgbClr val="FF43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i="0" u="none" strike="noStrike" cap="none" baseline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382894" y="3796638"/>
            <a:ext cx="3781603" cy="634762"/>
            <a:chOff x="2131052" y="4477081"/>
            <a:chExt cx="4664051" cy="634762"/>
          </a:xfrm>
        </p:grpSpPr>
        <p:sp>
          <p:nvSpPr>
            <p:cNvPr id="15" name="CaixaDeTexto 14"/>
            <p:cNvSpPr txBox="1"/>
            <p:nvPr/>
          </p:nvSpPr>
          <p:spPr>
            <a:xfrm>
              <a:off x="2647666" y="4477081"/>
              <a:ext cx="4147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rgbClr val="FFC000"/>
                  </a:solidFill>
                  <a:latin typeface="Arial" charset="0"/>
                  <a:ea typeface="Arial" charset="0"/>
                  <a:cs typeface="Arial" charset="0"/>
                </a:rPr>
                <a:t>Parametrização das interações (palavras-chave) </a:t>
              </a:r>
              <a:r>
                <a:rPr lang="mr-IN" sz="1400" dirty="0" smtClean="0">
                  <a:solidFill>
                    <a:srgbClr val="FFC000"/>
                  </a:solidFill>
                  <a:latin typeface="Arial" charset="0"/>
                  <a:ea typeface="Arial" charset="0"/>
                  <a:cs typeface="Arial" charset="0"/>
                </a:rPr>
                <a:t>–</a:t>
              </a:r>
              <a:r>
                <a:rPr lang="pt-BR" sz="1400" dirty="0" smtClean="0">
                  <a:solidFill>
                    <a:srgbClr val="FFC000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pt-BR" sz="1400" i="1" dirty="0" smtClean="0">
                  <a:solidFill>
                    <a:srgbClr val="FFC000"/>
                  </a:solidFill>
                  <a:latin typeface="Arial" charset="0"/>
                  <a:ea typeface="Arial" charset="0"/>
                  <a:cs typeface="Arial" charset="0"/>
                </a:rPr>
                <a:t>nuvem de </a:t>
              </a:r>
              <a:r>
                <a:rPr lang="pt-BR" sz="1400" i="1" dirty="0" err="1" smtClean="0">
                  <a:solidFill>
                    <a:srgbClr val="FFC000"/>
                  </a:solidFill>
                  <a:latin typeface="Arial" charset="0"/>
                  <a:ea typeface="Arial" charset="0"/>
                  <a:cs typeface="Arial" charset="0"/>
                </a:rPr>
                <a:t>tags</a:t>
              </a:r>
              <a:endParaRPr lang="pt-BR" sz="1400" i="1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Shape 1641"/>
            <p:cNvSpPr/>
            <p:nvPr/>
          </p:nvSpPr>
          <p:spPr>
            <a:xfrm>
              <a:off x="2131052" y="4530688"/>
              <a:ext cx="576206" cy="581155"/>
            </a:xfrm>
            <a:custGeom>
              <a:avLst/>
              <a:gdLst/>
              <a:ahLst/>
              <a:cxnLst/>
              <a:rect l="0" t="0" r="0" b="0"/>
              <a:pathLst>
                <a:path w="1348" h="1648" extrusionOk="0">
                  <a:moveTo>
                    <a:pt x="674" y="0"/>
                  </a:moveTo>
                  <a:cubicBezTo>
                    <a:pt x="302" y="0"/>
                    <a:pt x="0" y="302"/>
                    <a:pt x="0" y="674"/>
                  </a:cubicBezTo>
                  <a:cubicBezTo>
                    <a:pt x="0" y="1052"/>
                    <a:pt x="328" y="1301"/>
                    <a:pt x="674" y="1648"/>
                  </a:cubicBezTo>
                  <a:cubicBezTo>
                    <a:pt x="1020" y="1301"/>
                    <a:pt x="1348" y="1052"/>
                    <a:pt x="1348" y="674"/>
                  </a:cubicBezTo>
                  <a:cubicBezTo>
                    <a:pt x="1348" y="302"/>
                    <a:pt x="1046" y="0"/>
                    <a:pt x="674" y="0"/>
                  </a:cubicBezTo>
                  <a:close/>
                  <a:moveTo>
                    <a:pt x="674" y="1148"/>
                  </a:moveTo>
                  <a:cubicBezTo>
                    <a:pt x="401" y="1148"/>
                    <a:pt x="180" y="926"/>
                    <a:pt x="180" y="653"/>
                  </a:cubicBezTo>
                  <a:cubicBezTo>
                    <a:pt x="180" y="380"/>
                    <a:pt x="401" y="159"/>
                    <a:pt x="674" y="159"/>
                  </a:cubicBezTo>
                  <a:cubicBezTo>
                    <a:pt x="947" y="159"/>
                    <a:pt x="1169" y="380"/>
                    <a:pt x="1169" y="653"/>
                  </a:cubicBezTo>
                  <a:cubicBezTo>
                    <a:pt x="1169" y="926"/>
                    <a:pt x="947" y="1148"/>
                    <a:pt x="674" y="114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i="0" u="none" strike="noStrike" cap="none" baseline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16347" y="4654485"/>
            <a:ext cx="4043525" cy="631280"/>
            <a:chOff x="2172311" y="5571059"/>
            <a:chExt cx="3833215" cy="631280"/>
          </a:xfrm>
        </p:grpSpPr>
        <p:sp>
          <p:nvSpPr>
            <p:cNvPr id="16" name="CaixaDeTexto 15"/>
            <p:cNvSpPr txBox="1"/>
            <p:nvPr/>
          </p:nvSpPr>
          <p:spPr>
            <a:xfrm>
              <a:off x="2663860" y="5679119"/>
              <a:ext cx="3341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rgbClr val="3333CC"/>
                  </a:solidFill>
                  <a:latin typeface="Arial" charset="0"/>
                  <a:ea typeface="Arial" charset="0"/>
                  <a:cs typeface="Arial" charset="0"/>
                </a:rPr>
                <a:t>Inteligência coletiva: conexões para ampliar o valor social da aprendizagem </a:t>
              </a:r>
            </a:p>
          </p:txBody>
        </p:sp>
        <p:sp>
          <p:nvSpPr>
            <p:cNvPr id="22" name="Shape 1641"/>
            <p:cNvSpPr/>
            <p:nvPr/>
          </p:nvSpPr>
          <p:spPr>
            <a:xfrm>
              <a:off x="2172311" y="5571059"/>
              <a:ext cx="442888" cy="581155"/>
            </a:xfrm>
            <a:custGeom>
              <a:avLst/>
              <a:gdLst/>
              <a:ahLst/>
              <a:cxnLst/>
              <a:rect l="0" t="0" r="0" b="0"/>
              <a:pathLst>
                <a:path w="1348" h="1648" extrusionOk="0">
                  <a:moveTo>
                    <a:pt x="674" y="0"/>
                  </a:moveTo>
                  <a:cubicBezTo>
                    <a:pt x="302" y="0"/>
                    <a:pt x="0" y="302"/>
                    <a:pt x="0" y="674"/>
                  </a:cubicBezTo>
                  <a:cubicBezTo>
                    <a:pt x="0" y="1052"/>
                    <a:pt x="328" y="1301"/>
                    <a:pt x="674" y="1648"/>
                  </a:cubicBezTo>
                  <a:cubicBezTo>
                    <a:pt x="1020" y="1301"/>
                    <a:pt x="1348" y="1052"/>
                    <a:pt x="1348" y="674"/>
                  </a:cubicBezTo>
                  <a:cubicBezTo>
                    <a:pt x="1348" y="302"/>
                    <a:pt x="1046" y="0"/>
                    <a:pt x="674" y="0"/>
                  </a:cubicBezTo>
                  <a:close/>
                  <a:moveTo>
                    <a:pt x="674" y="1148"/>
                  </a:moveTo>
                  <a:cubicBezTo>
                    <a:pt x="401" y="1148"/>
                    <a:pt x="180" y="926"/>
                    <a:pt x="180" y="653"/>
                  </a:cubicBezTo>
                  <a:cubicBezTo>
                    <a:pt x="180" y="380"/>
                    <a:pt x="401" y="159"/>
                    <a:pt x="674" y="159"/>
                  </a:cubicBezTo>
                  <a:cubicBezTo>
                    <a:pt x="947" y="159"/>
                    <a:pt x="1169" y="380"/>
                    <a:pt x="1169" y="653"/>
                  </a:cubicBezTo>
                  <a:cubicBezTo>
                    <a:pt x="1169" y="926"/>
                    <a:pt x="947" y="1148"/>
                    <a:pt x="674" y="1148"/>
                  </a:cubicBez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i="0" u="none" strike="noStrike" cap="none" baseline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</p:grpSp>
      <p:sp>
        <p:nvSpPr>
          <p:cNvPr id="35" name="Shape 196"/>
          <p:cNvSpPr txBox="1">
            <a:spLocks/>
          </p:cNvSpPr>
          <p:nvPr/>
        </p:nvSpPr>
        <p:spPr>
          <a:xfrm>
            <a:off x="0" y="6465836"/>
            <a:ext cx="9144000" cy="342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050" i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Luciana Santos- Learning </a:t>
            </a:r>
            <a:r>
              <a:rPr lang="pt-BR" sz="1050" i="1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analytics</a:t>
            </a:r>
            <a:r>
              <a:rPr lang="pt-BR" sz="105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: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tendência nos modelos de </a:t>
            </a:r>
            <a:r>
              <a:rPr lang="pt-BR" sz="105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avaliação da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aprendizagem</a:t>
            </a:r>
          </a:p>
        </p:txBody>
      </p:sp>
      <p:sp>
        <p:nvSpPr>
          <p:cNvPr id="2" name="Retângulo 1"/>
          <p:cNvSpPr/>
          <p:nvPr/>
        </p:nvSpPr>
        <p:spPr>
          <a:xfrm>
            <a:off x="5436817" y="2490788"/>
            <a:ext cx="3412273" cy="981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Laboratório digital de </a:t>
            </a:r>
            <a:r>
              <a:rPr lang="pt-BR" smtClean="0"/>
              <a:t>experimentação tecnológica</a:t>
            </a:r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5436816" y="1303606"/>
            <a:ext cx="3412273" cy="981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Learning </a:t>
            </a:r>
            <a:r>
              <a:rPr lang="pt-BR" dirty="0" err="1" smtClean="0"/>
              <a:t>Analytics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5436816" y="3617887"/>
            <a:ext cx="3412273" cy="981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Aprendizagem baseada na resolução </a:t>
            </a:r>
            <a:r>
              <a:rPr lang="pt-BR" smtClean="0"/>
              <a:t>de problemas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5436815" y="4744986"/>
            <a:ext cx="3412273" cy="981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Inteligência coletiva e aprendizagem colaborativa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4321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6" grpId="0" animBg="1"/>
      <p:bldP spid="3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359532" y="3537012"/>
            <a:ext cx="8112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15643" y="3401997"/>
            <a:ext cx="270030" cy="27003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Retângulo 9"/>
          <p:cNvSpPr/>
          <p:nvPr/>
        </p:nvSpPr>
        <p:spPr>
          <a:xfrm>
            <a:off x="386396" y="2782351"/>
            <a:ext cx="105028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interações</a:t>
            </a:r>
            <a:endParaRPr lang="pt-BR" sz="13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80395" y="3387469"/>
            <a:ext cx="270030" cy="270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" name="Retângulo 11"/>
          <p:cNvSpPr/>
          <p:nvPr/>
        </p:nvSpPr>
        <p:spPr>
          <a:xfrm>
            <a:off x="1882881" y="2801343"/>
            <a:ext cx="108234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35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avaliações</a:t>
            </a:r>
            <a:endParaRPr lang="pt-BR" sz="13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86760" y="3392096"/>
            <a:ext cx="270030" cy="27003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4" name="Retângulo 13"/>
          <p:cNvSpPr/>
          <p:nvPr/>
        </p:nvSpPr>
        <p:spPr>
          <a:xfrm>
            <a:off x="3363701" y="2829153"/>
            <a:ext cx="179087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35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produções práticas</a:t>
            </a:r>
            <a:endParaRPr lang="pt-BR" sz="13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51162" y="3378814"/>
            <a:ext cx="270030" cy="27003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6" name="Retângulo 15"/>
          <p:cNvSpPr/>
          <p:nvPr/>
        </p:nvSpPr>
        <p:spPr>
          <a:xfrm>
            <a:off x="5425391" y="2829153"/>
            <a:ext cx="152157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35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relacionamento</a:t>
            </a:r>
          </a:p>
          <a:p>
            <a:pPr algn="ctr"/>
            <a:r>
              <a:rPr lang="pt-BR" sz="135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pt-BR" sz="135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xperiência</a:t>
            </a:r>
            <a:endParaRPr lang="pt-BR" sz="13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883856" y="3378814"/>
            <a:ext cx="270030" cy="27003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0" name="Retângulo 19"/>
          <p:cNvSpPr/>
          <p:nvPr/>
        </p:nvSpPr>
        <p:spPr>
          <a:xfrm>
            <a:off x="7440832" y="2829153"/>
            <a:ext cx="115608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350" b="1" dirty="0" err="1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engamento</a:t>
            </a:r>
            <a:r>
              <a:rPr lang="pt-BR" sz="135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pt-BR" sz="135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35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e retenção</a:t>
            </a:r>
            <a:endParaRPr lang="pt-BR" sz="13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Shape 196"/>
          <p:cNvSpPr txBox="1">
            <a:spLocks/>
          </p:cNvSpPr>
          <p:nvPr/>
        </p:nvSpPr>
        <p:spPr>
          <a:xfrm>
            <a:off x="495706" y="441361"/>
            <a:ext cx="9144000" cy="7257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200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 régua</a:t>
            </a:r>
            <a:endParaRPr lang="pt-BR" sz="2000" dirty="0">
              <a:solidFill>
                <a:srgbClr val="11304F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715646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0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96"/>
          <p:cNvSpPr txBox="1">
            <a:spLocks/>
          </p:cNvSpPr>
          <p:nvPr/>
        </p:nvSpPr>
        <p:spPr>
          <a:xfrm>
            <a:off x="385825" y="375671"/>
            <a:ext cx="9144000" cy="431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240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Síntese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Grupo 9"/>
          <p:cNvGrpSpPr/>
          <p:nvPr/>
        </p:nvGrpSpPr>
        <p:grpSpPr>
          <a:xfrm>
            <a:off x="927646" y="1784288"/>
            <a:ext cx="7169036" cy="1004402"/>
            <a:chOff x="927646" y="1934416"/>
            <a:chExt cx="7169036" cy="1004402"/>
          </a:xfrm>
        </p:grpSpPr>
        <p:grpSp>
          <p:nvGrpSpPr>
            <p:cNvPr id="79" name="Shape 1825"/>
            <p:cNvGrpSpPr/>
            <p:nvPr/>
          </p:nvGrpSpPr>
          <p:grpSpPr>
            <a:xfrm>
              <a:off x="1719497" y="1934416"/>
              <a:ext cx="6377185" cy="1004402"/>
              <a:chOff x="8367258" y="1797220"/>
              <a:chExt cx="6377185" cy="609648"/>
            </a:xfrm>
          </p:grpSpPr>
          <p:sp>
            <p:nvSpPr>
              <p:cNvPr id="81" name="Shape 1827"/>
              <p:cNvSpPr/>
              <p:nvPr/>
            </p:nvSpPr>
            <p:spPr>
              <a:xfrm rot="5400000">
                <a:off x="11251027" y="-1086549"/>
                <a:ext cx="609648" cy="637718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  <p:sp>
            <p:nvSpPr>
              <p:cNvPr id="82" name="Shape 1831"/>
              <p:cNvSpPr txBox="1"/>
              <p:nvPr/>
            </p:nvSpPr>
            <p:spPr>
              <a:xfrm>
                <a:off x="8531321" y="1837864"/>
                <a:ext cx="6011415" cy="523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buSzPct val="25000"/>
                </a:pP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Para analisar dados em detalhe, é preciso associar inteligência </a:t>
                </a:r>
                <a:r>
                  <a:rPr lang="pt-BR" sz="140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educacional aos </a:t>
                </a: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métodos estatísticos para dimensionar e fundamentar ações</a:t>
                </a:r>
                <a:r>
                  <a:rPr lang="pt-BR" sz="1400" i="0" u="none" strike="noStrike" cap="none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 </a:t>
                </a: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de maior impacto de acordo com o perfil</a:t>
                </a:r>
                <a:r>
                  <a:rPr lang="pt-BR" sz="1400" i="0" u="none" strike="noStrike" cap="none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 de alunos </a:t>
                </a:r>
                <a:r>
                  <a:rPr lang="pt-BR" sz="1400" i="0" u="none" strike="noStrike" cap="none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e operação</a:t>
                </a:r>
                <a:endParaRPr lang="pt-BR" sz="1400" b="1" i="0" u="none" strike="noStrike" cap="none" baseline="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</p:grpSp>
        <p:grpSp>
          <p:nvGrpSpPr>
            <p:cNvPr id="4" name="Grupo 3"/>
            <p:cNvGrpSpPr/>
            <p:nvPr/>
          </p:nvGrpSpPr>
          <p:grpSpPr>
            <a:xfrm>
              <a:off x="927646" y="2036631"/>
              <a:ext cx="659502" cy="746097"/>
              <a:chOff x="941294" y="1995687"/>
              <a:chExt cx="659502" cy="746097"/>
            </a:xfrm>
          </p:grpSpPr>
          <p:sp>
            <p:nvSpPr>
              <p:cNvPr id="118" name="Shape 421"/>
              <p:cNvSpPr/>
              <p:nvPr/>
            </p:nvSpPr>
            <p:spPr>
              <a:xfrm>
                <a:off x="941294" y="2095730"/>
                <a:ext cx="646054" cy="646054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rgbClr val="25C6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libri"/>
                </a:endParaRPr>
              </a:p>
            </p:txBody>
          </p:sp>
          <p:sp>
            <p:nvSpPr>
              <p:cNvPr id="119" name="Shape 425"/>
              <p:cNvSpPr/>
              <p:nvPr/>
            </p:nvSpPr>
            <p:spPr>
              <a:xfrm>
                <a:off x="1321345" y="1995687"/>
                <a:ext cx="274369" cy="269114"/>
              </a:xfrm>
              <a:prstGeom prst="ellipse">
                <a:avLst/>
              </a:prstGeom>
              <a:solidFill>
                <a:srgbClr val="53D2FF"/>
              </a:solidFill>
              <a:ln w="3810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libri"/>
                </a:endParaRPr>
              </a:p>
            </p:txBody>
          </p:sp>
          <p:pic>
            <p:nvPicPr>
              <p:cNvPr id="121" name="Imagem 1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8074" y="2041942"/>
                <a:ext cx="183981" cy="183981"/>
              </a:xfrm>
              <a:prstGeom prst="rect">
                <a:avLst/>
              </a:prstGeom>
            </p:spPr>
          </p:pic>
          <p:sp>
            <p:nvSpPr>
              <p:cNvPr id="122" name="Shape 433"/>
              <p:cNvSpPr txBox="1"/>
              <p:nvPr/>
            </p:nvSpPr>
            <p:spPr>
              <a:xfrm>
                <a:off x="954742" y="2157080"/>
                <a:ext cx="646054" cy="292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3200" b="1" dirty="0">
                    <a:solidFill>
                      <a:srgbClr val="53D2FF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2</a:t>
                </a:r>
                <a:endParaRPr lang="en-US" sz="3200" b="1" i="0" u="none" strike="noStrike" cap="none" baseline="0" dirty="0">
                  <a:solidFill>
                    <a:srgbClr val="53D2FF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</p:grpSp>
      </p:grpSp>
      <p:grpSp>
        <p:nvGrpSpPr>
          <p:cNvPr id="13" name="Grupo 12"/>
          <p:cNvGrpSpPr/>
          <p:nvPr/>
        </p:nvGrpSpPr>
        <p:grpSpPr>
          <a:xfrm>
            <a:off x="911772" y="2778323"/>
            <a:ext cx="7317259" cy="1065577"/>
            <a:chOff x="911772" y="2900667"/>
            <a:chExt cx="7317259" cy="1065577"/>
          </a:xfrm>
        </p:grpSpPr>
        <p:grpSp>
          <p:nvGrpSpPr>
            <p:cNvPr id="84" name="Shape 1825"/>
            <p:cNvGrpSpPr/>
            <p:nvPr/>
          </p:nvGrpSpPr>
          <p:grpSpPr>
            <a:xfrm>
              <a:off x="1719499" y="2900667"/>
              <a:ext cx="6509532" cy="1065577"/>
              <a:chOff x="8367261" y="1780162"/>
              <a:chExt cx="6509532" cy="609648"/>
            </a:xfrm>
          </p:grpSpPr>
          <p:sp>
            <p:nvSpPr>
              <p:cNvPr id="86" name="Shape 1827"/>
              <p:cNvSpPr/>
              <p:nvPr/>
            </p:nvSpPr>
            <p:spPr>
              <a:xfrm rot="5400000">
                <a:off x="11251030" y="-1103607"/>
                <a:ext cx="609648" cy="637718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  <p:sp>
            <p:nvSpPr>
              <p:cNvPr id="87" name="Shape 1831"/>
              <p:cNvSpPr txBox="1"/>
              <p:nvPr/>
            </p:nvSpPr>
            <p:spPr>
              <a:xfrm>
                <a:off x="8380706" y="1846829"/>
                <a:ext cx="6496087" cy="523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buSzPct val="25000"/>
                </a:pP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As plataformas constituem veículos e instrumentos, que podem ser aplicados (ou não) em cada caso, permitindo a captura de volumes</a:t>
                </a:r>
                <a:r>
                  <a:rPr lang="pt-BR" sz="1400" i="0" u="none" strike="noStrike" cap="none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 </a:t>
                </a: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de dados para diagnostico/implementação de ações e soluções sob medida</a:t>
                </a:r>
              </a:p>
            </p:txBody>
          </p:sp>
        </p:grpSp>
        <p:grpSp>
          <p:nvGrpSpPr>
            <p:cNvPr id="5" name="Grupo 4"/>
            <p:cNvGrpSpPr/>
            <p:nvPr/>
          </p:nvGrpSpPr>
          <p:grpSpPr>
            <a:xfrm>
              <a:off x="911772" y="2947662"/>
              <a:ext cx="670294" cy="688216"/>
              <a:chOff x="925420" y="2852126"/>
              <a:chExt cx="670294" cy="688216"/>
            </a:xfrm>
          </p:grpSpPr>
          <p:sp>
            <p:nvSpPr>
              <p:cNvPr id="123" name="Shape 421"/>
              <p:cNvSpPr/>
              <p:nvPr/>
            </p:nvSpPr>
            <p:spPr>
              <a:xfrm>
                <a:off x="941294" y="2894288"/>
                <a:ext cx="646054" cy="646054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rgbClr val="FFC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libri"/>
                </a:endParaRPr>
              </a:p>
            </p:txBody>
          </p:sp>
          <p:sp>
            <p:nvSpPr>
              <p:cNvPr id="124" name="Shape 425"/>
              <p:cNvSpPr/>
              <p:nvPr/>
            </p:nvSpPr>
            <p:spPr>
              <a:xfrm>
                <a:off x="1321345" y="2852126"/>
                <a:ext cx="274369" cy="269114"/>
              </a:xfrm>
              <a:prstGeom prst="ellipse">
                <a:avLst/>
              </a:prstGeom>
              <a:solidFill>
                <a:srgbClr val="FFC000"/>
              </a:solidFill>
              <a:ln w="3810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libri"/>
                </a:endParaRPr>
              </a:p>
            </p:txBody>
          </p:sp>
          <p:pic>
            <p:nvPicPr>
              <p:cNvPr id="125" name="Imagem 1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8074" y="2904924"/>
                <a:ext cx="183981" cy="183981"/>
              </a:xfrm>
              <a:prstGeom prst="rect">
                <a:avLst/>
              </a:prstGeom>
            </p:spPr>
          </p:pic>
          <p:sp>
            <p:nvSpPr>
              <p:cNvPr id="126" name="Shape 433"/>
              <p:cNvSpPr txBox="1"/>
              <p:nvPr/>
            </p:nvSpPr>
            <p:spPr>
              <a:xfrm>
                <a:off x="925420" y="2933003"/>
                <a:ext cx="646054" cy="292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3200" b="1" i="0" u="none" strike="noStrike" cap="none" baseline="0" dirty="0" smtClean="0">
                    <a:solidFill>
                      <a:srgbClr val="FFC000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3</a:t>
                </a:r>
                <a:endParaRPr lang="en-US" sz="3200" b="1" i="0" u="none" strike="noStrike" cap="none" baseline="0" dirty="0">
                  <a:solidFill>
                    <a:srgbClr val="FFC000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</p:grpSp>
      </p:grpSp>
      <p:grpSp>
        <p:nvGrpSpPr>
          <p:cNvPr id="14" name="Grupo 13"/>
          <p:cNvGrpSpPr/>
          <p:nvPr/>
        </p:nvGrpSpPr>
        <p:grpSpPr>
          <a:xfrm>
            <a:off x="852521" y="3812484"/>
            <a:ext cx="7253688" cy="905057"/>
            <a:chOff x="852521" y="3962612"/>
            <a:chExt cx="7253688" cy="905057"/>
          </a:xfrm>
        </p:grpSpPr>
        <p:grpSp>
          <p:nvGrpSpPr>
            <p:cNvPr id="89" name="Shape 1825"/>
            <p:cNvGrpSpPr/>
            <p:nvPr/>
          </p:nvGrpSpPr>
          <p:grpSpPr>
            <a:xfrm>
              <a:off x="1721052" y="3994550"/>
              <a:ext cx="6385157" cy="873119"/>
              <a:chOff x="8368813" y="1790373"/>
              <a:chExt cx="6385157" cy="609649"/>
            </a:xfrm>
          </p:grpSpPr>
          <p:sp>
            <p:nvSpPr>
              <p:cNvPr id="91" name="Shape 1827"/>
              <p:cNvSpPr/>
              <p:nvPr/>
            </p:nvSpPr>
            <p:spPr>
              <a:xfrm rot="5400000">
                <a:off x="11260554" y="-1093395"/>
                <a:ext cx="609648" cy="637718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  <p:sp>
            <p:nvSpPr>
              <p:cNvPr id="92" name="Shape 1831"/>
              <p:cNvSpPr txBox="1"/>
              <p:nvPr/>
            </p:nvSpPr>
            <p:spPr>
              <a:xfrm>
                <a:off x="8368813" y="1790373"/>
                <a:ext cx="6375630" cy="523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buSzPct val="25000"/>
                </a:pP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O uso do </a:t>
                </a:r>
                <a:r>
                  <a:rPr lang="pt-BR" sz="1400" i="1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Learning </a:t>
                </a:r>
                <a:r>
                  <a:rPr lang="pt-BR" sz="1400" i="1" dirty="0" err="1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Analytics</a:t>
                </a:r>
                <a:r>
                  <a:rPr lang="pt-BR" sz="1400" i="1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 </a:t>
                </a:r>
                <a:r>
                  <a:rPr lang="pt-BR" sz="140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permite capturar dados, mensurar </a:t>
                </a: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resultados desenvolver análises organizadas.</a:t>
                </a:r>
                <a:r>
                  <a:rPr lang="pt-BR" sz="1400" i="0" u="none" strike="noStrike" cap="none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 Com tecnologia, </a:t>
                </a: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 o processo se torna mais</a:t>
                </a:r>
                <a:r>
                  <a:rPr lang="pt-BR" sz="1400" i="0" u="none" strike="noStrike" cap="none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 </a:t>
                </a: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acessível (</a:t>
                </a:r>
                <a:r>
                  <a:rPr lang="pt-BR" sz="1400" i="1" u="none" strike="noStrike" cap="none" baseline="0" dirty="0" err="1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dashboards</a:t>
                </a: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), para implementar</a:t>
                </a:r>
                <a:r>
                  <a:rPr lang="pt-BR" sz="1400" i="0" u="none" strike="noStrike" cap="none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 </a:t>
                </a: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planos para ações específicas</a:t>
                </a:r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852521" y="3962612"/>
              <a:ext cx="729745" cy="646054"/>
              <a:chOff x="865969" y="4003556"/>
              <a:chExt cx="729745" cy="646054"/>
            </a:xfrm>
          </p:grpSpPr>
          <p:sp>
            <p:nvSpPr>
              <p:cNvPr id="127" name="Shape 421"/>
              <p:cNvSpPr/>
              <p:nvPr/>
            </p:nvSpPr>
            <p:spPr>
              <a:xfrm>
                <a:off x="941294" y="4003556"/>
                <a:ext cx="646054" cy="646054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rgbClr val="00B05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libri"/>
                </a:endParaRPr>
              </a:p>
            </p:txBody>
          </p:sp>
          <p:sp>
            <p:nvSpPr>
              <p:cNvPr id="128" name="Shape 425"/>
              <p:cNvSpPr/>
              <p:nvPr/>
            </p:nvSpPr>
            <p:spPr>
              <a:xfrm>
                <a:off x="1321345" y="4026288"/>
                <a:ext cx="274369" cy="279017"/>
              </a:xfrm>
              <a:prstGeom prst="ellipse">
                <a:avLst/>
              </a:prstGeom>
              <a:solidFill>
                <a:srgbClr val="00B050"/>
              </a:solidFill>
              <a:ln w="3810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libri"/>
                </a:endParaRPr>
              </a:p>
            </p:txBody>
          </p:sp>
          <p:pic>
            <p:nvPicPr>
              <p:cNvPr id="129" name="Imagem 1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8013" y="4069036"/>
                <a:ext cx="183981" cy="183981"/>
              </a:xfrm>
              <a:prstGeom prst="rect">
                <a:avLst/>
              </a:prstGeom>
            </p:spPr>
          </p:pic>
          <p:sp>
            <p:nvSpPr>
              <p:cNvPr id="130" name="Shape 433"/>
              <p:cNvSpPr txBox="1"/>
              <p:nvPr/>
            </p:nvSpPr>
            <p:spPr>
              <a:xfrm>
                <a:off x="865969" y="4031472"/>
                <a:ext cx="646054" cy="292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3200" b="1" i="0" u="none" strike="noStrike" cap="none" baseline="0" dirty="0" smtClean="0">
                    <a:solidFill>
                      <a:srgbClr val="00B050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4</a:t>
                </a:r>
                <a:endParaRPr lang="en-US" sz="3200" b="1" i="0" u="none" strike="noStrike" cap="none" baseline="0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</p:grpSp>
      </p:grpSp>
      <p:grpSp>
        <p:nvGrpSpPr>
          <p:cNvPr id="15" name="Grupo 14"/>
          <p:cNvGrpSpPr/>
          <p:nvPr/>
        </p:nvGrpSpPr>
        <p:grpSpPr>
          <a:xfrm>
            <a:off x="918319" y="4587245"/>
            <a:ext cx="7178363" cy="746097"/>
            <a:chOff x="918319" y="4737373"/>
            <a:chExt cx="7178363" cy="746097"/>
          </a:xfrm>
        </p:grpSpPr>
        <p:grpSp>
          <p:nvGrpSpPr>
            <p:cNvPr id="94" name="Shape 1825"/>
            <p:cNvGrpSpPr/>
            <p:nvPr/>
          </p:nvGrpSpPr>
          <p:grpSpPr>
            <a:xfrm>
              <a:off x="1719497" y="4866304"/>
              <a:ext cx="6377185" cy="609648"/>
              <a:chOff x="8367258" y="1743432"/>
              <a:chExt cx="6377185" cy="609648"/>
            </a:xfrm>
          </p:grpSpPr>
          <p:sp>
            <p:nvSpPr>
              <p:cNvPr id="96" name="Shape 1827"/>
              <p:cNvSpPr/>
              <p:nvPr/>
            </p:nvSpPr>
            <p:spPr>
              <a:xfrm rot="5400000">
                <a:off x="11251027" y="-1140337"/>
                <a:ext cx="609648" cy="6377185"/>
              </a:xfrm>
              <a:prstGeom prst="rect">
                <a:avLst/>
              </a:prstGeom>
              <a:solidFill>
                <a:srgbClr val="8F45C7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  <p:sp>
            <p:nvSpPr>
              <p:cNvPr id="97" name="Shape 1831"/>
              <p:cNvSpPr txBox="1"/>
              <p:nvPr/>
            </p:nvSpPr>
            <p:spPr>
              <a:xfrm>
                <a:off x="8400566" y="1766169"/>
                <a:ext cx="6261642" cy="5173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buSzPct val="25000"/>
                </a:pPr>
                <a:r>
                  <a:rPr lang="pt-BR" sz="13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Intervenções qualitativas de atuação em </a:t>
                </a:r>
                <a:r>
                  <a:rPr lang="pt-BR" sz="1300" i="1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gaps</a:t>
                </a:r>
                <a:r>
                  <a:rPr lang="pt-BR" sz="13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  e processos mapeados, podem gerar inovação e novos modelos de avaliação do</a:t>
                </a:r>
                <a:r>
                  <a:rPr lang="pt-BR" sz="1300" i="0" u="none" strike="noStrike" cap="none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 ensino e da aprendizagem</a:t>
                </a:r>
                <a:endParaRPr lang="pt-BR" sz="1300" i="0" u="none" strike="noStrike" cap="none" baseline="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918319" y="4737373"/>
              <a:ext cx="663947" cy="746097"/>
              <a:chOff x="931767" y="5037623"/>
              <a:chExt cx="663947" cy="746097"/>
            </a:xfrm>
          </p:grpSpPr>
          <p:sp>
            <p:nvSpPr>
              <p:cNvPr id="131" name="Shape 421"/>
              <p:cNvSpPr/>
              <p:nvPr/>
            </p:nvSpPr>
            <p:spPr>
              <a:xfrm>
                <a:off x="941294" y="5137666"/>
                <a:ext cx="646054" cy="646054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rgbClr val="8F45C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libri"/>
                </a:endParaRPr>
              </a:p>
            </p:txBody>
          </p:sp>
          <p:sp>
            <p:nvSpPr>
              <p:cNvPr id="132" name="Shape 425"/>
              <p:cNvSpPr/>
              <p:nvPr/>
            </p:nvSpPr>
            <p:spPr>
              <a:xfrm>
                <a:off x="1321345" y="5037623"/>
                <a:ext cx="274369" cy="269114"/>
              </a:xfrm>
              <a:prstGeom prst="ellipse">
                <a:avLst/>
              </a:prstGeom>
              <a:solidFill>
                <a:srgbClr val="8F45C7"/>
              </a:solidFill>
              <a:ln w="3810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libri"/>
                </a:endParaRPr>
              </a:p>
            </p:txBody>
          </p:sp>
          <p:pic>
            <p:nvPicPr>
              <p:cNvPr id="133" name="Imagem 1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8074" y="5083878"/>
                <a:ext cx="183981" cy="183981"/>
              </a:xfrm>
              <a:prstGeom prst="rect">
                <a:avLst/>
              </a:prstGeom>
            </p:spPr>
          </p:pic>
          <p:sp>
            <p:nvSpPr>
              <p:cNvPr id="134" name="Shape 433"/>
              <p:cNvSpPr txBox="1"/>
              <p:nvPr/>
            </p:nvSpPr>
            <p:spPr>
              <a:xfrm>
                <a:off x="931767" y="5160782"/>
                <a:ext cx="646054" cy="292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3200" b="1" i="0" u="none" strike="noStrike" cap="none" baseline="0" dirty="0" smtClean="0">
                    <a:solidFill>
                      <a:srgbClr val="8F45C7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5</a:t>
                </a:r>
                <a:endParaRPr lang="en-US" sz="3200" b="1" i="0" u="none" strike="noStrike" cap="none" baseline="0" dirty="0">
                  <a:solidFill>
                    <a:srgbClr val="8F45C7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</p:grpSp>
      </p:grpSp>
      <p:grpSp>
        <p:nvGrpSpPr>
          <p:cNvPr id="16" name="Grupo 15"/>
          <p:cNvGrpSpPr/>
          <p:nvPr/>
        </p:nvGrpSpPr>
        <p:grpSpPr>
          <a:xfrm>
            <a:off x="936016" y="5317469"/>
            <a:ext cx="7160666" cy="1081121"/>
            <a:chOff x="936016" y="5467172"/>
            <a:chExt cx="7160666" cy="950469"/>
          </a:xfrm>
        </p:grpSpPr>
        <p:grpSp>
          <p:nvGrpSpPr>
            <p:cNvPr id="99" name="Shape 1825"/>
            <p:cNvGrpSpPr/>
            <p:nvPr/>
          </p:nvGrpSpPr>
          <p:grpSpPr>
            <a:xfrm>
              <a:off x="1719497" y="5467172"/>
              <a:ext cx="6377185" cy="950469"/>
              <a:chOff x="8367258" y="1743431"/>
              <a:chExt cx="6377185" cy="625201"/>
            </a:xfrm>
          </p:grpSpPr>
          <p:sp>
            <p:nvSpPr>
              <p:cNvPr id="101" name="Shape 1827"/>
              <p:cNvSpPr/>
              <p:nvPr/>
            </p:nvSpPr>
            <p:spPr>
              <a:xfrm rot="5400000">
                <a:off x="11243250" y="-1132561"/>
                <a:ext cx="625201" cy="6377185"/>
              </a:xfrm>
              <a:prstGeom prst="rect">
                <a:avLst/>
              </a:prstGeom>
              <a:solidFill>
                <a:srgbClr val="4784FF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  <p:sp>
            <p:nvSpPr>
              <p:cNvPr id="102" name="Shape 1831"/>
              <p:cNvSpPr txBox="1"/>
              <p:nvPr/>
            </p:nvSpPr>
            <p:spPr>
              <a:xfrm>
                <a:off x="8531320" y="1791436"/>
                <a:ext cx="6011415" cy="5291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buSzPct val="25000"/>
                </a:pP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Novas oportunidades para a formação e capacitação de equipes pedagógicas, de gestão e suporte técnico,</a:t>
                </a:r>
                <a:r>
                  <a:rPr lang="pt-BR" sz="1400" i="0" u="none" strike="noStrike" cap="none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 a partir da articulação de </a:t>
                </a: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recursos,</a:t>
                </a:r>
                <a:r>
                  <a:rPr lang="pt-BR" sz="1400" i="0" u="none" strike="noStrike" cap="none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 </a:t>
                </a: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conteúdos específicos</a:t>
                </a:r>
                <a:r>
                  <a:rPr lang="pt-BR" sz="1400" i="0" u="none" strike="noStrike" cap="none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 e </a:t>
                </a: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planos acadêmicos para promover um maior impacto positivo</a:t>
                </a:r>
              </a:p>
            </p:txBody>
          </p:sp>
        </p:grpSp>
        <p:grpSp>
          <p:nvGrpSpPr>
            <p:cNvPr id="8" name="Grupo 7"/>
            <p:cNvGrpSpPr/>
            <p:nvPr/>
          </p:nvGrpSpPr>
          <p:grpSpPr>
            <a:xfrm>
              <a:off x="936016" y="5539807"/>
              <a:ext cx="649853" cy="731517"/>
              <a:chOff x="949062" y="5894655"/>
              <a:chExt cx="649853" cy="731517"/>
            </a:xfrm>
          </p:grpSpPr>
          <p:sp>
            <p:nvSpPr>
              <p:cNvPr id="135" name="Shape 421"/>
              <p:cNvSpPr/>
              <p:nvPr/>
            </p:nvSpPr>
            <p:spPr>
              <a:xfrm>
                <a:off x="952861" y="6053615"/>
                <a:ext cx="646054" cy="572557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rgbClr val="4784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libri"/>
                </a:endParaRPr>
              </a:p>
            </p:txBody>
          </p:sp>
          <p:sp>
            <p:nvSpPr>
              <p:cNvPr id="136" name="Shape 425"/>
              <p:cNvSpPr/>
              <p:nvPr/>
            </p:nvSpPr>
            <p:spPr>
              <a:xfrm>
                <a:off x="1321345" y="5894655"/>
                <a:ext cx="274369" cy="269114"/>
              </a:xfrm>
              <a:prstGeom prst="ellipse">
                <a:avLst/>
              </a:prstGeom>
              <a:solidFill>
                <a:srgbClr val="4784FF"/>
              </a:solidFill>
              <a:ln w="3810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libri"/>
                </a:endParaRPr>
              </a:p>
            </p:txBody>
          </p:sp>
          <p:pic>
            <p:nvPicPr>
              <p:cNvPr id="137" name="Imagem 1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8074" y="5932171"/>
                <a:ext cx="183981" cy="183981"/>
              </a:xfrm>
              <a:prstGeom prst="rect">
                <a:avLst/>
              </a:prstGeom>
            </p:spPr>
          </p:pic>
          <p:sp>
            <p:nvSpPr>
              <p:cNvPr id="138" name="Shape 433"/>
              <p:cNvSpPr txBox="1"/>
              <p:nvPr/>
            </p:nvSpPr>
            <p:spPr>
              <a:xfrm>
                <a:off x="949062" y="6074495"/>
                <a:ext cx="646054" cy="292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3200" b="1" i="0" u="none" strike="noStrike" cap="none" baseline="0" dirty="0" smtClean="0">
                    <a:solidFill>
                      <a:srgbClr val="4784FF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6</a:t>
                </a:r>
                <a:endParaRPr lang="en-US" sz="3200" b="1" i="0" u="none" strike="noStrike" cap="none" baseline="0" dirty="0">
                  <a:solidFill>
                    <a:srgbClr val="4784FF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</p:grpSp>
      </p:grpSp>
      <p:cxnSp>
        <p:nvCxnSpPr>
          <p:cNvPr id="150" name="Conector reto 149"/>
          <p:cNvCxnSpPr/>
          <p:nvPr/>
        </p:nvCxnSpPr>
        <p:spPr>
          <a:xfrm>
            <a:off x="995082" y="6535270"/>
            <a:ext cx="7019365" cy="134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927646" y="1065551"/>
            <a:ext cx="7169035" cy="723340"/>
            <a:chOff x="927646" y="1215679"/>
            <a:chExt cx="7169035" cy="723340"/>
          </a:xfrm>
        </p:grpSpPr>
        <p:grpSp>
          <p:nvGrpSpPr>
            <p:cNvPr id="60" name="Shape 1825"/>
            <p:cNvGrpSpPr/>
            <p:nvPr/>
          </p:nvGrpSpPr>
          <p:grpSpPr>
            <a:xfrm>
              <a:off x="1719496" y="1329371"/>
              <a:ext cx="6377185" cy="609648"/>
              <a:chOff x="7467557" y="1797220"/>
              <a:chExt cx="6377185" cy="609648"/>
            </a:xfrm>
          </p:grpSpPr>
          <p:sp>
            <p:nvSpPr>
              <p:cNvPr id="62" name="Shape 1827"/>
              <p:cNvSpPr/>
              <p:nvPr/>
            </p:nvSpPr>
            <p:spPr>
              <a:xfrm rot="5400000">
                <a:off x="10351326" y="-1086549"/>
                <a:ext cx="609648" cy="637718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  <p:sp>
            <p:nvSpPr>
              <p:cNvPr id="66" name="Shape 1831"/>
              <p:cNvSpPr txBox="1"/>
              <p:nvPr/>
            </p:nvSpPr>
            <p:spPr>
              <a:xfrm>
                <a:off x="7650442" y="1816100"/>
                <a:ext cx="6011415" cy="523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buSzPct val="25000"/>
                </a:pP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Inteligência analítica</a:t>
                </a:r>
                <a:r>
                  <a:rPr lang="pt-BR" sz="1400" i="0" u="none" strike="noStrike" cap="none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 voltada para a</a:t>
                </a: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 inovação e resolução de problemas</a:t>
                </a:r>
              </a:p>
              <a:p>
                <a:pPr lvl="0">
                  <a:buSzPct val="25000"/>
                </a:pP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no setor de Educação,</a:t>
                </a:r>
                <a:r>
                  <a:rPr lang="pt-BR" sz="1400" i="0" u="none" strike="noStrike" cap="none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 </a:t>
                </a:r>
                <a:r>
                  <a:rPr lang="pt-BR" sz="1400" i="0" u="none" strike="noStrike" cap="none" baseline="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não é a venda de plataformas...</a:t>
                </a:r>
              </a:p>
            </p:txBody>
          </p:sp>
        </p:grpSp>
        <p:grpSp>
          <p:nvGrpSpPr>
            <p:cNvPr id="2" name="Grupo 1"/>
            <p:cNvGrpSpPr/>
            <p:nvPr/>
          </p:nvGrpSpPr>
          <p:grpSpPr>
            <a:xfrm>
              <a:off x="927646" y="1215679"/>
              <a:ext cx="654420" cy="718801"/>
              <a:chOff x="954942" y="1215679"/>
              <a:chExt cx="654420" cy="718801"/>
            </a:xfrm>
          </p:grpSpPr>
          <p:sp>
            <p:nvSpPr>
              <p:cNvPr id="112" name="Shape 421"/>
              <p:cNvSpPr/>
              <p:nvPr/>
            </p:nvSpPr>
            <p:spPr>
              <a:xfrm>
                <a:off x="954942" y="1288426"/>
                <a:ext cx="646054" cy="646054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rgbClr val="FF434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libri"/>
                </a:endParaRPr>
              </a:p>
            </p:txBody>
          </p:sp>
          <p:sp>
            <p:nvSpPr>
              <p:cNvPr id="113" name="Shape 425"/>
              <p:cNvSpPr/>
              <p:nvPr/>
            </p:nvSpPr>
            <p:spPr>
              <a:xfrm>
                <a:off x="1334993" y="1215679"/>
                <a:ext cx="274369" cy="269114"/>
              </a:xfrm>
              <a:prstGeom prst="ellipse">
                <a:avLst/>
              </a:prstGeom>
              <a:solidFill>
                <a:srgbClr val="FF4343"/>
              </a:solidFill>
              <a:ln w="3810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libri"/>
                </a:endParaRPr>
              </a:p>
            </p:txBody>
          </p:sp>
          <p:pic>
            <p:nvPicPr>
              <p:cNvPr id="114" name="Imagem 1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1722" y="1261934"/>
                <a:ext cx="183981" cy="183981"/>
              </a:xfrm>
              <a:prstGeom prst="rect">
                <a:avLst/>
              </a:prstGeom>
            </p:spPr>
          </p:pic>
          <p:sp>
            <p:nvSpPr>
              <p:cNvPr id="63" name="Shape 433"/>
              <p:cNvSpPr txBox="1"/>
              <p:nvPr/>
            </p:nvSpPr>
            <p:spPr>
              <a:xfrm>
                <a:off x="957945" y="1326261"/>
                <a:ext cx="646054" cy="292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3200" b="1" dirty="0" smtClean="0">
                    <a:solidFill>
                      <a:srgbClr val="FF4343"/>
                    </a:solidFill>
                    <a:latin typeface="Arial" charset="0"/>
                    <a:ea typeface="Arial" charset="0"/>
                    <a:cs typeface="Arial" charset="0"/>
                    <a:sym typeface="Open Sans"/>
                  </a:rPr>
                  <a:t>1</a:t>
                </a:r>
                <a:endParaRPr lang="en-US" sz="3200" b="1" i="0" u="none" strike="noStrike" cap="none" baseline="0" dirty="0">
                  <a:solidFill>
                    <a:srgbClr val="FF4343"/>
                  </a:solidFill>
                  <a:latin typeface="Arial" charset="0"/>
                  <a:ea typeface="Arial" charset="0"/>
                  <a:cs typeface="Arial" charset="0"/>
                  <a:sym typeface="Open Sans"/>
                </a:endParaRPr>
              </a:p>
            </p:txBody>
          </p:sp>
        </p:grpSp>
      </p:grpSp>
      <p:sp>
        <p:nvSpPr>
          <p:cNvPr id="64" name="Shape 196"/>
          <p:cNvSpPr txBox="1">
            <a:spLocks/>
          </p:cNvSpPr>
          <p:nvPr/>
        </p:nvSpPr>
        <p:spPr>
          <a:xfrm>
            <a:off x="0" y="6465836"/>
            <a:ext cx="9144000" cy="342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050" i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Luciana Santos- Learning </a:t>
            </a:r>
            <a:r>
              <a:rPr lang="pt-BR" sz="1050" i="1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analytics</a:t>
            </a:r>
            <a:r>
              <a:rPr lang="pt-BR" sz="105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: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tendência nos modelos de </a:t>
            </a:r>
            <a:r>
              <a:rPr lang="pt-BR" sz="105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avaliação da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aprendizagem</a:t>
            </a:r>
          </a:p>
        </p:txBody>
      </p:sp>
    </p:spTree>
    <p:extLst>
      <p:ext uri="{BB962C8B-B14F-4D97-AF65-F5344CB8AC3E}">
        <p14:creationId xmlns:p14="http://schemas.microsoft.com/office/powerpoint/2010/main" val="3126221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</p:pic>
      <p:sp>
        <p:nvSpPr>
          <p:cNvPr id="8" name="CaixaDeTexto 7"/>
          <p:cNvSpPr txBox="1"/>
          <p:nvPr/>
        </p:nvSpPr>
        <p:spPr>
          <a:xfrm>
            <a:off x="1324426" y="1109546"/>
            <a:ext cx="6850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Obrigada</a:t>
            </a:r>
            <a:endParaRPr lang="pt-BR" sz="3200" b="1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07737" y="4718824"/>
            <a:ext cx="6850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pt-BR" sz="32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uciana.asantos@sp.senac.br</a:t>
            </a:r>
            <a:endParaRPr lang="pt-BR" sz="3200" b="1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40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3"/>
            <a:ext cx="9144000" cy="6858000"/>
          </a:xfrm>
          <a:prstGeom prst="rect">
            <a:avLst/>
          </a:prstGeom>
        </p:spPr>
      </p:pic>
      <p:sp>
        <p:nvSpPr>
          <p:cNvPr id="11" name="Shape 196"/>
          <p:cNvSpPr txBox="1">
            <a:spLocks/>
          </p:cNvSpPr>
          <p:nvPr/>
        </p:nvSpPr>
        <p:spPr>
          <a:xfrm>
            <a:off x="4904037" y="443753"/>
            <a:ext cx="9144000" cy="431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2400" b="1" dirty="0">
                <a:solidFill>
                  <a:srgbClr val="11304F"/>
                </a:solidFill>
                <a:latin typeface="Open Sans"/>
                <a:ea typeface="Open Sans"/>
                <a:cs typeface="Open Sans"/>
                <a:sym typeface="Open Sans"/>
              </a:rPr>
              <a:t>Reflexões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002307" y="1420975"/>
            <a:ext cx="3724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Será que o que fazemos é suficiente para resolver os reais desafios da Educação?</a:t>
            </a:r>
          </a:p>
          <a:p>
            <a:pPr algn="ctr"/>
            <a:endParaRPr lang="pt-BR" b="1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pt-BR" b="1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108716" y="2769849"/>
            <a:ext cx="38268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 que estamos fazendo de diferente para resolver os gaps e atender as demandas?</a:t>
            </a:r>
          </a:p>
          <a:p>
            <a:endParaRPr lang="pt-BR" b="1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t-BR" b="1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904037" y="4435157"/>
            <a:ext cx="4031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“Nenhum problema pode ser resolvido pelo mesmo grau de consciência que o gerou.”  ― </a:t>
            </a:r>
            <a:r>
              <a:rPr lang="pt-BR" sz="1400" b="1" i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Albert Einstein</a:t>
            </a:r>
          </a:p>
          <a:p>
            <a:endParaRPr lang="pt-BR" sz="14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77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96"/>
          <p:cNvSpPr txBox="1">
            <a:spLocks/>
          </p:cNvSpPr>
          <p:nvPr/>
        </p:nvSpPr>
        <p:spPr>
          <a:xfrm>
            <a:off x="399272" y="443753"/>
            <a:ext cx="9144000" cy="431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Como o mundo está respondendo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403412"/>
            <a:ext cx="385825" cy="431055"/>
          </a:xfrm>
          <a:prstGeom prst="rect">
            <a:avLst/>
          </a:prstGeom>
          <a:solidFill>
            <a:srgbClr val="11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5" name="Grupo 24"/>
          <p:cNvGrpSpPr/>
          <p:nvPr/>
        </p:nvGrpSpPr>
        <p:grpSpPr>
          <a:xfrm>
            <a:off x="547719" y="1252098"/>
            <a:ext cx="8018057" cy="894728"/>
            <a:chOff x="547719" y="1252098"/>
            <a:chExt cx="8018057" cy="894728"/>
          </a:xfrm>
        </p:grpSpPr>
        <p:sp>
          <p:nvSpPr>
            <p:cNvPr id="2" name="Shape 2376"/>
            <p:cNvSpPr/>
            <p:nvPr/>
          </p:nvSpPr>
          <p:spPr>
            <a:xfrm rot="10800000" flipH="1">
              <a:off x="547719" y="1252098"/>
              <a:ext cx="894728" cy="894728"/>
            </a:xfrm>
            <a:prstGeom prst="arc">
              <a:avLst>
                <a:gd name="adj1" fmla="val 18284266"/>
                <a:gd name="adj2" fmla="val 14052397"/>
              </a:avLst>
            </a:prstGeom>
            <a:noFill/>
            <a:ln w="63500" cap="flat" cmpd="sng">
              <a:solidFill>
                <a:srgbClr val="00BBFE"/>
              </a:solidFill>
              <a:prstDash val="solid"/>
              <a:miter/>
              <a:headEnd type="oval" w="sm" len="sm"/>
              <a:tailEnd type="oval" w="sm" len="sm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rgbClr val="00BBFE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627094" y="1331259"/>
              <a:ext cx="69386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O </a:t>
              </a:r>
              <a:r>
                <a:rPr lang="pt-BR" sz="1400" dirty="0" err="1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Linkedin</a:t>
              </a:r>
              <a:r>
                <a:rPr lang="pt-BR"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desenvolveu </a:t>
              </a:r>
              <a:r>
                <a:rPr lang="pt-BR" sz="1400" b="1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um mapeamento digital </a:t>
              </a:r>
              <a:r>
                <a:rPr lang="pt-BR"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pt-BR" sz="1400" b="1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hlinkClick r:id="rId2"/>
                </a:rPr>
                <a:t>The </a:t>
              </a:r>
              <a:r>
                <a:rPr lang="pt-BR" sz="1400" b="1" dirty="0" err="1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hlinkClick r:id="rId2"/>
                </a:rPr>
                <a:t>Economic</a:t>
              </a:r>
              <a:r>
                <a:rPr lang="pt-BR" sz="1400" b="1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hlinkClick r:id="rId2"/>
                </a:rPr>
                <a:t> </a:t>
              </a:r>
              <a:r>
                <a:rPr lang="pt-BR" sz="1400" b="1" dirty="0" err="1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hlinkClick r:id="rId2"/>
                </a:rPr>
                <a:t>Graphic</a:t>
              </a:r>
              <a:r>
                <a:rPr lang="pt-BR"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) da economia global para conectar pessoas a oportunidades de trabalho, associando suas habilidades. </a:t>
              </a:r>
              <a:endPara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03" y="1454381"/>
              <a:ext cx="483422" cy="483422"/>
            </a:xfrm>
            <a:prstGeom prst="rect">
              <a:avLst/>
            </a:prstGeom>
          </p:spPr>
        </p:pic>
      </p:grpSp>
      <p:grpSp>
        <p:nvGrpSpPr>
          <p:cNvPr id="26" name="Grupo 25"/>
          <p:cNvGrpSpPr/>
          <p:nvPr/>
        </p:nvGrpSpPr>
        <p:grpSpPr>
          <a:xfrm>
            <a:off x="547719" y="2276935"/>
            <a:ext cx="8018057" cy="894728"/>
            <a:chOff x="547719" y="2276935"/>
            <a:chExt cx="8018057" cy="894728"/>
          </a:xfrm>
        </p:grpSpPr>
        <p:sp>
          <p:nvSpPr>
            <p:cNvPr id="3" name="Shape 2382"/>
            <p:cNvSpPr/>
            <p:nvPr/>
          </p:nvSpPr>
          <p:spPr>
            <a:xfrm rot="10800000" flipH="1">
              <a:off x="547719" y="2276935"/>
              <a:ext cx="894728" cy="894728"/>
            </a:xfrm>
            <a:prstGeom prst="arc">
              <a:avLst>
                <a:gd name="adj1" fmla="val 18284266"/>
                <a:gd name="adj2" fmla="val 14052397"/>
              </a:avLst>
            </a:prstGeom>
            <a:noFill/>
            <a:ln w="63500" cap="flat" cmpd="sng">
              <a:solidFill>
                <a:srgbClr val="FF4343"/>
              </a:solidFill>
              <a:prstDash val="solid"/>
              <a:miter/>
              <a:headEnd type="oval" w="sm" len="sm"/>
              <a:tailEnd type="oval" w="sm" len="sm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627094" y="2367285"/>
              <a:ext cx="69386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A iniciativa se propõe a </a:t>
              </a:r>
              <a:r>
                <a:rPr lang="pt-BR" sz="1400" b="1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reconhecer os </a:t>
              </a:r>
              <a:r>
                <a:rPr lang="pt-BR" sz="1400" b="1" i="1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gaps</a:t>
              </a:r>
              <a:r>
                <a:rPr lang="pt-BR" sz="1400" b="1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de habilidades </a:t>
              </a:r>
              <a:r>
                <a:rPr lang="pt-BR"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que precisam de desenvolvimento, informando ao usuário o que precisa ser feito para  avançar em sua carreira. </a:t>
              </a:r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50" y="2483775"/>
              <a:ext cx="483422" cy="483422"/>
            </a:xfrm>
            <a:prstGeom prst="rect">
              <a:avLst/>
            </a:prstGeom>
          </p:spPr>
        </p:pic>
      </p:grpSp>
      <p:grpSp>
        <p:nvGrpSpPr>
          <p:cNvPr id="27" name="Grupo 26"/>
          <p:cNvGrpSpPr/>
          <p:nvPr/>
        </p:nvGrpSpPr>
        <p:grpSpPr>
          <a:xfrm>
            <a:off x="547719" y="4426553"/>
            <a:ext cx="8018056" cy="954107"/>
            <a:chOff x="547720" y="3268098"/>
            <a:chExt cx="8018056" cy="954107"/>
          </a:xfrm>
        </p:grpSpPr>
        <p:sp>
          <p:nvSpPr>
            <p:cNvPr id="4" name="Shape 2387"/>
            <p:cNvSpPr/>
            <p:nvPr/>
          </p:nvSpPr>
          <p:spPr>
            <a:xfrm rot="10800000" flipH="1">
              <a:off x="547720" y="3301773"/>
              <a:ext cx="894728" cy="894728"/>
            </a:xfrm>
            <a:prstGeom prst="arc">
              <a:avLst>
                <a:gd name="adj1" fmla="val 18284266"/>
                <a:gd name="adj2" fmla="val 14052397"/>
              </a:avLst>
            </a:prstGeom>
            <a:noFill/>
            <a:ln w="63500" cap="flat" cmpd="sng">
              <a:solidFill>
                <a:srgbClr val="00B050"/>
              </a:solidFill>
              <a:prstDash val="solid"/>
              <a:miter/>
              <a:headEnd type="oval" w="sm" len="sm"/>
              <a:tailEnd type="oval" w="sm" len="sm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627094" y="3268098"/>
              <a:ext cx="69386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Em 2016 a Comissão de Ensino Superior na Europa, publicou o relatório: </a:t>
              </a:r>
              <a:r>
                <a:rPr lang="pt-BR" sz="1400" b="1" i="1" dirty="0" err="1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hlinkClick r:id="rId5"/>
                </a:rPr>
                <a:t>From</a:t>
              </a:r>
              <a:r>
                <a:rPr lang="pt-BR" sz="1400" b="1" i="1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hlinkClick r:id="rId5"/>
                </a:rPr>
                <a:t> </a:t>
              </a:r>
              <a:r>
                <a:rPr lang="pt-BR" sz="1400" b="1" i="1" dirty="0" err="1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hlinkClick r:id="rId5"/>
                </a:rPr>
                <a:t>Bricks</a:t>
              </a:r>
              <a:r>
                <a:rPr lang="pt-BR" sz="1400" b="1" i="1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hlinkClick r:id="rId5"/>
                </a:rPr>
                <a:t> </a:t>
              </a:r>
              <a:r>
                <a:rPr lang="pt-BR" sz="1400" b="1" i="1" dirty="0" err="1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hlinkClick r:id="rId5"/>
                </a:rPr>
                <a:t>to</a:t>
              </a:r>
              <a:r>
                <a:rPr lang="pt-BR" sz="1400" b="1" i="1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hlinkClick r:id="rId5"/>
                </a:rPr>
                <a:t> Clicks - The </a:t>
              </a:r>
              <a:r>
                <a:rPr lang="pt-BR" sz="1400" b="1" i="1" dirty="0" err="1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hlinkClick r:id="rId5"/>
                </a:rPr>
                <a:t>Potential</a:t>
              </a:r>
              <a:r>
                <a:rPr lang="pt-BR" sz="1400" b="1" i="1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hlinkClick r:id="rId5"/>
                </a:rPr>
                <a:t> </a:t>
              </a:r>
              <a:r>
                <a:rPr lang="pt-BR" sz="1400" b="1" i="1" dirty="0" err="1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hlinkClick r:id="rId5"/>
                </a:rPr>
                <a:t>of</a:t>
              </a:r>
              <a:r>
                <a:rPr lang="pt-BR" sz="1400" b="1" i="1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hlinkClick r:id="rId5"/>
                </a:rPr>
                <a:t> Data </a:t>
              </a:r>
              <a:r>
                <a:rPr lang="pt-BR" sz="1400" b="1" i="1" dirty="0" err="1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hlinkClick r:id="rId5"/>
                </a:rPr>
                <a:t>and</a:t>
              </a:r>
              <a:r>
                <a:rPr lang="pt-BR" sz="1400" b="1" i="1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hlinkClick r:id="rId5"/>
                </a:rPr>
                <a:t> </a:t>
              </a:r>
              <a:r>
                <a:rPr lang="pt-BR" sz="1400" b="1" i="1" dirty="0" err="1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hlinkClick r:id="rId5"/>
                </a:rPr>
                <a:t>Analytics</a:t>
              </a:r>
              <a:r>
                <a:rPr lang="pt-BR" sz="1400" b="1" i="1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hlinkClick r:id="rId5"/>
                </a:rPr>
                <a:t> in </a:t>
              </a:r>
              <a:r>
                <a:rPr lang="pt-BR" sz="1400" b="1" i="1" dirty="0" err="1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hlinkClick r:id="rId5"/>
                </a:rPr>
                <a:t>Higher</a:t>
              </a:r>
              <a:r>
                <a:rPr lang="pt-BR" sz="1400" b="1" i="1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hlinkClick r:id="rId5"/>
                </a:rPr>
                <a:t> </a:t>
              </a:r>
              <a:r>
                <a:rPr lang="pt-BR" sz="1400" b="1" i="1" dirty="0" err="1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hlinkClick r:id="rId5"/>
                </a:rPr>
                <a:t>Education</a:t>
              </a:r>
              <a:r>
                <a:rPr lang="pt-BR"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, que apresenta recomendações e oportunidades para o futuro orientado por dados do ensino superior.</a:t>
              </a:r>
            </a:p>
          </p:txBody>
        </p:sp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409" y="3528044"/>
              <a:ext cx="539616" cy="539616"/>
            </a:xfrm>
            <a:prstGeom prst="rect">
              <a:avLst/>
            </a:prstGeom>
          </p:spPr>
        </p:pic>
      </p:grpSp>
      <p:cxnSp>
        <p:nvCxnSpPr>
          <p:cNvPr id="23" name="Conector reto 22"/>
          <p:cNvCxnSpPr/>
          <p:nvPr/>
        </p:nvCxnSpPr>
        <p:spPr>
          <a:xfrm>
            <a:off x="995082" y="6535270"/>
            <a:ext cx="7019365" cy="134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hape 2392"/>
          <p:cNvSpPr/>
          <p:nvPr/>
        </p:nvSpPr>
        <p:spPr>
          <a:xfrm rot="10800000" flipH="1">
            <a:off x="547719" y="3344503"/>
            <a:ext cx="894728" cy="894728"/>
          </a:xfrm>
          <a:prstGeom prst="arc">
            <a:avLst>
              <a:gd name="adj1" fmla="val 18284266"/>
              <a:gd name="adj2" fmla="val 14052397"/>
            </a:avLst>
          </a:prstGeom>
          <a:noFill/>
          <a:ln w="63500" cap="flat" cmpd="sng">
            <a:solidFill>
              <a:srgbClr val="FFC000"/>
            </a:solidFill>
            <a:prstDash val="solid"/>
            <a:miter/>
            <a:headEnd type="oval" w="sm" len="sm"/>
            <a:tailEnd type="oval" w="sm" len="sm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440713" y="3345840"/>
            <a:ext cx="752486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en-US" altLang="pt-BR" sz="1400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relatório</a:t>
            </a:r>
            <a:r>
              <a:rPr lang="en-US" alt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altLang="pt-BR" sz="1400" b="1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Driving the Slills: Preparing Students for the Future (</a:t>
            </a:r>
            <a:r>
              <a:rPr lang="en-US" altLang="pt-BR" sz="140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Google/The Economist) </a:t>
            </a:r>
            <a:r>
              <a:rPr lang="en-US" alt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 </a:t>
            </a:r>
            <a:r>
              <a:rPr lang="en-US" altLang="pt-BR" sz="14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destaque</a:t>
            </a:r>
            <a:r>
              <a:rPr lang="en-US" alt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está</a:t>
            </a:r>
            <a:r>
              <a:rPr lang="en-US" alt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na</a:t>
            </a:r>
            <a:r>
              <a:rPr lang="en-US" alt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construção</a:t>
            </a:r>
            <a:r>
              <a:rPr lang="en-US" alt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altLang="pt-BR" sz="14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uma</a:t>
            </a:r>
            <a:r>
              <a:rPr lang="en-US" alt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agenda para </a:t>
            </a:r>
            <a:r>
              <a:rPr lang="en-US" altLang="pt-BR" sz="14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educação</a:t>
            </a:r>
            <a:r>
              <a:rPr lang="en-US" alt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pt-BR" sz="14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voltada</a:t>
            </a:r>
            <a:r>
              <a:rPr lang="en-US" alt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alt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r>
              <a:rPr lang="en-US" alt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altLang="pt-BR" sz="14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habilidades</a:t>
            </a:r>
            <a:r>
              <a:rPr lang="en-US" alt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como</a:t>
            </a:r>
            <a:r>
              <a:rPr lang="en-US" alt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</a:t>
            </a:r>
            <a:r>
              <a:rPr lang="en-US" alt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altLang="pt-BR" sz="1400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resolução</a:t>
            </a:r>
            <a:r>
              <a:rPr lang="en-US" alt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altLang="pt-BR" sz="1400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problemas</a:t>
            </a:r>
            <a:r>
              <a:rPr lang="en-US" alt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pt-BR" sz="1400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criatividade</a:t>
            </a:r>
            <a:r>
              <a:rPr lang="en-US" alt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pt-BR" sz="14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comunicação</a:t>
            </a:r>
            <a:r>
              <a:rPr lang="en-US" alt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pt-BR" sz="14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fluência</a:t>
            </a:r>
            <a:r>
              <a:rPr lang="en-US" alt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digital, </a:t>
            </a:r>
            <a:r>
              <a:rPr lang="en-US" altLang="pt-BR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 o </a:t>
            </a:r>
            <a:r>
              <a:rPr lang="en-US" altLang="pt-BR" sz="14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empreendedorismo</a:t>
            </a:r>
            <a:r>
              <a:rPr lang="en-US" alt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8" y="3552901"/>
            <a:ext cx="539616" cy="539616"/>
          </a:xfrm>
          <a:prstGeom prst="rect">
            <a:avLst/>
          </a:prstGeom>
        </p:spPr>
      </p:pic>
      <p:sp>
        <p:nvSpPr>
          <p:cNvPr id="34" name="Shape 196"/>
          <p:cNvSpPr txBox="1">
            <a:spLocks/>
          </p:cNvSpPr>
          <p:nvPr/>
        </p:nvSpPr>
        <p:spPr>
          <a:xfrm>
            <a:off x="0" y="6465836"/>
            <a:ext cx="9144000" cy="342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t-BR" sz="1050" i="1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Luciana Santos- Learning </a:t>
            </a:r>
            <a:r>
              <a:rPr lang="pt-BR" sz="1050" i="1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analytics</a:t>
            </a:r>
            <a:r>
              <a:rPr lang="pt-BR" sz="105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: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tendência nos modelos de </a:t>
            </a:r>
            <a:r>
              <a:rPr lang="pt-BR" sz="105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avaliação da 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aprendizagem</a:t>
            </a:r>
          </a:p>
        </p:txBody>
      </p:sp>
    </p:spTree>
    <p:extLst>
      <p:ext uri="{BB962C8B-B14F-4D97-AF65-F5344CB8AC3E}">
        <p14:creationId xmlns:p14="http://schemas.microsoft.com/office/powerpoint/2010/main" val="2409062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293542" y="-363438"/>
            <a:ext cx="12678716" cy="7221438"/>
            <a:chOff x="-1293542" y="-363438"/>
            <a:chExt cx="12678716" cy="7221438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" t="-598" r="4701"/>
            <a:stretch/>
          </p:blipFill>
          <p:spPr>
            <a:xfrm>
              <a:off x="-1293542" y="-363438"/>
              <a:ext cx="12098852" cy="7221438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-1204332" y="-363438"/>
              <a:ext cx="12589506" cy="7221438"/>
            </a:xfrm>
            <a:prstGeom prst="rect">
              <a:avLst/>
            </a:prstGeom>
            <a:solidFill>
              <a:srgbClr val="11304F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Retângulo 1"/>
          <p:cNvSpPr/>
          <p:nvPr/>
        </p:nvSpPr>
        <p:spPr>
          <a:xfrm>
            <a:off x="758283" y="2342405"/>
            <a:ext cx="7571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 grande desafio é </a:t>
            </a:r>
            <a:r>
              <a:rPr lang="pt-BR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conhecer o </a:t>
            </a:r>
            <a:r>
              <a:rPr lang="pt-BR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pt-BR" dirty="0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comportamento”, estilo de aprendizagem, preferências, potencialidades, fragilidades</a:t>
            </a:r>
            <a:r>
              <a:rPr lang="pt-BR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para </a:t>
            </a:r>
            <a:r>
              <a:rPr lang="pt-BR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criar uma experiência de </a:t>
            </a:r>
            <a:r>
              <a:rPr lang="pt-BR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aprendizado realmente associada ao </a:t>
            </a:r>
            <a:r>
              <a:rPr lang="pt-BR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e-</a:t>
            </a:r>
            <a:r>
              <a:rPr lang="pt-BR" i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pt-BR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pt-BR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pt-BR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4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59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900"/>
            <a:ext cx="9144000" cy="487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2320</TotalTime>
  <Words>2113</Words>
  <Application>Microsoft Office PowerPoint</Application>
  <PresentationFormat>Apresentação na tela (4:3)</PresentationFormat>
  <Paragraphs>268</Paragraphs>
  <Slides>46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ROBSON TADEU DE OLIVEIRA</dc:creator>
  <cp:lastModifiedBy>produsom</cp:lastModifiedBy>
  <cp:revision>184</cp:revision>
  <dcterms:created xsi:type="dcterms:W3CDTF">2017-05-25T11:31:55Z</dcterms:created>
  <dcterms:modified xsi:type="dcterms:W3CDTF">2017-09-19T17:01:24Z</dcterms:modified>
</cp:coreProperties>
</file>