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77" r:id="rId2"/>
    <p:sldId id="276"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4" autoAdjust="0"/>
    <p:restoredTop sz="94660"/>
  </p:normalViewPr>
  <p:slideViewPr>
    <p:cSldViewPr snapToGrid="0">
      <p:cViewPr varScale="1">
        <p:scale>
          <a:sx n="79" d="100"/>
          <a:sy n="79"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F0C6C-14F0-4337-AED9-7866E334E520}" type="datetimeFigureOut">
              <a:rPr lang="pt-BR" smtClean="0"/>
              <a:t>15/09/2017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F7D8A-BB79-46CC-AB52-EB23A76C5121}" type="slidenum">
              <a:rPr lang="pt-BR" smtClean="0"/>
              <a:t>‹nº›</a:t>
            </a:fld>
            <a:endParaRPr lang="pt-BR"/>
          </a:p>
        </p:txBody>
      </p:sp>
    </p:spTree>
    <p:extLst>
      <p:ext uri="{BB962C8B-B14F-4D97-AF65-F5344CB8AC3E}">
        <p14:creationId xmlns:p14="http://schemas.microsoft.com/office/powerpoint/2010/main" val="95084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7CC9FCA2-CD24-494D-96E4-A769981FA7A2}" type="datetimeFigureOut">
              <a:rPr lang="pt-BR" smtClean="0"/>
              <a:t>15/09/2017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2243983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C9FCA2-CD24-494D-96E4-A769981FA7A2}" type="datetimeFigureOut">
              <a:rPr lang="pt-BR" smtClean="0"/>
              <a:t>15/09/2017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154923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C9FCA2-CD24-494D-96E4-A769981FA7A2}" type="datetimeFigureOut">
              <a:rPr lang="pt-BR" smtClean="0"/>
              <a:t>15/09/2017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185852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C9FCA2-CD24-494D-96E4-A769981FA7A2}" type="datetimeFigureOut">
              <a:rPr lang="pt-BR" smtClean="0"/>
              <a:t>15/09/2017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1761595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CC9FCA2-CD24-494D-96E4-A769981FA7A2}" type="datetimeFigureOut">
              <a:rPr lang="pt-BR" smtClean="0"/>
              <a:t>15/09/2017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42757404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CC9FCA2-CD24-494D-96E4-A769981FA7A2}" type="datetimeFigureOut">
              <a:rPr lang="pt-BR" smtClean="0"/>
              <a:t>15/09/2017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423376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C9FCA2-CD24-494D-96E4-A769981FA7A2}" type="datetimeFigureOut">
              <a:rPr lang="pt-BR" smtClean="0"/>
              <a:t>15/09/2017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194743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7CC9FCA2-CD24-494D-96E4-A769981FA7A2}" type="datetimeFigureOut">
              <a:rPr lang="pt-BR" smtClean="0"/>
              <a:t>15/09/2017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98999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9FCA2-CD24-494D-96E4-A769981FA7A2}" type="datetimeFigureOut">
              <a:rPr lang="pt-BR" smtClean="0"/>
              <a:t>15/09/2017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290831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CC9FCA2-CD24-494D-96E4-A769981FA7A2}" type="datetimeFigureOut">
              <a:rPr lang="pt-BR" smtClean="0"/>
              <a:t>15/09/2017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247633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CC9FCA2-CD24-494D-96E4-A769981FA7A2}" type="datetimeFigureOut">
              <a:rPr lang="pt-BR" smtClean="0"/>
              <a:t>15/09/2017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01CFA66-4964-457C-AF8E-ABC95C547ED8}" type="slidenum">
              <a:rPr lang="pt-BR" smtClean="0"/>
              <a:t>‹nº›</a:t>
            </a:fld>
            <a:endParaRPr lang="pt-BR"/>
          </a:p>
        </p:txBody>
      </p:sp>
    </p:spTree>
    <p:extLst>
      <p:ext uri="{BB962C8B-B14F-4D97-AF65-F5344CB8AC3E}">
        <p14:creationId xmlns:p14="http://schemas.microsoft.com/office/powerpoint/2010/main" val="231820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9FCA2-CD24-494D-96E4-A769981FA7A2}" type="datetimeFigureOut">
              <a:rPr lang="pt-BR" smtClean="0"/>
              <a:t>15/09/2017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CFA66-4964-457C-AF8E-ABC95C547ED8}" type="slidenum">
              <a:rPr lang="pt-BR" smtClean="0"/>
              <a:t>‹nº›</a:t>
            </a:fld>
            <a:endParaRPr lang="pt-BR"/>
          </a:p>
        </p:txBody>
      </p:sp>
    </p:spTree>
    <p:extLst>
      <p:ext uri="{BB962C8B-B14F-4D97-AF65-F5344CB8AC3E}">
        <p14:creationId xmlns:p14="http://schemas.microsoft.com/office/powerpoint/2010/main" val="8786218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20873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Metodologia</a:t>
            </a:r>
          </a:p>
        </p:txBody>
      </p:sp>
      <p:sp>
        <p:nvSpPr>
          <p:cNvPr id="5" name="Espaço Reservado para Conteúdo 2"/>
          <p:cNvSpPr txBox="1">
            <a:spLocks/>
          </p:cNvSpPr>
          <p:nvPr/>
        </p:nvSpPr>
        <p:spPr>
          <a:xfrm>
            <a:off x="438955" y="540912"/>
            <a:ext cx="8408831" cy="631708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smtClean="0"/>
          </a:p>
          <a:p>
            <a:pPr algn="l">
              <a:lnSpc>
                <a:spcPts val="3200"/>
              </a:lnSpc>
            </a:pPr>
            <a:r>
              <a:rPr lang="pt-BR" sz="3300" b="1" dirty="0" smtClean="0">
                <a:solidFill>
                  <a:srgbClr val="305718"/>
                </a:solidFill>
              </a:rPr>
              <a:t>Qualitativa  e Quantitativa</a:t>
            </a:r>
          </a:p>
          <a:p>
            <a:pPr algn="l">
              <a:lnSpc>
                <a:spcPts val="3200"/>
              </a:lnSpc>
            </a:pPr>
            <a:r>
              <a:rPr lang="pt-BR" sz="2600" dirty="0" smtClean="0"/>
              <a:t>Coleta de dados quantitativos através de um questionário, com aproximadamente 1.200 (duzentos) alunos do ensino médio, disponibilizado de forma </a:t>
            </a:r>
            <a:r>
              <a:rPr lang="pt-BR" sz="2600" i="1" dirty="0" err="1" smtClean="0"/>
              <a:t>on</a:t>
            </a:r>
            <a:r>
              <a:rPr lang="pt-BR" sz="2600" i="1" dirty="0" smtClean="0"/>
              <a:t> </a:t>
            </a:r>
            <a:r>
              <a:rPr lang="pt-BR" sz="2600" i="1" dirty="0" err="1" smtClean="0"/>
              <a:t>line</a:t>
            </a:r>
            <a:r>
              <a:rPr lang="pt-BR" sz="2600" dirty="0" smtClean="0"/>
              <a:t> via software </a:t>
            </a:r>
            <a:r>
              <a:rPr lang="pt-BR" sz="2600" i="1" dirty="0" err="1" smtClean="0"/>
              <a:t>Qualtrics</a:t>
            </a:r>
            <a:r>
              <a:rPr lang="pt-BR" sz="2600" i="1" dirty="0" smtClean="0"/>
              <a:t>,</a:t>
            </a:r>
            <a:r>
              <a:rPr lang="pt-BR" sz="2600" dirty="0" smtClean="0"/>
              <a:t> que buscará  identificar a percepção que tais alunos possuem do fenômeno </a:t>
            </a:r>
            <a:r>
              <a:rPr lang="pt-BR" sz="2600" i="1" dirty="0" err="1" smtClean="0"/>
              <a:t>phubbing</a:t>
            </a:r>
            <a:r>
              <a:rPr lang="pt-BR" sz="2600" i="1" dirty="0" smtClean="0"/>
              <a:t>, </a:t>
            </a:r>
            <a:r>
              <a:rPr lang="pt-BR" sz="2600" dirty="0" smtClean="0"/>
              <a:t>como se dá tal percepção, com relação às relações que se estabelecem na escola, com os conteúdos curriculares, com os docentes, com os colegas, enfim, como os alunos estabelecem relações com os dispositivos móveis de informação e comunicação em suas vidas e como refletem acerca dessas relações. </a:t>
            </a:r>
          </a:p>
          <a:p>
            <a:pPr algn="l">
              <a:lnSpc>
                <a:spcPts val="3200"/>
              </a:lnSpc>
            </a:pPr>
            <a:r>
              <a:rPr lang="pt-BR" sz="2600" dirty="0" smtClean="0"/>
              <a:t>Narrativas docentes e discentes que serão posteriormente interpretadas a luz da pesquisa narrativa e da abordagem hermenêutico-fenomenológica (FREIRE, 2012).</a:t>
            </a:r>
          </a:p>
          <a:p>
            <a:pPr algn="l"/>
            <a:endParaRPr lang="pt-BR" dirty="0"/>
          </a:p>
        </p:txBody>
      </p:sp>
    </p:spTree>
    <p:extLst>
      <p:ext uri="{BB962C8B-B14F-4D97-AF65-F5344CB8AC3E}">
        <p14:creationId xmlns:p14="http://schemas.microsoft.com/office/powerpoint/2010/main" val="299287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Resultados Esperados:</a:t>
            </a:r>
          </a:p>
        </p:txBody>
      </p:sp>
      <p:sp>
        <p:nvSpPr>
          <p:cNvPr id="6" name="Espaço Reservado para Conteúdo 2"/>
          <p:cNvSpPr txBox="1">
            <a:spLocks/>
          </p:cNvSpPr>
          <p:nvPr/>
        </p:nvSpPr>
        <p:spPr>
          <a:xfrm>
            <a:off x="516228" y="1029351"/>
            <a:ext cx="8292921" cy="5487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ts val="3200"/>
              </a:lnSpc>
              <a:buClr>
                <a:srgbClr val="305718"/>
              </a:buClr>
              <a:buFont typeface="Wingdings" panose="05000000000000000000" pitchFamily="2" charset="2"/>
              <a:buChar char="ü"/>
            </a:pPr>
            <a:r>
              <a:rPr lang="pt-BR" dirty="0" smtClean="0"/>
              <a:t>Melhor percepções da presença do fenômeno </a:t>
            </a:r>
            <a:r>
              <a:rPr lang="pt-BR" i="1" dirty="0" err="1" smtClean="0"/>
              <a:t>phubbing</a:t>
            </a:r>
            <a:r>
              <a:rPr lang="pt-BR" dirty="0" smtClean="0"/>
              <a:t> em sala de aula através do uso Instrumento de pesquisa: questionário </a:t>
            </a:r>
            <a:r>
              <a:rPr lang="pt-BR" i="1" dirty="0" err="1" smtClean="0"/>
              <a:t>on</a:t>
            </a:r>
            <a:r>
              <a:rPr lang="pt-BR" i="1" dirty="0" smtClean="0"/>
              <a:t> </a:t>
            </a:r>
            <a:r>
              <a:rPr lang="pt-BR" i="1" dirty="0" err="1" smtClean="0"/>
              <a:t>line</a:t>
            </a:r>
            <a:r>
              <a:rPr lang="pt-BR" i="1" dirty="0" smtClean="0"/>
              <a:t> </a:t>
            </a:r>
            <a:r>
              <a:rPr lang="pt-BR" dirty="0" smtClean="0"/>
              <a:t>aplicado com aproximadamente 400 alunos de escolas públicas e privadas de SP e região;</a:t>
            </a:r>
          </a:p>
          <a:p>
            <a:pPr marL="342900" indent="-342900" algn="l">
              <a:lnSpc>
                <a:spcPts val="3200"/>
              </a:lnSpc>
              <a:buClr>
                <a:srgbClr val="305718"/>
              </a:buClr>
              <a:buFont typeface="Wingdings" panose="05000000000000000000" pitchFamily="2" charset="2"/>
              <a:buChar char="ü"/>
            </a:pPr>
            <a:r>
              <a:rPr lang="pt-BR" dirty="0" smtClean="0"/>
              <a:t>Coleta de narrativas docentes e discentes sobre o fenômeno </a:t>
            </a:r>
            <a:r>
              <a:rPr lang="pt-BR" i="1" dirty="0" err="1" smtClean="0"/>
              <a:t>phubbing</a:t>
            </a:r>
            <a:r>
              <a:rPr lang="pt-BR" i="1" dirty="0" smtClean="0"/>
              <a:t> </a:t>
            </a:r>
            <a:r>
              <a:rPr lang="pt-BR" dirty="0" smtClean="0"/>
              <a:t>e os usos realizados de dispositivos móveis em sala de aula – Instrumento: conversas hermenêuticas;</a:t>
            </a:r>
          </a:p>
          <a:p>
            <a:pPr marL="342900" indent="-342900" algn="l">
              <a:lnSpc>
                <a:spcPts val="3200"/>
              </a:lnSpc>
              <a:buClr>
                <a:srgbClr val="305718"/>
              </a:buClr>
              <a:buFont typeface="Wingdings" panose="05000000000000000000" pitchFamily="2" charset="2"/>
              <a:buChar char="ü"/>
            </a:pPr>
            <a:r>
              <a:rPr lang="pt-BR" dirty="0" smtClean="0"/>
              <a:t>Identificação de usos pedagógicos inovadores dos dispositivos móveis em atividades educativas e narrativas docentes e discentes de tais usos - Instrumento: conversas hermenêuticas.</a:t>
            </a:r>
          </a:p>
          <a:p>
            <a:pPr marL="342900" indent="-342900" algn="l">
              <a:lnSpc>
                <a:spcPts val="3200"/>
              </a:lnSpc>
              <a:buClr>
                <a:srgbClr val="305718"/>
              </a:buClr>
              <a:buFont typeface="Wingdings" panose="05000000000000000000" pitchFamily="2" charset="2"/>
              <a:buChar char="ü"/>
            </a:pPr>
            <a:r>
              <a:rPr lang="pt-BR" dirty="0" smtClean="0"/>
              <a:t>Divulgação intensiva dos resultados da pesquisa.</a:t>
            </a:r>
            <a:endParaRPr lang="pt-BR" dirty="0"/>
          </a:p>
        </p:txBody>
      </p:sp>
    </p:spTree>
    <p:extLst>
      <p:ext uri="{BB962C8B-B14F-4D97-AF65-F5344CB8AC3E}">
        <p14:creationId xmlns:p14="http://schemas.microsoft.com/office/powerpoint/2010/main" val="427349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Resultados Esperados:</a:t>
            </a:r>
          </a:p>
        </p:txBody>
      </p:sp>
      <p:sp>
        <p:nvSpPr>
          <p:cNvPr id="5" name="Espaço Reservado para Conteúdo 3"/>
          <p:cNvSpPr txBox="1">
            <a:spLocks/>
          </p:cNvSpPr>
          <p:nvPr/>
        </p:nvSpPr>
        <p:spPr>
          <a:xfrm>
            <a:off x="450762" y="1173913"/>
            <a:ext cx="8512934" cy="51845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305718"/>
              </a:buClr>
              <a:buFont typeface="Wingdings" panose="05000000000000000000" pitchFamily="2" charset="2"/>
              <a:buChar char="ü"/>
            </a:pPr>
            <a:r>
              <a:rPr lang="pt-BR" sz="2600" dirty="0" smtClean="0"/>
              <a:t>Teoria do deslocamento da mídia </a:t>
            </a:r>
            <a:br>
              <a:rPr lang="pt-BR" sz="2600" dirty="0" smtClean="0"/>
            </a:br>
            <a:r>
              <a:rPr lang="pt-BR" sz="2600" dirty="0" smtClean="0"/>
              <a:t>(media </a:t>
            </a:r>
            <a:r>
              <a:rPr lang="pt-BR" sz="2600" dirty="0" err="1" smtClean="0"/>
              <a:t>displacement</a:t>
            </a:r>
            <a:r>
              <a:rPr lang="pt-BR" sz="2600" dirty="0" smtClean="0"/>
              <a:t> </a:t>
            </a:r>
            <a:r>
              <a:rPr lang="pt-BR" sz="2600" dirty="0" err="1" smtClean="0"/>
              <a:t>theory</a:t>
            </a:r>
            <a:r>
              <a:rPr lang="pt-BR" sz="2600" dirty="0" smtClean="0"/>
              <a:t>)</a:t>
            </a:r>
            <a:br>
              <a:rPr lang="pt-BR" sz="2600" dirty="0" smtClean="0"/>
            </a:br>
            <a:endParaRPr lang="pt-BR" sz="2600" dirty="0" smtClean="0"/>
          </a:p>
          <a:p>
            <a:pPr marL="457200" indent="-457200" algn="l">
              <a:buClr>
                <a:srgbClr val="305718"/>
              </a:buClr>
              <a:buFont typeface="Wingdings" panose="05000000000000000000" pitchFamily="2" charset="2"/>
              <a:buChar char="ü"/>
            </a:pPr>
            <a:r>
              <a:rPr lang="pt-BR" sz="2600" dirty="0" smtClean="0"/>
              <a:t>Análise de um questionário sobre jovens brasileiros, moradores de cinco grandes cidades do Brasil (N=400), buscando identificar como compreendem e lidam com as tensões entre as mídias móveis e a interação face-a-face em cinco categorias </a:t>
            </a:r>
          </a:p>
          <a:p>
            <a:pPr algn="l">
              <a:buClr>
                <a:srgbClr val="305718"/>
              </a:buClr>
            </a:pPr>
            <a:endParaRPr lang="pt-BR" sz="2600" dirty="0" smtClean="0"/>
          </a:p>
          <a:p>
            <a:pPr marL="914400" lvl="1" indent="-457200" algn="l">
              <a:buClr>
                <a:srgbClr val="305718"/>
              </a:buClr>
              <a:buFont typeface="Arial" panose="020B0604020202020204" pitchFamily="34" charset="0"/>
              <a:buChar char="•"/>
            </a:pPr>
            <a:r>
              <a:rPr lang="pt-BR" sz="2600" dirty="0" smtClean="0"/>
              <a:t>(a) família (ambiente doméstico), </a:t>
            </a:r>
          </a:p>
          <a:p>
            <a:pPr marL="914400" lvl="1" indent="-457200" algn="l">
              <a:buClr>
                <a:srgbClr val="305718"/>
              </a:buClr>
              <a:buFont typeface="Arial" panose="020B0604020202020204" pitchFamily="34" charset="0"/>
              <a:buChar char="•"/>
            </a:pPr>
            <a:r>
              <a:rPr lang="pt-BR" sz="2600" dirty="0" smtClean="0"/>
              <a:t>(b) amigos (laço social forte), </a:t>
            </a:r>
          </a:p>
          <a:p>
            <a:pPr marL="914400" lvl="1" indent="-457200" algn="l">
              <a:buClr>
                <a:srgbClr val="305718"/>
              </a:buClr>
              <a:buFont typeface="Arial" panose="020B0604020202020204" pitchFamily="34" charset="0"/>
              <a:buChar char="•"/>
            </a:pPr>
            <a:r>
              <a:rPr lang="pt-BR" sz="2600" dirty="0" smtClean="0"/>
              <a:t>(c) colegas de escola e/ou de trabalho, </a:t>
            </a:r>
          </a:p>
          <a:p>
            <a:pPr marL="914400" lvl="1" indent="-457200" algn="l">
              <a:buClr>
                <a:srgbClr val="305718"/>
              </a:buClr>
              <a:buFont typeface="Arial" panose="020B0604020202020204" pitchFamily="34" charset="0"/>
              <a:buChar char="•"/>
            </a:pPr>
            <a:r>
              <a:rPr lang="pt-BR" sz="2600" dirty="0" smtClean="0"/>
              <a:t>(d) namorado/namorada (âmbito social íntimo), </a:t>
            </a:r>
          </a:p>
          <a:p>
            <a:pPr marL="914400" lvl="1" indent="-457200" algn="l">
              <a:buClr>
                <a:srgbClr val="305718"/>
              </a:buClr>
              <a:buFont typeface="Arial" panose="020B0604020202020204" pitchFamily="34" charset="0"/>
              <a:buChar char="•"/>
            </a:pPr>
            <a:r>
              <a:rPr lang="pt-BR" sz="2600" dirty="0" smtClean="0"/>
              <a:t>(e) conhecidos/estranhos (laço social fraco); </a:t>
            </a:r>
          </a:p>
          <a:p>
            <a:pPr algn="l"/>
            <a:endParaRPr lang="pt-BR" dirty="0"/>
          </a:p>
        </p:txBody>
      </p:sp>
    </p:spTree>
    <p:extLst>
      <p:ext uri="{BB962C8B-B14F-4D97-AF65-F5344CB8AC3E}">
        <p14:creationId xmlns:p14="http://schemas.microsoft.com/office/powerpoint/2010/main" val="2125732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Resultados Esperados:</a:t>
            </a:r>
          </a:p>
        </p:txBody>
      </p:sp>
      <p:sp>
        <p:nvSpPr>
          <p:cNvPr id="5" name="Espaço Reservado para Conteúdo 3"/>
          <p:cNvSpPr txBox="1">
            <a:spLocks/>
          </p:cNvSpPr>
          <p:nvPr/>
        </p:nvSpPr>
        <p:spPr>
          <a:xfrm>
            <a:off x="767408" y="1534522"/>
            <a:ext cx="7915368" cy="39132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lvl="1" indent="-457200" algn="l">
              <a:buClr>
                <a:srgbClr val="305718"/>
              </a:buClr>
              <a:buFont typeface="Wingdings" panose="05000000000000000000" pitchFamily="2" charset="2"/>
              <a:buChar char="ü"/>
            </a:pPr>
            <a:r>
              <a:rPr lang="pt-BR" sz="2600" dirty="0" smtClean="0"/>
              <a:t>também, quais tipos de conteúdo digital são consumidos e/ou produzidos durante o ato do </a:t>
            </a:r>
            <a:r>
              <a:rPr lang="pt-BR" sz="2600" i="1" dirty="0" err="1" smtClean="0"/>
              <a:t>phubbing</a:t>
            </a:r>
            <a:r>
              <a:rPr lang="pt-BR" sz="2600" dirty="0" smtClean="0"/>
              <a:t> e por que, também em cinco categorias </a:t>
            </a:r>
          </a:p>
          <a:p>
            <a:pPr marL="228600" lvl="1" algn="l">
              <a:buClr>
                <a:srgbClr val="305718"/>
              </a:buClr>
            </a:pPr>
            <a:r>
              <a:rPr lang="pt-BR" sz="2600" dirty="0" smtClean="0"/>
              <a:t> </a:t>
            </a:r>
          </a:p>
          <a:p>
            <a:pPr marL="685800" lvl="1" indent="-457200" algn="l">
              <a:buClr>
                <a:srgbClr val="305718"/>
              </a:buClr>
              <a:buFont typeface="Arial" panose="020B0604020202020204" pitchFamily="34" charset="0"/>
              <a:buChar char="•"/>
            </a:pPr>
            <a:r>
              <a:rPr lang="pt-BR" sz="2600" dirty="0" smtClean="0"/>
              <a:t>	(a) conteúdo de vídeo, </a:t>
            </a:r>
          </a:p>
          <a:p>
            <a:pPr marL="685800" lvl="1" indent="-457200" algn="l">
              <a:buClr>
                <a:srgbClr val="305718"/>
              </a:buClr>
              <a:buFont typeface="Arial" panose="020B0604020202020204" pitchFamily="34" charset="0"/>
              <a:buChar char="•"/>
            </a:pPr>
            <a:r>
              <a:rPr lang="pt-BR" sz="2600" dirty="0" smtClean="0"/>
              <a:t>	(b) conteúdo de áudio, </a:t>
            </a:r>
          </a:p>
          <a:p>
            <a:pPr marL="685800" lvl="1" indent="-457200" algn="l">
              <a:buClr>
                <a:srgbClr val="305718"/>
              </a:buClr>
              <a:buFont typeface="Arial" panose="020B0604020202020204" pitchFamily="34" charset="0"/>
              <a:buChar char="•"/>
            </a:pPr>
            <a:r>
              <a:rPr lang="pt-BR" sz="2600" dirty="0" smtClean="0"/>
              <a:t>	(c) conteúdo multimídia, </a:t>
            </a:r>
          </a:p>
          <a:p>
            <a:pPr marL="685800" lvl="1" indent="-457200" algn="l">
              <a:buClr>
                <a:srgbClr val="305718"/>
              </a:buClr>
              <a:buFont typeface="Arial" panose="020B0604020202020204" pitchFamily="34" charset="0"/>
              <a:buChar char="•"/>
            </a:pPr>
            <a:r>
              <a:rPr lang="pt-BR" sz="2600" dirty="0" smtClean="0"/>
              <a:t>	(d) games e </a:t>
            </a:r>
          </a:p>
          <a:p>
            <a:pPr marL="685800" lvl="1" indent="-457200" algn="l">
              <a:buClr>
                <a:srgbClr val="305718"/>
              </a:buClr>
              <a:buFont typeface="Arial" panose="020B0604020202020204" pitchFamily="34" charset="0"/>
              <a:buChar char="•"/>
            </a:pPr>
            <a:r>
              <a:rPr lang="pt-BR" sz="2600" dirty="0" smtClean="0"/>
              <a:t>	(e) aplicativos específicos de mensageiros. </a:t>
            </a:r>
          </a:p>
          <a:p>
            <a:pPr algn="l"/>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812" y="2664508"/>
            <a:ext cx="1947676" cy="2121412"/>
          </a:xfrm>
          <a:prstGeom prst="rect">
            <a:avLst/>
          </a:prstGeom>
        </p:spPr>
      </p:pic>
    </p:spTree>
    <p:extLst>
      <p:ext uri="{BB962C8B-B14F-4D97-AF65-F5344CB8AC3E}">
        <p14:creationId xmlns:p14="http://schemas.microsoft.com/office/powerpoint/2010/main" val="3858333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A percepção de cometer </a:t>
            </a:r>
            <a:r>
              <a:rPr lang="pt-BR" sz="4000" b="1" dirty="0" err="1">
                <a:solidFill>
                  <a:srgbClr val="305718"/>
                </a:solidFill>
                <a:latin typeface="+mn-lt"/>
              </a:rPr>
              <a:t>Phubbing</a:t>
            </a:r>
            <a:endParaRPr lang="pt-BR" sz="4000" b="1" dirty="0">
              <a:solidFill>
                <a:srgbClr val="305718"/>
              </a:solidFill>
              <a:latin typeface="+mn-l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88" y="1754672"/>
            <a:ext cx="8262554" cy="3602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2185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A percepção de cometer </a:t>
            </a:r>
            <a:r>
              <a:rPr lang="pt-BR" sz="4000" b="1" dirty="0" err="1">
                <a:solidFill>
                  <a:srgbClr val="305718"/>
                </a:solidFill>
                <a:latin typeface="+mn-lt"/>
              </a:rPr>
              <a:t>Phubbing</a:t>
            </a:r>
            <a:endParaRPr lang="pt-BR" sz="4000" b="1" dirty="0">
              <a:solidFill>
                <a:srgbClr val="305718"/>
              </a:solidFill>
              <a:latin typeface="+mn-lt"/>
            </a:endParaRPr>
          </a:p>
        </p:txBody>
      </p:sp>
      <p:grpSp>
        <p:nvGrpSpPr>
          <p:cNvPr id="2" name="Grupo 1"/>
          <p:cNvGrpSpPr/>
          <p:nvPr/>
        </p:nvGrpSpPr>
        <p:grpSpPr>
          <a:xfrm>
            <a:off x="796076" y="1543341"/>
            <a:ext cx="7886700" cy="4427564"/>
            <a:chOff x="796076" y="1543341"/>
            <a:chExt cx="7886700" cy="4427564"/>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76" y="1543341"/>
              <a:ext cx="7886700" cy="4427564"/>
            </a:xfrm>
            <a:prstGeom prst="rect">
              <a:avLst/>
            </a:prstGeom>
            <a:ln>
              <a:solidFill>
                <a:schemeClr val="tx1"/>
              </a:solidFill>
            </a:ln>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r="96966"/>
            <a:stretch/>
          </p:blipFill>
          <p:spPr>
            <a:xfrm>
              <a:off x="1300132" y="1687357"/>
              <a:ext cx="262890" cy="3777818"/>
            </a:xfrm>
            <a:prstGeom prst="rect">
              <a:avLst/>
            </a:prstGeom>
            <a:ln>
              <a:solidFill>
                <a:schemeClr val="tx1"/>
              </a:solidFill>
            </a:ln>
          </p:spPr>
        </p:pic>
      </p:grpSp>
    </p:spTree>
    <p:extLst>
      <p:ext uri="{BB962C8B-B14F-4D97-AF65-F5344CB8AC3E}">
        <p14:creationId xmlns:p14="http://schemas.microsoft.com/office/powerpoint/2010/main" val="3998584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A percepção de cometer </a:t>
            </a:r>
            <a:r>
              <a:rPr lang="pt-BR" sz="4000" b="1" dirty="0" err="1">
                <a:solidFill>
                  <a:srgbClr val="305718"/>
                </a:solidFill>
                <a:latin typeface="+mn-lt"/>
              </a:rPr>
              <a:t>Phubbing</a:t>
            </a:r>
            <a:endParaRPr lang="pt-BR" sz="4000" b="1" dirty="0">
              <a:solidFill>
                <a:srgbClr val="305718"/>
              </a:solidFill>
              <a:latin typeface="+mn-l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94" y="1735766"/>
            <a:ext cx="7752881" cy="3441541"/>
          </a:xfrm>
          <a:prstGeom prst="rect">
            <a:avLst/>
          </a:prstGeom>
          <a:ln>
            <a:solidFill>
              <a:schemeClr val="tx1"/>
            </a:solidFill>
          </a:ln>
        </p:spPr>
      </p:pic>
      <p:pic>
        <p:nvPicPr>
          <p:cNvPr id="8" name="Imagem 7"/>
          <p:cNvPicPr>
            <a:picLocks noChangeAspect="1"/>
          </p:cNvPicPr>
          <p:nvPr/>
        </p:nvPicPr>
        <p:blipFill rotWithShape="1">
          <a:blip r:embed="rId3">
            <a:extLst>
              <a:ext uri="{28A0092B-C50C-407E-A947-70E740481C1C}">
                <a14:useLocalDpi xmlns:a14="http://schemas.microsoft.com/office/drawing/2010/main" val="0"/>
              </a:ext>
            </a:extLst>
          </a:blip>
          <a:srcRect r="96966"/>
          <a:stretch/>
        </p:blipFill>
        <p:spPr>
          <a:xfrm>
            <a:off x="687784" y="1716124"/>
            <a:ext cx="240678" cy="3458612"/>
          </a:xfrm>
          <a:prstGeom prst="rect">
            <a:avLst/>
          </a:prstGeom>
          <a:ln>
            <a:solidFill>
              <a:schemeClr val="tx1"/>
            </a:solidFill>
          </a:ln>
        </p:spPr>
      </p:pic>
    </p:spTree>
    <p:extLst>
      <p:ext uri="{BB962C8B-B14F-4D97-AF65-F5344CB8AC3E}">
        <p14:creationId xmlns:p14="http://schemas.microsoft.com/office/powerpoint/2010/main" val="1292276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O comportamento com o celular</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4" y="1572019"/>
            <a:ext cx="7942143" cy="4153087"/>
          </a:xfrm>
          <a:prstGeom prst="rect">
            <a:avLst/>
          </a:prstGeom>
          <a:ln>
            <a:solidFill>
              <a:schemeClr val="tx1"/>
            </a:solidFill>
          </a:ln>
        </p:spPr>
      </p:pic>
    </p:spTree>
    <p:extLst>
      <p:ext uri="{BB962C8B-B14F-4D97-AF65-F5344CB8AC3E}">
        <p14:creationId xmlns:p14="http://schemas.microsoft.com/office/powerpoint/2010/main" val="3602683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O uso de internet</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10" y="1437963"/>
            <a:ext cx="8386232" cy="4119019"/>
          </a:xfrm>
          <a:prstGeom prst="rect">
            <a:avLst/>
          </a:prstGeom>
          <a:ln>
            <a:solidFill>
              <a:schemeClr val="tx1"/>
            </a:solidFill>
          </a:ln>
        </p:spPr>
      </p:pic>
    </p:spTree>
    <p:extLst>
      <p:ext uri="{BB962C8B-B14F-4D97-AF65-F5344CB8AC3E}">
        <p14:creationId xmlns:p14="http://schemas.microsoft.com/office/powerpoint/2010/main" val="638889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O uso de internet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729" y="1566187"/>
            <a:ext cx="6320570" cy="4234640"/>
          </a:xfrm>
          <a:prstGeom prst="rect">
            <a:avLst/>
          </a:prstGeom>
          <a:ln>
            <a:solidFill>
              <a:schemeClr val="tx1"/>
            </a:solidFill>
          </a:ln>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r="96565"/>
          <a:stretch/>
        </p:blipFill>
        <p:spPr>
          <a:xfrm>
            <a:off x="1491537" y="1566187"/>
            <a:ext cx="296117" cy="4234640"/>
          </a:xfrm>
          <a:prstGeom prst="rect">
            <a:avLst/>
          </a:prstGeom>
          <a:ln>
            <a:solidFill>
              <a:schemeClr val="tx1"/>
            </a:solidFill>
          </a:ln>
        </p:spPr>
      </p:pic>
    </p:spTree>
    <p:extLst>
      <p:ext uri="{BB962C8B-B14F-4D97-AF65-F5344CB8AC3E}">
        <p14:creationId xmlns:p14="http://schemas.microsoft.com/office/powerpoint/2010/main" val="913914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07" y="1287887"/>
            <a:ext cx="7763865" cy="4392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024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Frequência de utilização de ferramentas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54" y="1736528"/>
            <a:ext cx="8385744" cy="3534019"/>
          </a:xfrm>
          <a:prstGeom prst="rect">
            <a:avLst/>
          </a:prstGeom>
          <a:ln>
            <a:solidFill>
              <a:schemeClr val="tx1"/>
            </a:solidFill>
          </a:ln>
        </p:spPr>
      </p:pic>
    </p:spTree>
    <p:extLst>
      <p:ext uri="{BB962C8B-B14F-4D97-AF65-F5344CB8AC3E}">
        <p14:creationId xmlns:p14="http://schemas.microsoft.com/office/powerpoint/2010/main" val="1233260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Frequência de utilização de ferramentas</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59" y="1953572"/>
            <a:ext cx="8264934" cy="3427105"/>
          </a:xfrm>
          <a:prstGeom prst="rect">
            <a:avLst/>
          </a:prstGeom>
          <a:ln>
            <a:solidFill>
              <a:schemeClr val="tx1"/>
            </a:solidFill>
          </a:ln>
        </p:spPr>
      </p:pic>
    </p:spTree>
    <p:extLst>
      <p:ext uri="{BB962C8B-B14F-4D97-AF65-F5344CB8AC3E}">
        <p14:creationId xmlns:p14="http://schemas.microsoft.com/office/powerpoint/2010/main" val="515641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96076" y="218942"/>
            <a:ext cx="7886700" cy="68161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Frequência de utilização de ferramentas</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50" y="1617548"/>
            <a:ext cx="7606453" cy="4093076"/>
          </a:xfrm>
          <a:prstGeom prst="rect">
            <a:avLst/>
          </a:prstGeom>
          <a:ln>
            <a:solidFill>
              <a:schemeClr val="tx1"/>
            </a:solidFill>
          </a:ln>
        </p:spPr>
      </p:pic>
    </p:spTree>
    <p:extLst>
      <p:ext uri="{BB962C8B-B14F-4D97-AF65-F5344CB8AC3E}">
        <p14:creationId xmlns:p14="http://schemas.microsoft.com/office/powerpoint/2010/main" val="58066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572830" y="914402"/>
            <a:ext cx="8173604" cy="4603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348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147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6" y="407007"/>
            <a:ext cx="4234074" cy="4996208"/>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208" y="2022789"/>
            <a:ext cx="4877188" cy="2420423"/>
          </a:xfrm>
          <a:prstGeom prst="rect">
            <a:avLst/>
          </a:prstGeom>
        </p:spPr>
      </p:pic>
      <p:sp>
        <p:nvSpPr>
          <p:cNvPr id="5" name="Título 1"/>
          <p:cNvSpPr txBox="1">
            <a:spLocks/>
          </p:cNvSpPr>
          <p:nvPr/>
        </p:nvSpPr>
        <p:spPr>
          <a:xfrm>
            <a:off x="731681" y="554240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b="1" dirty="0">
                <a:solidFill>
                  <a:srgbClr val="305718"/>
                </a:solidFill>
              </a:rPr>
              <a:t>https://www.youtube.com/watch?v=OINa46HeWg8</a:t>
            </a:r>
          </a:p>
        </p:txBody>
      </p:sp>
    </p:spTree>
    <p:extLst>
      <p:ext uri="{BB962C8B-B14F-4D97-AF65-F5344CB8AC3E}">
        <p14:creationId xmlns:p14="http://schemas.microsoft.com/office/powerpoint/2010/main" val="1221879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559480" y="1146220"/>
            <a:ext cx="4476159" cy="54992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200"/>
              </a:lnSpc>
            </a:pPr>
            <a:r>
              <a:rPr lang="pt-BR" dirty="0" smtClean="0"/>
              <a:t>O fenômeno </a:t>
            </a:r>
            <a:r>
              <a:rPr lang="pt-BR" dirty="0" err="1" smtClean="0"/>
              <a:t>Phubbing</a:t>
            </a:r>
            <a:r>
              <a:rPr lang="pt-BR" dirty="0" smtClean="0"/>
              <a:t> é predominantemente atual e cada vez mais comum. O surgimento das Tecnologias de Informação e comunicação (</a:t>
            </a:r>
            <a:r>
              <a:rPr lang="pt-BR" dirty="0" err="1" smtClean="0"/>
              <a:t>TICs</a:t>
            </a:r>
            <a:r>
              <a:rPr lang="pt-BR" dirty="0" smtClean="0"/>
              <a:t>) e a crescente utilização de mídias móveis são fatores que fazem com que esse fenômeno venha ganhando cada vez mais força, por causarem cada vez mais o afastamento na interação face-a-face. </a:t>
            </a:r>
            <a:endParaRPr lang="pt-BR" dirty="0"/>
          </a:p>
        </p:txBody>
      </p:sp>
      <p:sp>
        <p:nvSpPr>
          <p:cNvPr id="5"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Contextualização</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278" y="875764"/>
            <a:ext cx="4147450" cy="4516394"/>
          </a:xfrm>
          <a:prstGeom prst="rect">
            <a:avLst/>
          </a:prstGeom>
        </p:spPr>
      </p:pic>
    </p:spTree>
    <p:extLst>
      <p:ext uri="{BB962C8B-B14F-4D97-AF65-F5344CB8AC3E}">
        <p14:creationId xmlns:p14="http://schemas.microsoft.com/office/powerpoint/2010/main" val="363676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Problematização</a:t>
            </a:r>
          </a:p>
        </p:txBody>
      </p:sp>
      <p:sp>
        <p:nvSpPr>
          <p:cNvPr id="7" name="Espaço Reservado para Conteúdo 2"/>
          <p:cNvSpPr txBox="1">
            <a:spLocks/>
          </p:cNvSpPr>
          <p:nvPr/>
        </p:nvSpPr>
        <p:spPr>
          <a:xfrm>
            <a:off x="540911" y="1558344"/>
            <a:ext cx="8603089" cy="2575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pt-BR" sz="2800" dirty="0" smtClean="0"/>
              <a:t>Quais são as causas do uso excessivo dos </a:t>
            </a:r>
          </a:p>
          <a:p>
            <a:pPr algn="l"/>
            <a:r>
              <a:rPr lang="pt-BR" sz="2800" dirty="0"/>
              <a:t> </a:t>
            </a:r>
            <a:r>
              <a:rPr lang="pt-BR" sz="2800" dirty="0" smtClean="0"/>
              <a:t>      dispositivos móveis?</a:t>
            </a:r>
          </a:p>
          <a:p>
            <a:pPr marL="457200" indent="-457200" algn="l">
              <a:buFont typeface="Wingdings" panose="05000000000000000000" pitchFamily="2" charset="2"/>
              <a:buChar char="Ø"/>
            </a:pPr>
            <a:endParaRPr lang="pt-BR" sz="2800" dirty="0" smtClean="0"/>
          </a:p>
          <a:p>
            <a:pPr marL="457200" indent="-457200" algn="l">
              <a:buFont typeface="Wingdings" panose="05000000000000000000" pitchFamily="2" charset="2"/>
              <a:buChar char="Ø"/>
            </a:pPr>
            <a:r>
              <a:rPr lang="pt-BR" sz="2800" dirty="0" smtClean="0"/>
              <a:t>Como as pessoas se sentem ou reagem ao serem ignoradas?</a:t>
            </a:r>
            <a:endParaRPr lang="pt-BR" sz="28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041" y="4307983"/>
            <a:ext cx="1947676" cy="2121412"/>
          </a:xfrm>
          <a:prstGeom prst="rect">
            <a:avLst/>
          </a:prstGeom>
        </p:spPr>
      </p:pic>
    </p:spTree>
    <p:extLst>
      <p:ext uri="{BB962C8B-B14F-4D97-AF65-F5344CB8AC3E}">
        <p14:creationId xmlns:p14="http://schemas.microsoft.com/office/powerpoint/2010/main" val="1712716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96076" y="154547"/>
            <a:ext cx="7886700" cy="6816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305718"/>
                </a:solidFill>
                <a:latin typeface="+mn-lt"/>
              </a:rPr>
              <a:t>Problematização</a:t>
            </a:r>
          </a:p>
        </p:txBody>
      </p:sp>
      <p:sp>
        <p:nvSpPr>
          <p:cNvPr id="7" name="Espaço Reservado para Conteúdo 2"/>
          <p:cNvSpPr txBox="1">
            <a:spLocks/>
          </p:cNvSpPr>
          <p:nvPr/>
        </p:nvSpPr>
        <p:spPr>
          <a:xfrm>
            <a:off x="464713" y="1336228"/>
            <a:ext cx="8627772" cy="37766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300"/>
              </a:lnSpc>
            </a:pPr>
            <a:r>
              <a:rPr lang="pt-BR" sz="2800" dirty="0" smtClean="0"/>
              <a:t>Descrever e analisar como professores e jovens de SP e Região compreendem, fazem mediações e narram suas experiências com os dispositivos móveis em sala de aula, bem como identificar experiências exitosas/criativas/diferenciadas de usos de tais dispositivos em processos educativos, a partir da experiência de si (autobiográfica) e da experiência do outro (</a:t>
            </a:r>
            <a:r>
              <a:rPr lang="pt-BR" sz="2800" dirty="0" err="1" smtClean="0"/>
              <a:t>heterobiográfica</a:t>
            </a:r>
            <a:r>
              <a:rPr lang="pt-BR" sz="2800" dirty="0" smtClean="0"/>
              <a:t>).</a:t>
            </a:r>
            <a:endParaRPr lang="pt-BR" sz="2800" dirty="0"/>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353" y="4279006"/>
            <a:ext cx="2437326" cy="2437326"/>
          </a:xfrm>
          <a:prstGeom prst="rect">
            <a:avLst/>
          </a:prstGeom>
        </p:spPr>
      </p:pic>
    </p:spTree>
    <p:extLst>
      <p:ext uri="{BB962C8B-B14F-4D97-AF65-F5344CB8AC3E}">
        <p14:creationId xmlns:p14="http://schemas.microsoft.com/office/powerpoint/2010/main" val="3183704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464715" y="679404"/>
            <a:ext cx="8498982" cy="57213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400"/>
              </a:lnSpc>
            </a:pPr>
            <a:r>
              <a:rPr lang="pt-BR" dirty="0" smtClean="0"/>
              <a:t>A presença dos dispositivos móveis na vida dos docentes e discentes, é observada a partir de um olhar </a:t>
            </a:r>
            <a:r>
              <a:rPr lang="pt-BR" dirty="0" err="1" smtClean="0"/>
              <a:t>potencializador</a:t>
            </a:r>
            <a:r>
              <a:rPr lang="pt-BR" dirty="0" smtClean="0"/>
              <a:t> de novos usos educativos, porém não serão desprezadas as preocupações existentes em razão das mudanças de comportamento resultantes dos usos constantes de tais dispositivos e, nesse sentido, as atividades da pesquisa-formação poderão contribuir, inclusive, num processo de conscientização desses agentes, pois, como já afirmava </a:t>
            </a:r>
            <a:r>
              <a:rPr lang="pt-BR" dirty="0" err="1" smtClean="0"/>
              <a:t>McLuhan</a:t>
            </a:r>
            <a:r>
              <a:rPr lang="pt-BR" dirty="0" smtClean="0"/>
              <a:t> (1974) há um fascínio na interação homem-máquina e por vezes, em tais interações, as máquinas atuam como extensão </a:t>
            </a:r>
            <a:br>
              <a:rPr lang="pt-BR" dirty="0" smtClean="0"/>
            </a:br>
            <a:r>
              <a:rPr lang="pt-BR" dirty="0" smtClean="0"/>
              <a:t>dos sentidos humanos. </a:t>
            </a:r>
          </a:p>
          <a:p>
            <a:pPr algn="l"/>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911" y="4403156"/>
            <a:ext cx="1947676" cy="2121412"/>
          </a:xfrm>
          <a:prstGeom prst="rect">
            <a:avLst/>
          </a:prstGeom>
        </p:spPr>
      </p:pic>
    </p:spTree>
    <p:extLst>
      <p:ext uri="{BB962C8B-B14F-4D97-AF65-F5344CB8AC3E}">
        <p14:creationId xmlns:p14="http://schemas.microsoft.com/office/powerpoint/2010/main" val="3432573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483</Words>
  <Application>Microsoft Office PowerPoint</Application>
  <PresentationFormat>Apresentação na tela (4:3)</PresentationFormat>
  <Paragraphs>47</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 mesa redonda tem o objetivo de discutir a respeito da produção dos materiais didáticos para cursos de EaD, levando em consideração o cenário atual da EaD no Brasil, onde a produção de materiais didáticos podem ser institucionais e/ou terceirizados e qual a sua relação com a mediação docente em ambientes virtuais de aprendizagem. Como provocação deixamos uma pergunta: Quais os desafios que os professores enfrentam no seu fazer pedagógico quando um terceiro (outro professor ou editora) desenvolve os materiais didáticos que ele deve utilizar com os estudantes em sua disciplina/curso?</dc:title>
  <dc:creator>Adriana Barroso de Azevedo</dc:creator>
  <cp:lastModifiedBy>Adriana Barroso de Azevedo</cp:lastModifiedBy>
  <cp:revision>52</cp:revision>
  <dcterms:created xsi:type="dcterms:W3CDTF">2015-10-20T18:50:45Z</dcterms:created>
  <dcterms:modified xsi:type="dcterms:W3CDTF">2017-09-15T20:17:06Z</dcterms:modified>
</cp:coreProperties>
</file>