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79" r:id="rId2"/>
  </p:sldMasterIdLst>
  <p:notesMasterIdLst>
    <p:notesMasterId r:id="rId25"/>
  </p:notesMasterIdLst>
  <p:sldIdLst>
    <p:sldId id="256" r:id="rId3"/>
    <p:sldId id="272" r:id="rId4"/>
    <p:sldId id="312" r:id="rId5"/>
    <p:sldId id="269" r:id="rId6"/>
    <p:sldId id="259" r:id="rId7"/>
    <p:sldId id="328" r:id="rId8"/>
    <p:sldId id="310" r:id="rId9"/>
    <p:sldId id="326" r:id="rId10"/>
    <p:sldId id="267" r:id="rId11"/>
    <p:sldId id="331" r:id="rId12"/>
    <p:sldId id="329" r:id="rId13"/>
    <p:sldId id="332" r:id="rId14"/>
    <p:sldId id="333" r:id="rId15"/>
    <p:sldId id="334" r:id="rId16"/>
    <p:sldId id="335" r:id="rId17"/>
    <p:sldId id="337" r:id="rId18"/>
    <p:sldId id="336" r:id="rId19"/>
    <p:sldId id="327" r:id="rId20"/>
    <p:sldId id="338" r:id="rId21"/>
    <p:sldId id="341" r:id="rId22"/>
    <p:sldId id="339" r:id="rId23"/>
    <p:sldId id="340" r:id="rId2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autoAdjust="0"/>
    <p:restoredTop sz="94660"/>
  </p:normalViewPr>
  <p:slideViewPr>
    <p:cSldViewPr>
      <p:cViewPr varScale="1">
        <p:scale>
          <a:sx n="75" d="100"/>
          <a:sy n="75" d="100"/>
        </p:scale>
        <p:origin x="-115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09890-FB30-47EA-A23A-C8852B84FA27}"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pt-BR"/>
        </a:p>
      </dgm:t>
    </dgm:pt>
    <dgm:pt modelId="{C084BA6E-3A6C-421D-823D-128046DE4FC4}">
      <dgm:prSet phldrT="[Texto]" custT="1"/>
      <dgm:spPr/>
      <dgm:t>
        <a:bodyPr/>
        <a:lstStyle/>
        <a:p>
          <a:r>
            <a:rPr lang="pt-BR" sz="2800" dirty="0" smtClean="0"/>
            <a:t>Ludicidade</a:t>
          </a:r>
        </a:p>
      </dgm:t>
    </dgm:pt>
    <dgm:pt modelId="{280C86C1-67FF-4008-9157-3524FA801334}" type="parTrans" cxnId="{E608D45B-0A2B-4877-82CD-005A19CFF245}">
      <dgm:prSet/>
      <dgm:spPr/>
      <dgm:t>
        <a:bodyPr/>
        <a:lstStyle/>
        <a:p>
          <a:endParaRPr lang="pt-BR"/>
        </a:p>
      </dgm:t>
    </dgm:pt>
    <dgm:pt modelId="{DC9C45D5-7607-4DFC-A727-B5E14F286910}" type="sibTrans" cxnId="{E608D45B-0A2B-4877-82CD-005A19CFF245}">
      <dgm:prSet custT="1"/>
      <dgm:spPr/>
      <dgm:t>
        <a:bodyPr/>
        <a:lstStyle/>
        <a:p>
          <a:r>
            <a:rPr lang="pt-BR" sz="2800" dirty="0" err="1" smtClean="0"/>
            <a:t>EaD</a:t>
          </a:r>
          <a:endParaRPr lang="pt-BR" sz="2800" dirty="0" smtClean="0"/>
        </a:p>
      </dgm:t>
    </dgm:pt>
    <dgm:pt modelId="{C2D0D3F6-C1CC-472B-ACFE-DFFAF354C66B}">
      <dgm:prSet phldrT="[Texto]" custT="1"/>
      <dgm:spPr/>
      <dgm:t>
        <a:bodyPr/>
        <a:lstStyle/>
        <a:p>
          <a:r>
            <a:rPr lang="pt-BR" sz="2800" dirty="0" smtClean="0"/>
            <a:t>Jogo</a:t>
          </a:r>
        </a:p>
      </dgm:t>
    </dgm:pt>
    <dgm:pt modelId="{CDA365AC-CEA8-41DC-8D67-556EB508CFF6}" type="parTrans" cxnId="{403AD9C4-05EA-4433-B5E2-0B4BBB74A803}">
      <dgm:prSet/>
      <dgm:spPr/>
      <dgm:t>
        <a:bodyPr/>
        <a:lstStyle/>
        <a:p>
          <a:endParaRPr lang="pt-BR"/>
        </a:p>
      </dgm:t>
    </dgm:pt>
    <dgm:pt modelId="{70F5486A-85CA-4077-BD48-36A671F734AE}" type="sibTrans" cxnId="{403AD9C4-05EA-4433-B5E2-0B4BBB74A803}">
      <dgm:prSet custT="1"/>
      <dgm:spPr/>
      <dgm:t>
        <a:bodyPr/>
        <a:lstStyle/>
        <a:p>
          <a:r>
            <a:rPr lang="pt-BR" sz="2800" dirty="0" smtClean="0"/>
            <a:t>Gamificação</a:t>
          </a:r>
          <a:endParaRPr lang="pt-BR" sz="2800" dirty="0"/>
        </a:p>
      </dgm:t>
    </dgm:pt>
    <dgm:pt modelId="{082B7DF6-D4E8-4053-AC33-37C47B4B5322}">
      <dgm:prSet phldrT="[Texto]" custT="1"/>
      <dgm:spPr/>
      <dgm:t>
        <a:bodyPr/>
        <a:lstStyle/>
        <a:p>
          <a:r>
            <a:rPr lang="pt-BR" sz="2800" dirty="0" smtClean="0"/>
            <a:t>Contextualização</a:t>
          </a:r>
          <a:endParaRPr lang="pt-BR" sz="2800" dirty="0"/>
        </a:p>
      </dgm:t>
    </dgm:pt>
    <dgm:pt modelId="{311EA9A9-E6C7-4CF9-9A2E-92BEC8C51D21}" type="parTrans" cxnId="{D7AD624F-4D36-4928-A969-34429FBC96C8}">
      <dgm:prSet/>
      <dgm:spPr/>
      <dgm:t>
        <a:bodyPr/>
        <a:lstStyle/>
        <a:p>
          <a:endParaRPr lang="pt-BR"/>
        </a:p>
      </dgm:t>
    </dgm:pt>
    <dgm:pt modelId="{AAF707DE-C8D3-4405-98F9-F112AA83C7AA}" type="sibTrans" cxnId="{D7AD624F-4D36-4928-A969-34429FBC96C8}">
      <dgm:prSet custT="1"/>
      <dgm:spPr/>
      <dgm:t>
        <a:bodyPr/>
        <a:lstStyle/>
        <a:p>
          <a:r>
            <a:rPr lang="pt-BR" sz="2800" dirty="0" smtClean="0"/>
            <a:t>Saúde</a:t>
          </a:r>
          <a:endParaRPr lang="pt-BR" sz="2800" dirty="0"/>
        </a:p>
      </dgm:t>
    </dgm:pt>
    <dgm:pt modelId="{42E76381-4F5B-4D53-9B86-9FB37E17B9B2}" type="pres">
      <dgm:prSet presAssocID="{02F09890-FB30-47EA-A23A-C8852B84FA27}" presName="Name0" presStyleCnt="0">
        <dgm:presLayoutVars>
          <dgm:chMax/>
          <dgm:chPref/>
          <dgm:dir/>
          <dgm:animLvl val="lvl"/>
        </dgm:presLayoutVars>
      </dgm:prSet>
      <dgm:spPr/>
      <dgm:t>
        <a:bodyPr/>
        <a:lstStyle/>
        <a:p>
          <a:endParaRPr lang="pt-BR"/>
        </a:p>
      </dgm:t>
    </dgm:pt>
    <dgm:pt modelId="{23E350C3-8A78-4DF6-8315-288841E6012D}" type="pres">
      <dgm:prSet presAssocID="{C084BA6E-3A6C-421D-823D-128046DE4FC4}" presName="composite" presStyleCnt="0"/>
      <dgm:spPr/>
      <dgm:t>
        <a:bodyPr/>
        <a:lstStyle/>
        <a:p>
          <a:endParaRPr lang="pt-BR"/>
        </a:p>
      </dgm:t>
    </dgm:pt>
    <dgm:pt modelId="{46E8E80B-5C21-4965-83F3-E6E5613EE88B}" type="pres">
      <dgm:prSet presAssocID="{C084BA6E-3A6C-421D-823D-128046DE4FC4}" presName="Parent1" presStyleLbl="node1" presStyleIdx="0" presStyleCnt="6" custScaleX="180368" custLinFactNeighborX="24279" custLinFactNeighborY="-2680">
        <dgm:presLayoutVars>
          <dgm:chMax val="1"/>
          <dgm:chPref val="1"/>
          <dgm:bulletEnabled val="1"/>
        </dgm:presLayoutVars>
      </dgm:prSet>
      <dgm:spPr/>
      <dgm:t>
        <a:bodyPr/>
        <a:lstStyle/>
        <a:p>
          <a:endParaRPr lang="pt-BR"/>
        </a:p>
      </dgm:t>
    </dgm:pt>
    <dgm:pt modelId="{A1A13290-EB5E-4912-8D2E-06C918CF9F10}" type="pres">
      <dgm:prSet presAssocID="{C084BA6E-3A6C-421D-823D-128046DE4FC4}" presName="Childtext1" presStyleLbl="revTx" presStyleIdx="0" presStyleCnt="3">
        <dgm:presLayoutVars>
          <dgm:chMax val="0"/>
          <dgm:chPref val="0"/>
          <dgm:bulletEnabled val="1"/>
        </dgm:presLayoutVars>
      </dgm:prSet>
      <dgm:spPr/>
      <dgm:t>
        <a:bodyPr/>
        <a:lstStyle/>
        <a:p>
          <a:endParaRPr lang="pt-BR"/>
        </a:p>
      </dgm:t>
    </dgm:pt>
    <dgm:pt modelId="{62426EBE-CBFD-42A1-A0D3-2B6ADAD081CD}" type="pres">
      <dgm:prSet presAssocID="{C084BA6E-3A6C-421D-823D-128046DE4FC4}" presName="BalanceSpacing" presStyleCnt="0"/>
      <dgm:spPr/>
      <dgm:t>
        <a:bodyPr/>
        <a:lstStyle/>
        <a:p>
          <a:endParaRPr lang="pt-BR"/>
        </a:p>
      </dgm:t>
    </dgm:pt>
    <dgm:pt modelId="{2BD9407F-3A95-47B3-9D9E-513D5AEA0B78}" type="pres">
      <dgm:prSet presAssocID="{C084BA6E-3A6C-421D-823D-128046DE4FC4}" presName="BalanceSpacing1" presStyleCnt="0"/>
      <dgm:spPr/>
      <dgm:t>
        <a:bodyPr/>
        <a:lstStyle/>
        <a:p>
          <a:endParaRPr lang="pt-BR"/>
        </a:p>
      </dgm:t>
    </dgm:pt>
    <dgm:pt modelId="{DE6A93DB-CD4E-4150-8A52-D4DEB97F1206}" type="pres">
      <dgm:prSet presAssocID="{DC9C45D5-7607-4DFC-A727-B5E14F286910}" presName="Accent1Text" presStyleLbl="node1" presStyleIdx="1" presStyleCnt="6" custScaleX="155950" custLinFactNeighborX="-43542" custLinFactNeighborY="2636"/>
      <dgm:spPr/>
      <dgm:t>
        <a:bodyPr/>
        <a:lstStyle/>
        <a:p>
          <a:endParaRPr lang="pt-BR"/>
        </a:p>
      </dgm:t>
    </dgm:pt>
    <dgm:pt modelId="{CA1BDFD3-DCFA-458D-98D1-01EAE255223C}" type="pres">
      <dgm:prSet presAssocID="{DC9C45D5-7607-4DFC-A727-B5E14F286910}" presName="spaceBetweenRectangles" presStyleCnt="0"/>
      <dgm:spPr/>
      <dgm:t>
        <a:bodyPr/>
        <a:lstStyle/>
        <a:p>
          <a:endParaRPr lang="pt-BR"/>
        </a:p>
      </dgm:t>
    </dgm:pt>
    <dgm:pt modelId="{A018054D-982B-404C-83AD-127AFB4B73CB}" type="pres">
      <dgm:prSet presAssocID="{C2D0D3F6-C1CC-472B-ACFE-DFFAF354C66B}" presName="composite" presStyleCnt="0"/>
      <dgm:spPr/>
      <dgm:t>
        <a:bodyPr/>
        <a:lstStyle/>
        <a:p>
          <a:endParaRPr lang="pt-BR"/>
        </a:p>
      </dgm:t>
    </dgm:pt>
    <dgm:pt modelId="{4B2A5C97-1394-409C-9A83-A423D114ED82}" type="pres">
      <dgm:prSet presAssocID="{C2D0D3F6-C1CC-472B-ACFE-DFFAF354C66B}" presName="Parent1" presStyleLbl="node1" presStyleIdx="2" presStyleCnt="6" custScaleX="132911" custLinFactNeighborX="-29515" custLinFactNeighborY="-725">
        <dgm:presLayoutVars>
          <dgm:chMax val="1"/>
          <dgm:chPref val="1"/>
          <dgm:bulletEnabled val="1"/>
        </dgm:presLayoutVars>
      </dgm:prSet>
      <dgm:spPr/>
      <dgm:t>
        <a:bodyPr/>
        <a:lstStyle/>
        <a:p>
          <a:endParaRPr lang="pt-BR"/>
        </a:p>
      </dgm:t>
    </dgm:pt>
    <dgm:pt modelId="{2853F9DF-9C26-4411-A2DB-84E95F6A741E}" type="pres">
      <dgm:prSet presAssocID="{C2D0D3F6-C1CC-472B-ACFE-DFFAF354C66B}" presName="Childtext1" presStyleLbl="revTx" presStyleIdx="1" presStyleCnt="3">
        <dgm:presLayoutVars>
          <dgm:chMax val="0"/>
          <dgm:chPref val="0"/>
          <dgm:bulletEnabled val="1"/>
        </dgm:presLayoutVars>
      </dgm:prSet>
      <dgm:spPr/>
      <dgm:t>
        <a:bodyPr/>
        <a:lstStyle/>
        <a:p>
          <a:endParaRPr lang="pt-BR"/>
        </a:p>
      </dgm:t>
    </dgm:pt>
    <dgm:pt modelId="{E4DBA696-E9C0-463B-AB6E-C1FB09BAEABC}" type="pres">
      <dgm:prSet presAssocID="{C2D0D3F6-C1CC-472B-ACFE-DFFAF354C66B}" presName="BalanceSpacing" presStyleCnt="0"/>
      <dgm:spPr/>
      <dgm:t>
        <a:bodyPr/>
        <a:lstStyle/>
        <a:p>
          <a:endParaRPr lang="pt-BR"/>
        </a:p>
      </dgm:t>
    </dgm:pt>
    <dgm:pt modelId="{5A064D38-42D9-49E1-A245-3517CDA9CC85}" type="pres">
      <dgm:prSet presAssocID="{C2D0D3F6-C1CC-472B-ACFE-DFFAF354C66B}" presName="BalanceSpacing1" presStyleCnt="0"/>
      <dgm:spPr/>
      <dgm:t>
        <a:bodyPr/>
        <a:lstStyle/>
        <a:p>
          <a:endParaRPr lang="pt-BR"/>
        </a:p>
      </dgm:t>
    </dgm:pt>
    <dgm:pt modelId="{FDC87790-55F9-459D-811A-0CABE79AF7B1}" type="pres">
      <dgm:prSet presAssocID="{70F5486A-85CA-4077-BD48-36A671F734AE}" presName="Accent1Text" presStyleLbl="node1" presStyleIdx="3" presStyleCnt="6" custScaleX="190727" custLinFactNeighborX="34116" custLinFactNeighborY="-725"/>
      <dgm:spPr/>
      <dgm:t>
        <a:bodyPr/>
        <a:lstStyle/>
        <a:p>
          <a:endParaRPr lang="pt-BR"/>
        </a:p>
      </dgm:t>
    </dgm:pt>
    <dgm:pt modelId="{7AAF1DE1-1956-4CF2-8528-1BB9E92E77C3}" type="pres">
      <dgm:prSet presAssocID="{70F5486A-85CA-4077-BD48-36A671F734AE}" presName="spaceBetweenRectangles" presStyleCnt="0"/>
      <dgm:spPr/>
      <dgm:t>
        <a:bodyPr/>
        <a:lstStyle/>
        <a:p>
          <a:endParaRPr lang="pt-BR"/>
        </a:p>
      </dgm:t>
    </dgm:pt>
    <dgm:pt modelId="{DE8C82A2-66E8-4222-853E-D2355BB47F38}" type="pres">
      <dgm:prSet presAssocID="{082B7DF6-D4E8-4053-AC33-37C47B4B5322}" presName="composite" presStyleCnt="0"/>
      <dgm:spPr/>
      <dgm:t>
        <a:bodyPr/>
        <a:lstStyle/>
        <a:p>
          <a:endParaRPr lang="pt-BR"/>
        </a:p>
      </dgm:t>
    </dgm:pt>
    <dgm:pt modelId="{EEEAE87A-55A9-4292-9722-DFC353647A47}" type="pres">
      <dgm:prSet presAssocID="{082B7DF6-D4E8-4053-AC33-37C47B4B5322}" presName="Parent1" presStyleLbl="node1" presStyleIdx="4" presStyleCnt="6" custScaleX="299489" custScaleY="84847" custLinFactNeighborX="34833" custLinFactNeighborY="1522">
        <dgm:presLayoutVars>
          <dgm:chMax val="1"/>
          <dgm:chPref val="1"/>
          <dgm:bulletEnabled val="1"/>
        </dgm:presLayoutVars>
      </dgm:prSet>
      <dgm:spPr/>
      <dgm:t>
        <a:bodyPr/>
        <a:lstStyle/>
        <a:p>
          <a:endParaRPr lang="pt-BR"/>
        </a:p>
      </dgm:t>
    </dgm:pt>
    <dgm:pt modelId="{030163C5-B366-4DDA-8EF0-AB34CA32FD30}" type="pres">
      <dgm:prSet presAssocID="{082B7DF6-D4E8-4053-AC33-37C47B4B5322}" presName="Childtext1" presStyleLbl="revTx" presStyleIdx="2" presStyleCnt="3">
        <dgm:presLayoutVars>
          <dgm:chMax val="0"/>
          <dgm:chPref val="0"/>
          <dgm:bulletEnabled val="1"/>
        </dgm:presLayoutVars>
      </dgm:prSet>
      <dgm:spPr/>
      <dgm:t>
        <a:bodyPr/>
        <a:lstStyle/>
        <a:p>
          <a:endParaRPr lang="pt-BR"/>
        </a:p>
      </dgm:t>
    </dgm:pt>
    <dgm:pt modelId="{6A75B3AC-0A89-4D4A-9DBA-D5D465801548}" type="pres">
      <dgm:prSet presAssocID="{082B7DF6-D4E8-4053-AC33-37C47B4B5322}" presName="BalanceSpacing" presStyleCnt="0"/>
      <dgm:spPr/>
      <dgm:t>
        <a:bodyPr/>
        <a:lstStyle/>
        <a:p>
          <a:endParaRPr lang="pt-BR"/>
        </a:p>
      </dgm:t>
    </dgm:pt>
    <dgm:pt modelId="{573431E5-ACA3-488E-806E-070C7E750988}" type="pres">
      <dgm:prSet presAssocID="{082B7DF6-D4E8-4053-AC33-37C47B4B5322}" presName="BalanceSpacing1" presStyleCnt="0"/>
      <dgm:spPr/>
      <dgm:t>
        <a:bodyPr/>
        <a:lstStyle/>
        <a:p>
          <a:endParaRPr lang="pt-BR"/>
        </a:p>
      </dgm:t>
    </dgm:pt>
    <dgm:pt modelId="{43C55CBB-20BD-4631-B550-A91C43AF1788}" type="pres">
      <dgm:prSet presAssocID="{AAF707DE-C8D3-4405-98F9-F112AA83C7AA}" presName="Accent1Text" presStyleLbl="node1" presStyleIdx="5" presStyleCnt="6" custScaleX="136675" custScaleY="85224" custLinFactNeighborX="-78738" custLinFactNeighborY="-23938"/>
      <dgm:spPr/>
      <dgm:t>
        <a:bodyPr/>
        <a:lstStyle/>
        <a:p>
          <a:endParaRPr lang="pt-BR"/>
        </a:p>
      </dgm:t>
    </dgm:pt>
  </dgm:ptLst>
  <dgm:cxnLst>
    <dgm:cxn modelId="{BAF950E5-BC18-4E29-8CC8-2ECF7CB60999}" type="presOf" srcId="{DC9C45D5-7607-4DFC-A727-B5E14F286910}" destId="{DE6A93DB-CD4E-4150-8A52-D4DEB97F1206}" srcOrd="0" destOrd="0" presId="urn:microsoft.com/office/officeart/2008/layout/AlternatingHexagons"/>
    <dgm:cxn modelId="{EAEDA30A-2B37-4CFC-9AE3-1B3C9572D9B4}" type="presOf" srcId="{02F09890-FB30-47EA-A23A-C8852B84FA27}" destId="{42E76381-4F5B-4D53-9B86-9FB37E17B9B2}" srcOrd="0" destOrd="0" presId="urn:microsoft.com/office/officeart/2008/layout/AlternatingHexagons"/>
    <dgm:cxn modelId="{E608D45B-0A2B-4877-82CD-005A19CFF245}" srcId="{02F09890-FB30-47EA-A23A-C8852B84FA27}" destId="{C084BA6E-3A6C-421D-823D-128046DE4FC4}" srcOrd="0" destOrd="0" parTransId="{280C86C1-67FF-4008-9157-3524FA801334}" sibTransId="{DC9C45D5-7607-4DFC-A727-B5E14F286910}"/>
    <dgm:cxn modelId="{D7AD624F-4D36-4928-A969-34429FBC96C8}" srcId="{02F09890-FB30-47EA-A23A-C8852B84FA27}" destId="{082B7DF6-D4E8-4053-AC33-37C47B4B5322}" srcOrd="2" destOrd="0" parTransId="{311EA9A9-E6C7-4CF9-9A2E-92BEC8C51D21}" sibTransId="{AAF707DE-C8D3-4405-98F9-F112AA83C7AA}"/>
    <dgm:cxn modelId="{2EFAE0B0-E878-487D-A6DC-EC753A78E559}" type="presOf" srcId="{70F5486A-85CA-4077-BD48-36A671F734AE}" destId="{FDC87790-55F9-459D-811A-0CABE79AF7B1}" srcOrd="0" destOrd="0" presId="urn:microsoft.com/office/officeart/2008/layout/AlternatingHexagons"/>
    <dgm:cxn modelId="{29F7F5EA-0C5B-4F51-A091-0305031F4493}" type="presOf" srcId="{C2D0D3F6-C1CC-472B-ACFE-DFFAF354C66B}" destId="{4B2A5C97-1394-409C-9A83-A423D114ED82}" srcOrd="0" destOrd="0" presId="urn:microsoft.com/office/officeart/2008/layout/AlternatingHexagons"/>
    <dgm:cxn modelId="{199ECFE2-8B29-4830-8BAF-11BCA4EC07DF}" type="presOf" srcId="{AAF707DE-C8D3-4405-98F9-F112AA83C7AA}" destId="{43C55CBB-20BD-4631-B550-A91C43AF1788}" srcOrd="0" destOrd="0" presId="urn:microsoft.com/office/officeart/2008/layout/AlternatingHexagons"/>
    <dgm:cxn modelId="{80BB0CA0-3ABA-4268-A707-24759E2F786B}" type="presOf" srcId="{C084BA6E-3A6C-421D-823D-128046DE4FC4}" destId="{46E8E80B-5C21-4965-83F3-E6E5613EE88B}" srcOrd="0" destOrd="0" presId="urn:microsoft.com/office/officeart/2008/layout/AlternatingHexagons"/>
    <dgm:cxn modelId="{403AD9C4-05EA-4433-B5E2-0B4BBB74A803}" srcId="{02F09890-FB30-47EA-A23A-C8852B84FA27}" destId="{C2D0D3F6-C1CC-472B-ACFE-DFFAF354C66B}" srcOrd="1" destOrd="0" parTransId="{CDA365AC-CEA8-41DC-8D67-556EB508CFF6}" sibTransId="{70F5486A-85CA-4077-BD48-36A671F734AE}"/>
    <dgm:cxn modelId="{660E1DAC-D136-41BC-A23B-46C56267569B}" type="presOf" srcId="{082B7DF6-D4E8-4053-AC33-37C47B4B5322}" destId="{EEEAE87A-55A9-4292-9722-DFC353647A47}" srcOrd="0" destOrd="0" presId="urn:microsoft.com/office/officeart/2008/layout/AlternatingHexagons"/>
    <dgm:cxn modelId="{74E9E880-3025-4398-8C21-2676330DD7E6}" type="presParOf" srcId="{42E76381-4F5B-4D53-9B86-9FB37E17B9B2}" destId="{23E350C3-8A78-4DF6-8315-288841E6012D}" srcOrd="0" destOrd="0" presId="urn:microsoft.com/office/officeart/2008/layout/AlternatingHexagons"/>
    <dgm:cxn modelId="{7B87491E-4E6E-4A64-83C3-F2DEDD8F6BF5}" type="presParOf" srcId="{23E350C3-8A78-4DF6-8315-288841E6012D}" destId="{46E8E80B-5C21-4965-83F3-E6E5613EE88B}" srcOrd="0" destOrd="0" presId="urn:microsoft.com/office/officeart/2008/layout/AlternatingHexagons"/>
    <dgm:cxn modelId="{492B68DD-E21A-4286-9A8A-F7575F248879}" type="presParOf" srcId="{23E350C3-8A78-4DF6-8315-288841E6012D}" destId="{A1A13290-EB5E-4912-8D2E-06C918CF9F10}" srcOrd="1" destOrd="0" presId="urn:microsoft.com/office/officeart/2008/layout/AlternatingHexagons"/>
    <dgm:cxn modelId="{16A92F45-9EBA-4ECD-A6AA-BFB3C46EAA4C}" type="presParOf" srcId="{23E350C3-8A78-4DF6-8315-288841E6012D}" destId="{62426EBE-CBFD-42A1-A0D3-2B6ADAD081CD}" srcOrd="2" destOrd="0" presId="urn:microsoft.com/office/officeart/2008/layout/AlternatingHexagons"/>
    <dgm:cxn modelId="{45F2527C-E599-417A-8A5F-1A0429EE7891}" type="presParOf" srcId="{23E350C3-8A78-4DF6-8315-288841E6012D}" destId="{2BD9407F-3A95-47B3-9D9E-513D5AEA0B78}" srcOrd="3" destOrd="0" presId="urn:microsoft.com/office/officeart/2008/layout/AlternatingHexagons"/>
    <dgm:cxn modelId="{C1D85325-34D8-4142-98CF-F98F51812DC8}" type="presParOf" srcId="{23E350C3-8A78-4DF6-8315-288841E6012D}" destId="{DE6A93DB-CD4E-4150-8A52-D4DEB97F1206}" srcOrd="4" destOrd="0" presId="urn:microsoft.com/office/officeart/2008/layout/AlternatingHexagons"/>
    <dgm:cxn modelId="{190751ED-DC70-4793-A464-066AACA3996D}" type="presParOf" srcId="{42E76381-4F5B-4D53-9B86-9FB37E17B9B2}" destId="{CA1BDFD3-DCFA-458D-98D1-01EAE255223C}" srcOrd="1" destOrd="0" presId="urn:microsoft.com/office/officeart/2008/layout/AlternatingHexagons"/>
    <dgm:cxn modelId="{6D196B68-7C83-4BEB-B83E-65FB37A324C8}" type="presParOf" srcId="{42E76381-4F5B-4D53-9B86-9FB37E17B9B2}" destId="{A018054D-982B-404C-83AD-127AFB4B73CB}" srcOrd="2" destOrd="0" presId="urn:microsoft.com/office/officeart/2008/layout/AlternatingHexagons"/>
    <dgm:cxn modelId="{7D53EEC5-13AD-439F-B8A0-D8D8A316E869}" type="presParOf" srcId="{A018054D-982B-404C-83AD-127AFB4B73CB}" destId="{4B2A5C97-1394-409C-9A83-A423D114ED82}" srcOrd="0" destOrd="0" presId="urn:microsoft.com/office/officeart/2008/layout/AlternatingHexagons"/>
    <dgm:cxn modelId="{657E7834-18EA-4E34-A464-A5549DD8F16F}" type="presParOf" srcId="{A018054D-982B-404C-83AD-127AFB4B73CB}" destId="{2853F9DF-9C26-4411-A2DB-84E95F6A741E}" srcOrd="1" destOrd="0" presId="urn:microsoft.com/office/officeart/2008/layout/AlternatingHexagons"/>
    <dgm:cxn modelId="{DDAB68F1-9C72-41D2-B595-CD311C78FFE6}" type="presParOf" srcId="{A018054D-982B-404C-83AD-127AFB4B73CB}" destId="{E4DBA696-E9C0-463B-AB6E-C1FB09BAEABC}" srcOrd="2" destOrd="0" presId="urn:microsoft.com/office/officeart/2008/layout/AlternatingHexagons"/>
    <dgm:cxn modelId="{4390B510-FC9B-40A9-B46E-59C55034F8D4}" type="presParOf" srcId="{A018054D-982B-404C-83AD-127AFB4B73CB}" destId="{5A064D38-42D9-49E1-A245-3517CDA9CC85}" srcOrd="3" destOrd="0" presId="urn:microsoft.com/office/officeart/2008/layout/AlternatingHexagons"/>
    <dgm:cxn modelId="{6FDD9841-BB24-4A71-998A-455F892B27C1}" type="presParOf" srcId="{A018054D-982B-404C-83AD-127AFB4B73CB}" destId="{FDC87790-55F9-459D-811A-0CABE79AF7B1}" srcOrd="4" destOrd="0" presId="urn:microsoft.com/office/officeart/2008/layout/AlternatingHexagons"/>
    <dgm:cxn modelId="{358FA379-BB18-4C39-92BF-76766F8F061E}" type="presParOf" srcId="{42E76381-4F5B-4D53-9B86-9FB37E17B9B2}" destId="{7AAF1DE1-1956-4CF2-8528-1BB9E92E77C3}" srcOrd="3" destOrd="0" presId="urn:microsoft.com/office/officeart/2008/layout/AlternatingHexagons"/>
    <dgm:cxn modelId="{B4580116-162D-4CC6-8D6C-97DAC595D21F}" type="presParOf" srcId="{42E76381-4F5B-4D53-9B86-9FB37E17B9B2}" destId="{DE8C82A2-66E8-4222-853E-D2355BB47F38}" srcOrd="4" destOrd="0" presId="urn:microsoft.com/office/officeart/2008/layout/AlternatingHexagons"/>
    <dgm:cxn modelId="{67862C27-CDE3-418D-91E8-69759F9E3A79}" type="presParOf" srcId="{DE8C82A2-66E8-4222-853E-D2355BB47F38}" destId="{EEEAE87A-55A9-4292-9722-DFC353647A47}" srcOrd="0" destOrd="0" presId="urn:microsoft.com/office/officeart/2008/layout/AlternatingHexagons"/>
    <dgm:cxn modelId="{C189A5C3-000B-46C8-94CC-6AFA4A6766F9}" type="presParOf" srcId="{DE8C82A2-66E8-4222-853E-D2355BB47F38}" destId="{030163C5-B366-4DDA-8EF0-AB34CA32FD30}" srcOrd="1" destOrd="0" presId="urn:microsoft.com/office/officeart/2008/layout/AlternatingHexagons"/>
    <dgm:cxn modelId="{0A388506-B7FA-4BB8-840F-EFAC59613A6D}" type="presParOf" srcId="{DE8C82A2-66E8-4222-853E-D2355BB47F38}" destId="{6A75B3AC-0A89-4D4A-9DBA-D5D465801548}" srcOrd="2" destOrd="0" presId="urn:microsoft.com/office/officeart/2008/layout/AlternatingHexagons"/>
    <dgm:cxn modelId="{4FD93A8A-B76C-42E5-8312-F9B16BF73325}" type="presParOf" srcId="{DE8C82A2-66E8-4222-853E-D2355BB47F38}" destId="{573431E5-ACA3-488E-806E-070C7E750988}" srcOrd="3" destOrd="0" presId="urn:microsoft.com/office/officeart/2008/layout/AlternatingHexagons"/>
    <dgm:cxn modelId="{FA9FDE7D-2AD2-4887-9920-E87F7190D4E7}" type="presParOf" srcId="{DE8C82A2-66E8-4222-853E-D2355BB47F38}" destId="{43C55CBB-20BD-4631-B550-A91C43AF178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A3826-79BC-4925-B8A9-A54414BAF7AA}"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pt-BR"/>
        </a:p>
      </dgm:t>
    </dgm:pt>
    <dgm:pt modelId="{FC06221C-6AB9-4E24-8564-008F5280C263}">
      <dgm:prSet phldrT="[Texto]"/>
      <dgm:spPr/>
      <dgm:t>
        <a:bodyPr/>
        <a:lstStyle/>
        <a:p>
          <a:r>
            <a:rPr lang="pt-BR" b="1" dirty="0" smtClean="0"/>
            <a:t>Propiciar a aquisição de condutas cognitivas e afetivas</a:t>
          </a:r>
          <a:endParaRPr lang="pt-BR" dirty="0"/>
        </a:p>
      </dgm:t>
    </dgm:pt>
    <dgm:pt modelId="{283555A4-CE8E-46F4-8393-E159E70179EB}" type="parTrans" cxnId="{F29B8979-3C5E-4BDE-B045-B160B9592A80}">
      <dgm:prSet/>
      <dgm:spPr/>
      <dgm:t>
        <a:bodyPr/>
        <a:lstStyle/>
        <a:p>
          <a:endParaRPr lang="pt-BR"/>
        </a:p>
      </dgm:t>
    </dgm:pt>
    <dgm:pt modelId="{7F8D869C-C732-41F3-90E8-ADBE0F01332B}" type="sibTrans" cxnId="{F29B8979-3C5E-4BDE-B045-B160B9592A80}">
      <dgm:prSet/>
      <dgm:spPr/>
      <dgm:t>
        <a:bodyPr/>
        <a:lstStyle/>
        <a:p>
          <a:endParaRPr lang="pt-BR"/>
        </a:p>
      </dgm:t>
    </dgm:pt>
    <dgm:pt modelId="{E70F91D5-CEB6-4D84-8666-62867681A71B}">
      <dgm:prSet phldrT="[Texto]"/>
      <dgm:spPr/>
      <dgm:t>
        <a:bodyPr/>
        <a:lstStyle/>
        <a:p>
          <a:r>
            <a:rPr lang="pt-BR" b="1" dirty="0" smtClean="0"/>
            <a:t>Desafios e Metas sob ponto de vista de Game</a:t>
          </a:r>
          <a:endParaRPr lang="pt-BR" dirty="0"/>
        </a:p>
      </dgm:t>
    </dgm:pt>
    <dgm:pt modelId="{4FC0EC95-3C53-4DBD-9F52-ED0C11D42870}" type="parTrans" cxnId="{2D4B06B5-E18F-439E-88D4-DB28A8C84BAA}">
      <dgm:prSet/>
      <dgm:spPr/>
      <dgm:t>
        <a:bodyPr/>
        <a:lstStyle/>
        <a:p>
          <a:endParaRPr lang="pt-BR"/>
        </a:p>
      </dgm:t>
    </dgm:pt>
    <dgm:pt modelId="{34F4D86D-C856-4ECD-807D-BD0BA805BD3C}" type="sibTrans" cxnId="{2D4B06B5-E18F-439E-88D4-DB28A8C84BAA}">
      <dgm:prSet/>
      <dgm:spPr/>
      <dgm:t>
        <a:bodyPr/>
        <a:lstStyle/>
        <a:p>
          <a:endParaRPr lang="pt-BR"/>
        </a:p>
      </dgm:t>
    </dgm:pt>
    <dgm:pt modelId="{5A6E2EE7-9A0F-4304-8409-4887E564961F}">
      <dgm:prSet phldrT="[Texto]"/>
      <dgm:spPr/>
      <dgm:t>
        <a:bodyPr/>
        <a:lstStyle/>
        <a:p>
          <a:r>
            <a:rPr lang="pt-BR" b="1" dirty="0" smtClean="0"/>
            <a:t>Desenvolvimento de habilidades funcionais</a:t>
          </a:r>
          <a:endParaRPr lang="pt-BR" dirty="0"/>
        </a:p>
      </dgm:t>
    </dgm:pt>
    <dgm:pt modelId="{1895214C-A59D-4445-BE64-12A3F48A0771}" type="parTrans" cxnId="{718034E8-82AD-4AB5-BDB2-8B1DDA1613C3}">
      <dgm:prSet/>
      <dgm:spPr/>
      <dgm:t>
        <a:bodyPr/>
        <a:lstStyle/>
        <a:p>
          <a:endParaRPr lang="pt-BR"/>
        </a:p>
      </dgm:t>
    </dgm:pt>
    <dgm:pt modelId="{9F09B2FE-FD3F-4B2D-87FD-DA7E6EF5C350}" type="sibTrans" cxnId="{718034E8-82AD-4AB5-BDB2-8B1DDA1613C3}">
      <dgm:prSet/>
      <dgm:spPr/>
      <dgm:t>
        <a:bodyPr/>
        <a:lstStyle/>
        <a:p>
          <a:endParaRPr lang="pt-BR"/>
        </a:p>
      </dgm:t>
    </dgm:pt>
    <dgm:pt modelId="{B7737879-39DE-403D-898D-D9844B2B9389}">
      <dgm:prSet phldrT="[Texto]"/>
      <dgm:spPr/>
      <dgm:t>
        <a:bodyPr/>
        <a:lstStyle/>
        <a:p>
          <a:r>
            <a:rPr lang="pt-BR" dirty="0" smtClean="0"/>
            <a:t>Competição e Recompensa</a:t>
          </a:r>
          <a:endParaRPr lang="pt-BR" dirty="0"/>
        </a:p>
      </dgm:t>
    </dgm:pt>
    <dgm:pt modelId="{6E94A71B-039A-4FF1-B6C5-D70EBCA0F5EE}" type="parTrans" cxnId="{F6F2CB2E-3893-436A-AA25-9599A54F6A6C}">
      <dgm:prSet/>
      <dgm:spPr/>
      <dgm:t>
        <a:bodyPr/>
        <a:lstStyle/>
        <a:p>
          <a:endParaRPr lang="pt-BR"/>
        </a:p>
      </dgm:t>
    </dgm:pt>
    <dgm:pt modelId="{0BD9EE56-75C0-4700-BB67-10C2B0608979}" type="sibTrans" cxnId="{F6F2CB2E-3893-436A-AA25-9599A54F6A6C}">
      <dgm:prSet/>
      <dgm:spPr/>
      <dgm:t>
        <a:bodyPr/>
        <a:lstStyle/>
        <a:p>
          <a:endParaRPr lang="pt-BR"/>
        </a:p>
      </dgm:t>
    </dgm:pt>
    <dgm:pt modelId="{48471B50-FBBF-4425-8340-BA51FC1DC768}">
      <dgm:prSet phldrT="[Texto]"/>
      <dgm:spPr/>
      <dgm:t>
        <a:bodyPr/>
        <a:lstStyle/>
        <a:p>
          <a:r>
            <a:rPr lang="pt-BR" dirty="0" smtClean="0"/>
            <a:t>Colaboração e Cooperação</a:t>
          </a:r>
          <a:endParaRPr lang="pt-BR" dirty="0"/>
        </a:p>
      </dgm:t>
    </dgm:pt>
    <dgm:pt modelId="{1A4DE7DD-BDAD-4376-B752-7BA8135AB2CF}" type="parTrans" cxnId="{7C95271F-F78E-4050-AEF2-027F985FFD29}">
      <dgm:prSet/>
      <dgm:spPr/>
      <dgm:t>
        <a:bodyPr/>
        <a:lstStyle/>
        <a:p>
          <a:endParaRPr lang="pt-BR"/>
        </a:p>
      </dgm:t>
    </dgm:pt>
    <dgm:pt modelId="{35C07E14-D50E-4084-8352-08E2FE7B9E03}" type="sibTrans" cxnId="{7C95271F-F78E-4050-AEF2-027F985FFD29}">
      <dgm:prSet/>
      <dgm:spPr/>
      <dgm:t>
        <a:bodyPr/>
        <a:lstStyle/>
        <a:p>
          <a:endParaRPr lang="pt-BR"/>
        </a:p>
      </dgm:t>
    </dgm:pt>
    <dgm:pt modelId="{BDEF6DB1-F0D2-4253-B33A-9E5602AD52A0}">
      <dgm:prSet phldrT="[Texto]"/>
      <dgm:spPr/>
      <dgm:t>
        <a:bodyPr/>
        <a:lstStyle/>
        <a:p>
          <a:r>
            <a:rPr lang="pt-BR" dirty="0" smtClean="0"/>
            <a:t>Explorar a Ludicidade</a:t>
          </a:r>
          <a:endParaRPr lang="pt-BR" dirty="0"/>
        </a:p>
      </dgm:t>
    </dgm:pt>
    <dgm:pt modelId="{C6889E93-3AA4-44CB-A1FD-33064336508A}" type="parTrans" cxnId="{BC878B47-A5D3-4D86-8F02-0E0CC6016050}">
      <dgm:prSet/>
      <dgm:spPr/>
      <dgm:t>
        <a:bodyPr/>
        <a:lstStyle/>
        <a:p>
          <a:endParaRPr lang="pt-BR"/>
        </a:p>
      </dgm:t>
    </dgm:pt>
    <dgm:pt modelId="{9D5C74F4-D198-4747-8A16-53101D7E0874}" type="sibTrans" cxnId="{BC878B47-A5D3-4D86-8F02-0E0CC6016050}">
      <dgm:prSet/>
      <dgm:spPr/>
      <dgm:t>
        <a:bodyPr/>
        <a:lstStyle/>
        <a:p>
          <a:endParaRPr lang="pt-BR"/>
        </a:p>
      </dgm:t>
    </dgm:pt>
    <dgm:pt modelId="{245DD8EA-676B-4983-822B-F8D57C4FC31D}">
      <dgm:prSet phldrT="[Texto]"/>
      <dgm:spPr/>
      <dgm:t>
        <a:bodyPr/>
        <a:lstStyle/>
        <a:p>
          <a:r>
            <a:rPr lang="pt-BR" dirty="0" smtClean="0"/>
            <a:t>Feedback constante</a:t>
          </a:r>
          <a:endParaRPr lang="pt-BR" dirty="0"/>
        </a:p>
      </dgm:t>
    </dgm:pt>
    <dgm:pt modelId="{AD348FAD-51AF-4428-84B8-F2FE5D091C69}" type="parTrans" cxnId="{1D889BD1-8866-4C10-8803-E866D3AB8498}">
      <dgm:prSet/>
      <dgm:spPr/>
      <dgm:t>
        <a:bodyPr/>
        <a:lstStyle/>
        <a:p>
          <a:endParaRPr lang="pt-BR"/>
        </a:p>
      </dgm:t>
    </dgm:pt>
    <dgm:pt modelId="{98A42B46-776B-43BA-AA96-5A073D457416}" type="sibTrans" cxnId="{1D889BD1-8866-4C10-8803-E866D3AB8498}">
      <dgm:prSet/>
      <dgm:spPr/>
      <dgm:t>
        <a:bodyPr/>
        <a:lstStyle/>
        <a:p>
          <a:endParaRPr lang="pt-BR"/>
        </a:p>
      </dgm:t>
    </dgm:pt>
    <dgm:pt modelId="{E03E15F7-1B23-4AD0-B2A9-20621459B037}">
      <dgm:prSet phldrT="[Texto]"/>
      <dgm:spPr/>
      <dgm:t>
        <a:bodyPr/>
        <a:lstStyle/>
        <a:p>
          <a:r>
            <a:rPr lang="pt-BR" dirty="0" smtClean="0"/>
            <a:t>Propiciar atividades sociais</a:t>
          </a:r>
        </a:p>
      </dgm:t>
    </dgm:pt>
    <dgm:pt modelId="{73BE248F-FED5-4866-B06C-6FB3171637BA}" type="parTrans" cxnId="{E8AC6ED4-4350-42BB-8C93-2BB979A34968}">
      <dgm:prSet/>
      <dgm:spPr/>
      <dgm:t>
        <a:bodyPr/>
        <a:lstStyle/>
        <a:p>
          <a:endParaRPr lang="pt-BR"/>
        </a:p>
      </dgm:t>
    </dgm:pt>
    <dgm:pt modelId="{CE38F668-01AE-44C2-9BE9-0346AB8AE99D}" type="sibTrans" cxnId="{E8AC6ED4-4350-42BB-8C93-2BB979A34968}">
      <dgm:prSet/>
      <dgm:spPr/>
      <dgm:t>
        <a:bodyPr/>
        <a:lstStyle/>
        <a:p>
          <a:endParaRPr lang="pt-BR"/>
        </a:p>
      </dgm:t>
    </dgm:pt>
    <dgm:pt modelId="{A86071DC-B8C3-4054-BF93-B5670F24743E}">
      <dgm:prSet phldrT="[Texto]"/>
      <dgm:spPr/>
      <dgm:t>
        <a:bodyPr/>
        <a:lstStyle/>
        <a:p>
          <a:r>
            <a:rPr lang="pt-BR" dirty="0" err="1" smtClean="0"/>
            <a:t>Ressignificar</a:t>
          </a:r>
          <a:r>
            <a:rPr lang="pt-BR" dirty="0" smtClean="0"/>
            <a:t> a aprendizagem</a:t>
          </a:r>
        </a:p>
      </dgm:t>
    </dgm:pt>
    <dgm:pt modelId="{3CDA2893-2041-46BA-AB4B-666EE39BD0BB}" type="parTrans" cxnId="{E9FBBB53-5E18-4B8E-B7C5-29623E31E2E5}">
      <dgm:prSet/>
      <dgm:spPr/>
      <dgm:t>
        <a:bodyPr/>
        <a:lstStyle/>
        <a:p>
          <a:endParaRPr lang="pt-BR"/>
        </a:p>
      </dgm:t>
    </dgm:pt>
    <dgm:pt modelId="{25C2C162-39C5-4C8A-88F1-66DEACB5B011}" type="sibTrans" cxnId="{E9FBBB53-5E18-4B8E-B7C5-29623E31E2E5}">
      <dgm:prSet/>
      <dgm:spPr/>
      <dgm:t>
        <a:bodyPr/>
        <a:lstStyle/>
        <a:p>
          <a:endParaRPr lang="pt-BR"/>
        </a:p>
      </dgm:t>
    </dgm:pt>
    <dgm:pt modelId="{FFA0DDAD-8B64-4502-977C-A03C3C00C5A3}" type="pres">
      <dgm:prSet presAssocID="{BB9A3826-79BC-4925-B8A9-A54414BAF7AA}" presName="diagram" presStyleCnt="0">
        <dgm:presLayoutVars>
          <dgm:dir/>
          <dgm:resizeHandles val="exact"/>
        </dgm:presLayoutVars>
      </dgm:prSet>
      <dgm:spPr/>
      <dgm:t>
        <a:bodyPr/>
        <a:lstStyle/>
        <a:p>
          <a:endParaRPr lang="pt-BR"/>
        </a:p>
      </dgm:t>
    </dgm:pt>
    <dgm:pt modelId="{03E2764F-2FC4-41E9-9CFE-721D8531792C}" type="pres">
      <dgm:prSet presAssocID="{FC06221C-6AB9-4E24-8564-008F5280C263}" presName="node" presStyleLbl="node1" presStyleIdx="0" presStyleCnt="9">
        <dgm:presLayoutVars>
          <dgm:bulletEnabled val="1"/>
        </dgm:presLayoutVars>
      </dgm:prSet>
      <dgm:spPr/>
      <dgm:t>
        <a:bodyPr/>
        <a:lstStyle/>
        <a:p>
          <a:endParaRPr lang="pt-BR"/>
        </a:p>
      </dgm:t>
    </dgm:pt>
    <dgm:pt modelId="{9B2D6C11-A642-4855-A717-AD2C0DD62964}" type="pres">
      <dgm:prSet presAssocID="{7F8D869C-C732-41F3-90E8-ADBE0F01332B}" presName="sibTrans" presStyleCnt="0"/>
      <dgm:spPr/>
    </dgm:pt>
    <dgm:pt modelId="{43F1FFE2-C319-4DCD-A554-4E9642C7FA60}" type="pres">
      <dgm:prSet presAssocID="{E70F91D5-CEB6-4D84-8666-62867681A71B}" presName="node" presStyleLbl="node1" presStyleIdx="1" presStyleCnt="9">
        <dgm:presLayoutVars>
          <dgm:bulletEnabled val="1"/>
        </dgm:presLayoutVars>
      </dgm:prSet>
      <dgm:spPr/>
      <dgm:t>
        <a:bodyPr/>
        <a:lstStyle/>
        <a:p>
          <a:endParaRPr lang="pt-BR"/>
        </a:p>
      </dgm:t>
    </dgm:pt>
    <dgm:pt modelId="{B96B8BCD-C301-411C-9919-306E109AFD1E}" type="pres">
      <dgm:prSet presAssocID="{34F4D86D-C856-4ECD-807D-BD0BA805BD3C}" presName="sibTrans" presStyleCnt="0"/>
      <dgm:spPr/>
    </dgm:pt>
    <dgm:pt modelId="{B014C402-8CA5-4A23-8AA8-D8BB674A6CB7}" type="pres">
      <dgm:prSet presAssocID="{5A6E2EE7-9A0F-4304-8409-4887E564961F}" presName="node" presStyleLbl="node1" presStyleIdx="2" presStyleCnt="9">
        <dgm:presLayoutVars>
          <dgm:bulletEnabled val="1"/>
        </dgm:presLayoutVars>
      </dgm:prSet>
      <dgm:spPr/>
      <dgm:t>
        <a:bodyPr/>
        <a:lstStyle/>
        <a:p>
          <a:endParaRPr lang="pt-BR"/>
        </a:p>
      </dgm:t>
    </dgm:pt>
    <dgm:pt modelId="{1023E143-C1B1-4F50-92D2-E1F77B3F5191}" type="pres">
      <dgm:prSet presAssocID="{9F09B2FE-FD3F-4B2D-87FD-DA7E6EF5C350}" presName="sibTrans" presStyleCnt="0"/>
      <dgm:spPr/>
    </dgm:pt>
    <dgm:pt modelId="{7FB9B852-5931-4D1E-9F61-C7CB3470C940}" type="pres">
      <dgm:prSet presAssocID="{B7737879-39DE-403D-898D-D9844B2B9389}" presName="node" presStyleLbl="node1" presStyleIdx="3" presStyleCnt="9">
        <dgm:presLayoutVars>
          <dgm:bulletEnabled val="1"/>
        </dgm:presLayoutVars>
      </dgm:prSet>
      <dgm:spPr/>
      <dgm:t>
        <a:bodyPr/>
        <a:lstStyle/>
        <a:p>
          <a:endParaRPr lang="pt-BR"/>
        </a:p>
      </dgm:t>
    </dgm:pt>
    <dgm:pt modelId="{6D3A7938-46C0-4A37-958D-C27CA58D3599}" type="pres">
      <dgm:prSet presAssocID="{0BD9EE56-75C0-4700-BB67-10C2B0608979}" presName="sibTrans" presStyleCnt="0"/>
      <dgm:spPr/>
    </dgm:pt>
    <dgm:pt modelId="{83FFDF1E-8B4D-4EB2-8345-ADCA700B5965}" type="pres">
      <dgm:prSet presAssocID="{48471B50-FBBF-4425-8340-BA51FC1DC768}" presName="node" presStyleLbl="node1" presStyleIdx="4" presStyleCnt="9">
        <dgm:presLayoutVars>
          <dgm:bulletEnabled val="1"/>
        </dgm:presLayoutVars>
      </dgm:prSet>
      <dgm:spPr/>
      <dgm:t>
        <a:bodyPr/>
        <a:lstStyle/>
        <a:p>
          <a:endParaRPr lang="pt-BR"/>
        </a:p>
      </dgm:t>
    </dgm:pt>
    <dgm:pt modelId="{4BFC99CA-0D75-46E7-B37E-2D6F04387F2E}" type="pres">
      <dgm:prSet presAssocID="{35C07E14-D50E-4084-8352-08E2FE7B9E03}" presName="sibTrans" presStyleCnt="0"/>
      <dgm:spPr/>
    </dgm:pt>
    <dgm:pt modelId="{98B0ACFF-310F-4F50-99C0-57E6F2D17CB3}" type="pres">
      <dgm:prSet presAssocID="{BDEF6DB1-F0D2-4253-B33A-9E5602AD52A0}" presName="node" presStyleLbl="node1" presStyleIdx="5" presStyleCnt="9">
        <dgm:presLayoutVars>
          <dgm:bulletEnabled val="1"/>
        </dgm:presLayoutVars>
      </dgm:prSet>
      <dgm:spPr/>
      <dgm:t>
        <a:bodyPr/>
        <a:lstStyle/>
        <a:p>
          <a:endParaRPr lang="pt-BR"/>
        </a:p>
      </dgm:t>
    </dgm:pt>
    <dgm:pt modelId="{12B961DD-48D0-4A42-ADE3-5949F9CCD39C}" type="pres">
      <dgm:prSet presAssocID="{9D5C74F4-D198-4747-8A16-53101D7E0874}" presName="sibTrans" presStyleCnt="0"/>
      <dgm:spPr/>
    </dgm:pt>
    <dgm:pt modelId="{6302CE25-226C-44B7-ABAF-0225EE66B68A}" type="pres">
      <dgm:prSet presAssocID="{245DD8EA-676B-4983-822B-F8D57C4FC31D}" presName="node" presStyleLbl="node1" presStyleIdx="6" presStyleCnt="9">
        <dgm:presLayoutVars>
          <dgm:bulletEnabled val="1"/>
        </dgm:presLayoutVars>
      </dgm:prSet>
      <dgm:spPr/>
      <dgm:t>
        <a:bodyPr/>
        <a:lstStyle/>
        <a:p>
          <a:endParaRPr lang="pt-BR"/>
        </a:p>
      </dgm:t>
    </dgm:pt>
    <dgm:pt modelId="{1F976084-DF4C-4DEC-A0CC-E8BF35659ECD}" type="pres">
      <dgm:prSet presAssocID="{98A42B46-776B-43BA-AA96-5A073D457416}" presName="sibTrans" presStyleCnt="0"/>
      <dgm:spPr/>
    </dgm:pt>
    <dgm:pt modelId="{0AA7B842-93F2-480A-A415-04E061499153}" type="pres">
      <dgm:prSet presAssocID="{E03E15F7-1B23-4AD0-B2A9-20621459B037}" presName="node" presStyleLbl="node1" presStyleIdx="7" presStyleCnt="9">
        <dgm:presLayoutVars>
          <dgm:bulletEnabled val="1"/>
        </dgm:presLayoutVars>
      </dgm:prSet>
      <dgm:spPr/>
      <dgm:t>
        <a:bodyPr/>
        <a:lstStyle/>
        <a:p>
          <a:endParaRPr lang="pt-BR"/>
        </a:p>
      </dgm:t>
    </dgm:pt>
    <dgm:pt modelId="{2997E102-D5EE-4A2F-810E-2B6874D14250}" type="pres">
      <dgm:prSet presAssocID="{CE38F668-01AE-44C2-9BE9-0346AB8AE99D}" presName="sibTrans" presStyleCnt="0"/>
      <dgm:spPr/>
    </dgm:pt>
    <dgm:pt modelId="{451DFF23-9735-4C97-B835-05B03A31615D}" type="pres">
      <dgm:prSet presAssocID="{A86071DC-B8C3-4054-BF93-B5670F24743E}" presName="node" presStyleLbl="node1" presStyleIdx="8" presStyleCnt="9">
        <dgm:presLayoutVars>
          <dgm:bulletEnabled val="1"/>
        </dgm:presLayoutVars>
      </dgm:prSet>
      <dgm:spPr/>
      <dgm:t>
        <a:bodyPr/>
        <a:lstStyle/>
        <a:p>
          <a:endParaRPr lang="pt-BR"/>
        </a:p>
      </dgm:t>
    </dgm:pt>
  </dgm:ptLst>
  <dgm:cxnLst>
    <dgm:cxn modelId="{A176FA56-C7C4-4188-9FF8-EC9D11367409}" type="presOf" srcId="{48471B50-FBBF-4425-8340-BA51FC1DC768}" destId="{83FFDF1E-8B4D-4EB2-8345-ADCA700B5965}" srcOrd="0" destOrd="0" presId="urn:microsoft.com/office/officeart/2005/8/layout/default"/>
    <dgm:cxn modelId="{B071ECE1-5374-4098-99A5-8B66619D3EFE}" type="presOf" srcId="{E70F91D5-CEB6-4D84-8666-62867681A71B}" destId="{43F1FFE2-C319-4DCD-A554-4E9642C7FA60}" srcOrd="0" destOrd="0" presId="urn:microsoft.com/office/officeart/2005/8/layout/default"/>
    <dgm:cxn modelId="{2D4B06B5-E18F-439E-88D4-DB28A8C84BAA}" srcId="{BB9A3826-79BC-4925-B8A9-A54414BAF7AA}" destId="{E70F91D5-CEB6-4D84-8666-62867681A71B}" srcOrd="1" destOrd="0" parTransId="{4FC0EC95-3C53-4DBD-9F52-ED0C11D42870}" sibTransId="{34F4D86D-C856-4ECD-807D-BD0BA805BD3C}"/>
    <dgm:cxn modelId="{7C95271F-F78E-4050-AEF2-027F985FFD29}" srcId="{BB9A3826-79BC-4925-B8A9-A54414BAF7AA}" destId="{48471B50-FBBF-4425-8340-BA51FC1DC768}" srcOrd="4" destOrd="0" parTransId="{1A4DE7DD-BDAD-4376-B752-7BA8135AB2CF}" sibTransId="{35C07E14-D50E-4084-8352-08E2FE7B9E03}"/>
    <dgm:cxn modelId="{E8AC6ED4-4350-42BB-8C93-2BB979A34968}" srcId="{BB9A3826-79BC-4925-B8A9-A54414BAF7AA}" destId="{E03E15F7-1B23-4AD0-B2A9-20621459B037}" srcOrd="7" destOrd="0" parTransId="{73BE248F-FED5-4866-B06C-6FB3171637BA}" sibTransId="{CE38F668-01AE-44C2-9BE9-0346AB8AE99D}"/>
    <dgm:cxn modelId="{BC878B47-A5D3-4D86-8F02-0E0CC6016050}" srcId="{BB9A3826-79BC-4925-B8A9-A54414BAF7AA}" destId="{BDEF6DB1-F0D2-4253-B33A-9E5602AD52A0}" srcOrd="5" destOrd="0" parTransId="{C6889E93-3AA4-44CB-A1FD-33064336508A}" sibTransId="{9D5C74F4-D198-4747-8A16-53101D7E0874}"/>
    <dgm:cxn modelId="{7BCFBC54-F3A8-4B73-92D8-75974FF097D5}" type="presOf" srcId="{BDEF6DB1-F0D2-4253-B33A-9E5602AD52A0}" destId="{98B0ACFF-310F-4F50-99C0-57E6F2D17CB3}" srcOrd="0" destOrd="0" presId="urn:microsoft.com/office/officeart/2005/8/layout/default"/>
    <dgm:cxn modelId="{424EA3ED-491C-4D5F-A590-DF4262FFB488}" type="presOf" srcId="{A86071DC-B8C3-4054-BF93-B5670F24743E}" destId="{451DFF23-9735-4C97-B835-05B03A31615D}" srcOrd="0" destOrd="0" presId="urn:microsoft.com/office/officeart/2005/8/layout/default"/>
    <dgm:cxn modelId="{3093D7AF-EEA8-4634-AD01-1C665C47CCED}" type="presOf" srcId="{245DD8EA-676B-4983-822B-F8D57C4FC31D}" destId="{6302CE25-226C-44B7-ABAF-0225EE66B68A}" srcOrd="0" destOrd="0" presId="urn:microsoft.com/office/officeart/2005/8/layout/default"/>
    <dgm:cxn modelId="{F29B8979-3C5E-4BDE-B045-B160B9592A80}" srcId="{BB9A3826-79BC-4925-B8A9-A54414BAF7AA}" destId="{FC06221C-6AB9-4E24-8564-008F5280C263}" srcOrd="0" destOrd="0" parTransId="{283555A4-CE8E-46F4-8393-E159E70179EB}" sibTransId="{7F8D869C-C732-41F3-90E8-ADBE0F01332B}"/>
    <dgm:cxn modelId="{8E1C581F-A15A-4D18-92EB-49A299060C45}" type="presOf" srcId="{B7737879-39DE-403D-898D-D9844B2B9389}" destId="{7FB9B852-5931-4D1E-9F61-C7CB3470C940}" srcOrd="0" destOrd="0" presId="urn:microsoft.com/office/officeart/2005/8/layout/default"/>
    <dgm:cxn modelId="{AEB16906-B908-4CD7-A7F0-695F170E1EAA}" type="presOf" srcId="{5A6E2EE7-9A0F-4304-8409-4887E564961F}" destId="{B014C402-8CA5-4A23-8AA8-D8BB674A6CB7}" srcOrd="0" destOrd="0" presId="urn:microsoft.com/office/officeart/2005/8/layout/default"/>
    <dgm:cxn modelId="{E9FBBB53-5E18-4B8E-B7C5-29623E31E2E5}" srcId="{BB9A3826-79BC-4925-B8A9-A54414BAF7AA}" destId="{A86071DC-B8C3-4054-BF93-B5670F24743E}" srcOrd="8" destOrd="0" parTransId="{3CDA2893-2041-46BA-AB4B-666EE39BD0BB}" sibTransId="{25C2C162-39C5-4C8A-88F1-66DEACB5B011}"/>
    <dgm:cxn modelId="{1D889BD1-8866-4C10-8803-E866D3AB8498}" srcId="{BB9A3826-79BC-4925-B8A9-A54414BAF7AA}" destId="{245DD8EA-676B-4983-822B-F8D57C4FC31D}" srcOrd="6" destOrd="0" parTransId="{AD348FAD-51AF-4428-84B8-F2FE5D091C69}" sibTransId="{98A42B46-776B-43BA-AA96-5A073D457416}"/>
    <dgm:cxn modelId="{F6F2CB2E-3893-436A-AA25-9599A54F6A6C}" srcId="{BB9A3826-79BC-4925-B8A9-A54414BAF7AA}" destId="{B7737879-39DE-403D-898D-D9844B2B9389}" srcOrd="3" destOrd="0" parTransId="{6E94A71B-039A-4FF1-B6C5-D70EBCA0F5EE}" sibTransId="{0BD9EE56-75C0-4700-BB67-10C2B0608979}"/>
    <dgm:cxn modelId="{1D08E8FE-35CD-4DCB-8F06-8B56F15FF9CC}" type="presOf" srcId="{E03E15F7-1B23-4AD0-B2A9-20621459B037}" destId="{0AA7B842-93F2-480A-A415-04E061499153}" srcOrd="0" destOrd="0" presId="urn:microsoft.com/office/officeart/2005/8/layout/default"/>
    <dgm:cxn modelId="{B5CEC2B9-9834-4427-852A-CE1947257A09}" type="presOf" srcId="{BB9A3826-79BC-4925-B8A9-A54414BAF7AA}" destId="{FFA0DDAD-8B64-4502-977C-A03C3C00C5A3}" srcOrd="0" destOrd="0" presId="urn:microsoft.com/office/officeart/2005/8/layout/default"/>
    <dgm:cxn modelId="{718034E8-82AD-4AB5-BDB2-8B1DDA1613C3}" srcId="{BB9A3826-79BC-4925-B8A9-A54414BAF7AA}" destId="{5A6E2EE7-9A0F-4304-8409-4887E564961F}" srcOrd="2" destOrd="0" parTransId="{1895214C-A59D-4445-BE64-12A3F48A0771}" sibTransId="{9F09B2FE-FD3F-4B2D-87FD-DA7E6EF5C350}"/>
    <dgm:cxn modelId="{3E199424-A610-4D02-9D51-42EFDE78C877}" type="presOf" srcId="{FC06221C-6AB9-4E24-8564-008F5280C263}" destId="{03E2764F-2FC4-41E9-9CFE-721D8531792C}" srcOrd="0" destOrd="0" presId="urn:microsoft.com/office/officeart/2005/8/layout/default"/>
    <dgm:cxn modelId="{79F54B07-712C-4F75-B802-BD4F63B06ECB}" type="presParOf" srcId="{FFA0DDAD-8B64-4502-977C-A03C3C00C5A3}" destId="{03E2764F-2FC4-41E9-9CFE-721D8531792C}" srcOrd="0" destOrd="0" presId="urn:microsoft.com/office/officeart/2005/8/layout/default"/>
    <dgm:cxn modelId="{8CE77672-0B99-4858-89A0-4E08D2BBD661}" type="presParOf" srcId="{FFA0DDAD-8B64-4502-977C-A03C3C00C5A3}" destId="{9B2D6C11-A642-4855-A717-AD2C0DD62964}" srcOrd="1" destOrd="0" presId="urn:microsoft.com/office/officeart/2005/8/layout/default"/>
    <dgm:cxn modelId="{4F787A74-1E10-49DA-AF12-0A42ED360701}" type="presParOf" srcId="{FFA0DDAD-8B64-4502-977C-A03C3C00C5A3}" destId="{43F1FFE2-C319-4DCD-A554-4E9642C7FA60}" srcOrd="2" destOrd="0" presId="urn:microsoft.com/office/officeart/2005/8/layout/default"/>
    <dgm:cxn modelId="{A201D62D-C758-4718-A5D2-1A439BD3710E}" type="presParOf" srcId="{FFA0DDAD-8B64-4502-977C-A03C3C00C5A3}" destId="{B96B8BCD-C301-411C-9919-306E109AFD1E}" srcOrd="3" destOrd="0" presId="urn:microsoft.com/office/officeart/2005/8/layout/default"/>
    <dgm:cxn modelId="{5E765BB8-19AE-4BAE-BD57-205244255605}" type="presParOf" srcId="{FFA0DDAD-8B64-4502-977C-A03C3C00C5A3}" destId="{B014C402-8CA5-4A23-8AA8-D8BB674A6CB7}" srcOrd="4" destOrd="0" presId="urn:microsoft.com/office/officeart/2005/8/layout/default"/>
    <dgm:cxn modelId="{A8D19F89-55D1-4DAA-903D-928BDB61C055}" type="presParOf" srcId="{FFA0DDAD-8B64-4502-977C-A03C3C00C5A3}" destId="{1023E143-C1B1-4F50-92D2-E1F77B3F5191}" srcOrd="5" destOrd="0" presId="urn:microsoft.com/office/officeart/2005/8/layout/default"/>
    <dgm:cxn modelId="{B6C19FB8-D3F5-49CB-9032-B3C4F4B429D6}" type="presParOf" srcId="{FFA0DDAD-8B64-4502-977C-A03C3C00C5A3}" destId="{7FB9B852-5931-4D1E-9F61-C7CB3470C940}" srcOrd="6" destOrd="0" presId="urn:microsoft.com/office/officeart/2005/8/layout/default"/>
    <dgm:cxn modelId="{6AE56AD2-8A19-4E77-9CBE-A54806F1C67C}" type="presParOf" srcId="{FFA0DDAD-8B64-4502-977C-A03C3C00C5A3}" destId="{6D3A7938-46C0-4A37-958D-C27CA58D3599}" srcOrd="7" destOrd="0" presId="urn:microsoft.com/office/officeart/2005/8/layout/default"/>
    <dgm:cxn modelId="{07FDB564-084F-48EE-A1E9-F4DBD0D26EBE}" type="presParOf" srcId="{FFA0DDAD-8B64-4502-977C-A03C3C00C5A3}" destId="{83FFDF1E-8B4D-4EB2-8345-ADCA700B5965}" srcOrd="8" destOrd="0" presId="urn:microsoft.com/office/officeart/2005/8/layout/default"/>
    <dgm:cxn modelId="{9BDDDAA9-F6F7-4B97-9B43-C812399B01CA}" type="presParOf" srcId="{FFA0DDAD-8B64-4502-977C-A03C3C00C5A3}" destId="{4BFC99CA-0D75-46E7-B37E-2D6F04387F2E}" srcOrd="9" destOrd="0" presId="urn:microsoft.com/office/officeart/2005/8/layout/default"/>
    <dgm:cxn modelId="{7989C029-79D7-4087-8B82-8372320C2F15}" type="presParOf" srcId="{FFA0DDAD-8B64-4502-977C-A03C3C00C5A3}" destId="{98B0ACFF-310F-4F50-99C0-57E6F2D17CB3}" srcOrd="10" destOrd="0" presId="urn:microsoft.com/office/officeart/2005/8/layout/default"/>
    <dgm:cxn modelId="{16344377-9ACB-4F11-AE21-127B39CDE42A}" type="presParOf" srcId="{FFA0DDAD-8B64-4502-977C-A03C3C00C5A3}" destId="{12B961DD-48D0-4A42-ADE3-5949F9CCD39C}" srcOrd="11" destOrd="0" presId="urn:microsoft.com/office/officeart/2005/8/layout/default"/>
    <dgm:cxn modelId="{6B65E64A-AFF8-42F1-85B5-62DDA1B53755}" type="presParOf" srcId="{FFA0DDAD-8B64-4502-977C-A03C3C00C5A3}" destId="{6302CE25-226C-44B7-ABAF-0225EE66B68A}" srcOrd="12" destOrd="0" presId="urn:microsoft.com/office/officeart/2005/8/layout/default"/>
    <dgm:cxn modelId="{1C7E3F74-20C6-492B-B0C0-1FB0ACA08F3F}" type="presParOf" srcId="{FFA0DDAD-8B64-4502-977C-A03C3C00C5A3}" destId="{1F976084-DF4C-4DEC-A0CC-E8BF35659ECD}" srcOrd="13" destOrd="0" presId="urn:microsoft.com/office/officeart/2005/8/layout/default"/>
    <dgm:cxn modelId="{C036A1EB-9AE4-4DC3-83C2-819BFE15F81D}" type="presParOf" srcId="{FFA0DDAD-8B64-4502-977C-A03C3C00C5A3}" destId="{0AA7B842-93F2-480A-A415-04E061499153}" srcOrd="14" destOrd="0" presId="urn:microsoft.com/office/officeart/2005/8/layout/default"/>
    <dgm:cxn modelId="{8D690A9F-F674-44B1-9A5F-471C6C56A6D1}" type="presParOf" srcId="{FFA0DDAD-8B64-4502-977C-A03C3C00C5A3}" destId="{2997E102-D5EE-4A2F-810E-2B6874D14250}" srcOrd="15" destOrd="0" presId="urn:microsoft.com/office/officeart/2005/8/layout/default"/>
    <dgm:cxn modelId="{6F5DE073-34E1-4A05-8F55-6D93F5B55581}" type="presParOf" srcId="{FFA0DDAD-8B64-4502-977C-A03C3C00C5A3}" destId="{451DFF23-9735-4C97-B835-05B03A31615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8E80B-5C21-4965-83F3-E6E5613EE88B}">
      <dsp:nvSpPr>
        <dsp:cNvPr id="0" name=""/>
        <dsp:cNvSpPr/>
      </dsp:nvSpPr>
      <dsp:spPr>
        <a:xfrm rot="5400000">
          <a:off x="4171112" y="-487560"/>
          <a:ext cx="1713139" cy="2688261"/>
        </a:xfrm>
        <a:prstGeom prst="hexagon">
          <a:avLst>
            <a:gd name="adj" fmla="val 25000"/>
            <a:gd name="vf" fmla="val 1154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t>Ludicidade</a:t>
          </a:r>
        </a:p>
      </dsp:txBody>
      <dsp:txXfrm rot="-5400000">
        <a:off x="4131595" y="285523"/>
        <a:ext cx="1792174" cy="1142093"/>
      </dsp:txXfrm>
    </dsp:sp>
    <dsp:sp modelId="{A1A13290-EB5E-4912-8D2E-06C918CF9F10}">
      <dsp:nvSpPr>
        <dsp:cNvPr id="0" name=""/>
        <dsp:cNvSpPr/>
      </dsp:nvSpPr>
      <dsp:spPr>
        <a:xfrm>
          <a:off x="5456263" y="344735"/>
          <a:ext cx="1911863" cy="1027883"/>
        </a:xfrm>
        <a:prstGeom prst="rect">
          <a:avLst/>
        </a:prstGeom>
        <a:noFill/>
        <a:ln>
          <a:noFill/>
        </a:ln>
        <a:effectLst/>
      </dsp:spPr>
      <dsp:style>
        <a:lnRef idx="0">
          <a:scrgbClr r="0" g="0" b="0"/>
        </a:lnRef>
        <a:fillRef idx="0">
          <a:scrgbClr r="0" g="0" b="0"/>
        </a:fillRef>
        <a:effectRef idx="0">
          <a:scrgbClr r="0" g="0" b="0"/>
        </a:effectRef>
        <a:fontRef idx="minor"/>
      </dsp:style>
    </dsp:sp>
    <dsp:sp modelId="{DE6A93DB-CD4E-4150-8A52-D4DEB97F1206}">
      <dsp:nvSpPr>
        <dsp:cNvPr id="0" name=""/>
        <dsp:cNvSpPr/>
      </dsp:nvSpPr>
      <dsp:spPr>
        <a:xfrm rot="5400000">
          <a:off x="1550621" y="-258328"/>
          <a:ext cx="1713139" cy="2324327"/>
        </a:xfrm>
        <a:prstGeom prst="hexagon">
          <a:avLst>
            <a:gd name="adj" fmla="val 25000"/>
            <a:gd name="vf" fmla="val 1154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pt-BR" sz="2800" kern="1200" dirty="0" err="1" smtClean="0"/>
            <a:t>EaD</a:t>
          </a:r>
          <a:endParaRPr lang="pt-BR" sz="2800" kern="1200" dirty="0" smtClean="0"/>
        </a:p>
      </dsp:txBody>
      <dsp:txXfrm rot="-5400000">
        <a:off x="1632415" y="332789"/>
        <a:ext cx="1549551" cy="1142093"/>
      </dsp:txXfrm>
    </dsp:sp>
    <dsp:sp modelId="{4B2A5C97-1394-409C-9A83-A423D114ED82}">
      <dsp:nvSpPr>
        <dsp:cNvPr id="0" name=""/>
        <dsp:cNvSpPr/>
      </dsp:nvSpPr>
      <dsp:spPr>
        <a:xfrm rot="5400000">
          <a:off x="2561433" y="1309896"/>
          <a:ext cx="1713139" cy="1980947"/>
        </a:xfrm>
        <a:prstGeom prst="hexagon">
          <a:avLst>
            <a:gd name="adj" fmla="val 25000"/>
            <a:gd name="vf" fmla="val 1154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t>Jogo</a:t>
          </a:r>
        </a:p>
      </dsp:txBody>
      <dsp:txXfrm rot="-5400000">
        <a:off x="2757687" y="1729323"/>
        <a:ext cx="1320631" cy="1142093"/>
      </dsp:txXfrm>
    </dsp:sp>
    <dsp:sp modelId="{2853F9DF-9C26-4411-A2DB-84E95F6A741E}">
      <dsp:nvSpPr>
        <dsp:cNvPr id="0" name=""/>
        <dsp:cNvSpPr/>
      </dsp:nvSpPr>
      <dsp:spPr>
        <a:xfrm>
          <a:off x="1200824" y="1798848"/>
          <a:ext cx="1850190" cy="1027883"/>
        </a:xfrm>
        <a:prstGeom prst="rect">
          <a:avLst/>
        </a:prstGeom>
        <a:noFill/>
        <a:ln>
          <a:noFill/>
        </a:ln>
        <a:effectLst/>
      </dsp:spPr>
      <dsp:style>
        <a:lnRef idx="0">
          <a:scrgbClr r="0" g="0" b="0"/>
        </a:lnRef>
        <a:fillRef idx="0">
          <a:scrgbClr r="0" g="0" b="0"/>
        </a:fillRef>
        <a:effectRef idx="0">
          <a:scrgbClr r="0" g="0" b="0"/>
        </a:effectRef>
        <a:fontRef idx="minor"/>
      </dsp:style>
    </dsp:sp>
    <dsp:sp modelId="{FDC87790-55F9-459D-811A-0CABE79AF7B1}">
      <dsp:nvSpPr>
        <dsp:cNvPr id="0" name=""/>
        <dsp:cNvSpPr/>
      </dsp:nvSpPr>
      <dsp:spPr>
        <a:xfrm rot="5400000">
          <a:off x="5119475" y="879042"/>
          <a:ext cx="1713139" cy="2842655"/>
        </a:xfrm>
        <a:prstGeom prst="hexagon">
          <a:avLst>
            <a:gd name="adj" fmla="val 25000"/>
            <a:gd name="vf" fmla="val 1154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pt-BR" sz="2800" kern="1200" dirty="0" smtClean="0"/>
            <a:t>Gamificação</a:t>
          </a:r>
          <a:endParaRPr lang="pt-BR" sz="2800" kern="1200" dirty="0"/>
        </a:p>
      </dsp:txBody>
      <dsp:txXfrm rot="-5400000">
        <a:off x="5028493" y="1729323"/>
        <a:ext cx="1895103" cy="1142093"/>
      </dsp:txXfrm>
    </dsp:sp>
    <dsp:sp modelId="{EEEAE87A-55A9-4292-9722-DFC353647A47}">
      <dsp:nvSpPr>
        <dsp:cNvPr id="0" name=""/>
        <dsp:cNvSpPr/>
      </dsp:nvSpPr>
      <dsp:spPr>
        <a:xfrm rot="5400000">
          <a:off x="4458209" y="1540401"/>
          <a:ext cx="1453547" cy="4463678"/>
        </a:xfrm>
        <a:prstGeom prst="hexagon">
          <a:avLst>
            <a:gd name="adj" fmla="val 25000"/>
            <a:gd name="vf" fmla="val 1154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t-BR" sz="2800" kern="1200" dirty="0" smtClean="0"/>
            <a:t>Contextualização</a:t>
          </a:r>
          <a:endParaRPr lang="pt-BR" sz="2800" kern="1200" dirty="0"/>
        </a:p>
      </dsp:txBody>
      <dsp:txXfrm rot="-5400000">
        <a:off x="3697090" y="3287724"/>
        <a:ext cx="2975786" cy="969031"/>
      </dsp:txXfrm>
    </dsp:sp>
    <dsp:sp modelId="{030163C5-B366-4DDA-8EF0-AB34CA32FD30}">
      <dsp:nvSpPr>
        <dsp:cNvPr id="0" name=""/>
        <dsp:cNvSpPr/>
      </dsp:nvSpPr>
      <dsp:spPr>
        <a:xfrm>
          <a:off x="5456263" y="3252961"/>
          <a:ext cx="1911863" cy="1027883"/>
        </a:xfrm>
        <a:prstGeom prst="rect">
          <a:avLst/>
        </a:prstGeom>
        <a:noFill/>
        <a:ln>
          <a:noFill/>
        </a:ln>
        <a:effectLst/>
      </dsp:spPr>
      <dsp:style>
        <a:lnRef idx="0">
          <a:scrgbClr r="0" g="0" b="0"/>
        </a:lnRef>
        <a:fillRef idx="0">
          <a:scrgbClr r="0" g="0" b="0"/>
        </a:fillRef>
        <a:effectRef idx="0">
          <a:scrgbClr r="0" g="0" b="0"/>
        </a:effectRef>
        <a:fontRef idx="minor"/>
      </dsp:style>
    </dsp:sp>
    <dsp:sp modelId="{43C55CBB-20BD-4631-B550-A91C43AF1788}">
      <dsp:nvSpPr>
        <dsp:cNvPr id="0" name=""/>
        <dsp:cNvSpPr/>
      </dsp:nvSpPr>
      <dsp:spPr>
        <a:xfrm rot="5400000">
          <a:off x="1152616" y="2338288"/>
          <a:ext cx="1460006" cy="2037047"/>
        </a:xfrm>
        <a:prstGeom prst="hexagon">
          <a:avLst>
            <a:gd name="adj" fmla="val 25000"/>
            <a:gd name="vf" fmla="val 1154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pt-BR" sz="2800" kern="1200" dirty="0" smtClean="0"/>
            <a:t>Saúde</a:t>
          </a:r>
          <a:endParaRPr lang="pt-BR" sz="2800" kern="1200" dirty="0"/>
        </a:p>
      </dsp:txBody>
      <dsp:txXfrm rot="-5400000">
        <a:off x="1203604" y="2870142"/>
        <a:ext cx="1358031" cy="973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2764F-2FC4-41E9-9CFE-721D8531792C}">
      <dsp:nvSpPr>
        <dsp:cNvPr id="0" name=""/>
        <dsp:cNvSpPr/>
      </dsp:nvSpPr>
      <dsp:spPr>
        <a:xfrm>
          <a:off x="803761" y="2819"/>
          <a:ext cx="2029180" cy="1217508"/>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b="1" kern="1200" dirty="0" smtClean="0"/>
            <a:t>Propiciar a aquisição de condutas cognitivas e afetivas</a:t>
          </a:r>
          <a:endParaRPr lang="pt-BR" sz="1800" kern="1200" dirty="0"/>
        </a:p>
      </dsp:txBody>
      <dsp:txXfrm>
        <a:off x="803761" y="2819"/>
        <a:ext cx="2029180" cy="1217508"/>
      </dsp:txXfrm>
    </dsp:sp>
    <dsp:sp modelId="{43F1FFE2-C319-4DCD-A554-4E9642C7FA60}">
      <dsp:nvSpPr>
        <dsp:cNvPr id="0" name=""/>
        <dsp:cNvSpPr/>
      </dsp:nvSpPr>
      <dsp:spPr>
        <a:xfrm>
          <a:off x="3035859" y="2819"/>
          <a:ext cx="2029180" cy="1217508"/>
        </a:xfrm>
        <a:prstGeom prst="rect">
          <a:avLst/>
        </a:prstGeom>
        <a:gradFill rotWithShape="0">
          <a:gsLst>
            <a:gs pos="0">
              <a:schemeClr val="accent5">
                <a:hueOff val="294598"/>
                <a:satOff val="-1409"/>
                <a:lumOff val="1544"/>
                <a:alphaOff val="0"/>
                <a:shade val="85000"/>
                <a:satMod val="130000"/>
              </a:schemeClr>
            </a:gs>
            <a:gs pos="34000">
              <a:schemeClr val="accent5">
                <a:hueOff val="294598"/>
                <a:satOff val="-1409"/>
                <a:lumOff val="1544"/>
                <a:alphaOff val="0"/>
                <a:shade val="87000"/>
                <a:satMod val="125000"/>
              </a:schemeClr>
            </a:gs>
            <a:gs pos="70000">
              <a:schemeClr val="accent5">
                <a:hueOff val="294598"/>
                <a:satOff val="-1409"/>
                <a:lumOff val="1544"/>
                <a:alphaOff val="0"/>
                <a:tint val="100000"/>
                <a:shade val="90000"/>
                <a:satMod val="130000"/>
              </a:schemeClr>
            </a:gs>
            <a:gs pos="100000">
              <a:schemeClr val="accent5">
                <a:hueOff val="294598"/>
                <a:satOff val="-1409"/>
                <a:lumOff val="154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b="1" kern="1200" dirty="0" smtClean="0"/>
            <a:t>Desafios e Metas sob ponto de vista de Game</a:t>
          </a:r>
          <a:endParaRPr lang="pt-BR" sz="1800" kern="1200" dirty="0"/>
        </a:p>
      </dsp:txBody>
      <dsp:txXfrm>
        <a:off x="3035859" y="2819"/>
        <a:ext cx="2029180" cy="1217508"/>
      </dsp:txXfrm>
    </dsp:sp>
    <dsp:sp modelId="{B014C402-8CA5-4A23-8AA8-D8BB674A6CB7}">
      <dsp:nvSpPr>
        <dsp:cNvPr id="0" name=""/>
        <dsp:cNvSpPr/>
      </dsp:nvSpPr>
      <dsp:spPr>
        <a:xfrm>
          <a:off x="5267958" y="2819"/>
          <a:ext cx="2029180" cy="1217508"/>
        </a:xfrm>
        <a:prstGeom prst="rect">
          <a:avLst/>
        </a:prstGeom>
        <a:gradFill rotWithShape="0">
          <a:gsLst>
            <a:gs pos="0">
              <a:schemeClr val="accent5">
                <a:hueOff val="589196"/>
                <a:satOff val="-2817"/>
                <a:lumOff val="3088"/>
                <a:alphaOff val="0"/>
                <a:shade val="85000"/>
                <a:satMod val="130000"/>
              </a:schemeClr>
            </a:gs>
            <a:gs pos="34000">
              <a:schemeClr val="accent5">
                <a:hueOff val="589196"/>
                <a:satOff val="-2817"/>
                <a:lumOff val="3088"/>
                <a:alphaOff val="0"/>
                <a:shade val="87000"/>
                <a:satMod val="125000"/>
              </a:schemeClr>
            </a:gs>
            <a:gs pos="70000">
              <a:schemeClr val="accent5">
                <a:hueOff val="589196"/>
                <a:satOff val="-2817"/>
                <a:lumOff val="3088"/>
                <a:alphaOff val="0"/>
                <a:tint val="100000"/>
                <a:shade val="90000"/>
                <a:satMod val="130000"/>
              </a:schemeClr>
            </a:gs>
            <a:gs pos="100000">
              <a:schemeClr val="accent5">
                <a:hueOff val="589196"/>
                <a:satOff val="-2817"/>
                <a:lumOff val="308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b="1" kern="1200" dirty="0" smtClean="0"/>
            <a:t>Desenvolvimento de habilidades funcionais</a:t>
          </a:r>
          <a:endParaRPr lang="pt-BR" sz="1800" kern="1200" dirty="0"/>
        </a:p>
      </dsp:txBody>
      <dsp:txXfrm>
        <a:off x="5267958" y="2819"/>
        <a:ext cx="2029180" cy="1217508"/>
      </dsp:txXfrm>
    </dsp:sp>
    <dsp:sp modelId="{7FB9B852-5931-4D1E-9F61-C7CB3470C940}">
      <dsp:nvSpPr>
        <dsp:cNvPr id="0" name=""/>
        <dsp:cNvSpPr/>
      </dsp:nvSpPr>
      <dsp:spPr>
        <a:xfrm>
          <a:off x="803761" y="1423245"/>
          <a:ext cx="2029180" cy="1217508"/>
        </a:xfrm>
        <a:prstGeom prst="rect">
          <a:avLst/>
        </a:prstGeom>
        <a:gradFill rotWithShape="0">
          <a:gsLst>
            <a:gs pos="0">
              <a:schemeClr val="accent5">
                <a:hueOff val="883794"/>
                <a:satOff val="-4226"/>
                <a:lumOff val="4632"/>
                <a:alphaOff val="0"/>
                <a:shade val="85000"/>
                <a:satMod val="130000"/>
              </a:schemeClr>
            </a:gs>
            <a:gs pos="34000">
              <a:schemeClr val="accent5">
                <a:hueOff val="883794"/>
                <a:satOff val="-4226"/>
                <a:lumOff val="4632"/>
                <a:alphaOff val="0"/>
                <a:shade val="87000"/>
                <a:satMod val="125000"/>
              </a:schemeClr>
            </a:gs>
            <a:gs pos="70000">
              <a:schemeClr val="accent5">
                <a:hueOff val="883794"/>
                <a:satOff val="-4226"/>
                <a:lumOff val="4632"/>
                <a:alphaOff val="0"/>
                <a:tint val="100000"/>
                <a:shade val="90000"/>
                <a:satMod val="130000"/>
              </a:schemeClr>
            </a:gs>
            <a:gs pos="100000">
              <a:schemeClr val="accent5">
                <a:hueOff val="883794"/>
                <a:satOff val="-4226"/>
                <a:lumOff val="463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Competição e Recompensa</a:t>
          </a:r>
          <a:endParaRPr lang="pt-BR" sz="1800" kern="1200" dirty="0"/>
        </a:p>
      </dsp:txBody>
      <dsp:txXfrm>
        <a:off x="803761" y="1423245"/>
        <a:ext cx="2029180" cy="1217508"/>
      </dsp:txXfrm>
    </dsp:sp>
    <dsp:sp modelId="{83FFDF1E-8B4D-4EB2-8345-ADCA700B5965}">
      <dsp:nvSpPr>
        <dsp:cNvPr id="0" name=""/>
        <dsp:cNvSpPr/>
      </dsp:nvSpPr>
      <dsp:spPr>
        <a:xfrm>
          <a:off x="3035859" y="1423245"/>
          <a:ext cx="2029180" cy="1217508"/>
        </a:xfrm>
        <a:prstGeom prst="rect">
          <a:avLst/>
        </a:prstGeom>
        <a:gradFill rotWithShape="0">
          <a:gsLst>
            <a:gs pos="0">
              <a:schemeClr val="accent5">
                <a:hueOff val="1178392"/>
                <a:satOff val="-5635"/>
                <a:lumOff val="6177"/>
                <a:alphaOff val="0"/>
                <a:shade val="85000"/>
                <a:satMod val="130000"/>
              </a:schemeClr>
            </a:gs>
            <a:gs pos="34000">
              <a:schemeClr val="accent5">
                <a:hueOff val="1178392"/>
                <a:satOff val="-5635"/>
                <a:lumOff val="6177"/>
                <a:alphaOff val="0"/>
                <a:shade val="87000"/>
                <a:satMod val="125000"/>
              </a:schemeClr>
            </a:gs>
            <a:gs pos="70000">
              <a:schemeClr val="accent5">
                <a:hueOff val="1178392"/>
                <a:satOff val="-5635"/>
                <a:lumOff val="6177"/>
                <a:alphaOff val="0"/>
                <a:tint val="100000"/>
                <a:shade val="90000"/>
                <a:satMod val="130000"/>
              </a:schemeClr>
            </a:gs>
            <a:gs pos="100000">
              <a:schemeClr val="accent5">
                <a:hueOff val="1178392"/>
                <a:satOff val="-5635"/>
                <a:lumOff val="61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Colaboração e Cooperação</a:t>
          </a:r>
          <a:endParaRPr lang="pt-BR" sz="1800" kern="1200" dirty="0"/>
        </a:p>
      </dsp:txBody>
      <dsp:txXfrm>
        <a:off x="3035859" y="1423245"/>
        <a:ext cx="2029180" cy="1217508"/>
      </dsp:txXfrm>
    </dsp:sp>
    <dsp:sp modelId="{98B0ACFF-310F-4F50-99C0-57E6F2D17CB3}">
      <dsp:nvSpPr>
        <dsp:cNvPr id="0" name=""/>
        <dsp:cNvSpPr/>
      </dsp:nvSpPr>
      <dsp:spPr>
        <a:xfrm>
          <a:off x="5267958" y="1423245"/>
          <a:ext cx="2029180" cy="1217508"/>
        </a:xfrm>
        <a:prstGeom prst="rect">
          <a:avLst/>
        </a:prstGeom>
        <a:gradFill rotWithShape="0">
          <a:gsLst>
            <a:gs pos="0">
              <a:schemeClr val="accent5">
                <a:hueOff val="1472990"/>
                <a:satOff val="-7044"/>
                <a:lumOff val="7721"/>
                <a:alphaOff val="0"/>
                <a:shade val="85000"/>
                <a:satMod val="130000"/>
              </a:schemeClr>
            </a:gs>
            <a:gs pos="34000">
              <a:schemeClr val="accent5">
                <a:hueOff val="1472990"/>
                <a:satOff val="-7044"/>
                <a:lumOff val="7721"/>
                <a:alphaOff val="0"/>
                <a:shade val="87000"/>
                <a:satMod val="125000"/>
              </a:schemeClr>
            </a:gs>
            <a:gs pos="70000">
              <a:schemeClr val="accent5">
                <a:hueOff val="1472990"/>
                <a:satOff val="-7044"/>
                <a:lumOff val="7721"/>
                <a:alphaOff val="0"/>
                <a:tint val="100000"/>
                <a:shade val="90000"/>
                <a:satMod val="130000"/>
              </a:schemeClr>
            </a:gs>
            <a:gs pos="100000">
              <a:schemeClr val="accent5">
                <a:hueOff val="1472990"/>
                <a:satOff val="-7044"/>
                <a:lumOff val="772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Explorar a Ludicidade</a:t>
          </a:r>
          <a:endParaRPr lang="pt-BR" sz="1800" kern="1200" dirty="0"/>
        </a:p>
      </dsp:txBody>
      <dsp:txXfrm>
        <a:off x="5267958" y="1423245"/>
        <a:ext cx="2029180" cy="1217508"/>
      </dsp:txXfrm>
    </dsp:sp>
    <dsp:sp modelId="{6302CE25-226C-44B7-ABAF-0225EE66B68A}">
      <dsp:nvSpPr>
        <dsp:cNvPr id="0" name=""/>
        <dsp:cNvSpPr/>
      </dsp:nvSpPr>
      <dsp:spPr>
        <a:xfrm>
          <a:off x="803761" y="2843672"/>
          <a:ext cx="2029180" cy="1217508"/>
        </a:xfrm>
        <a:prstGeom prst="rect">
          <a:avLst/>
        </a:prstGeom>
        <a:gradFill rotWithShape="0">
          <a:gsLst>
            <a:gs pos="0">
              <a:schemeClr val="accent5">
                <a:hueOff val="1767588"/>
                <a:satOff val="-8452"/>
                <a:lumOff val="9265"/>
                <a:alphaOff val="0"/>
                <a:shade val="85000"/>
                <a:satMod val="130000"/>
              </a:schemeClr>
            </a:gs>
            <a:gs pos="34000">
              <a:schemeClr val="accent5">
                <a:hueOff val="1767588"/>
                <a:satOff val="-8452"/>
                <a:lumOff val="9265"/>
                <a:alphaOff val="0"/>
                <a:shade val="87000"/>
                <a:satMod val="125000"/>
              </a:schemeClr>
            </a:gs>
            <a:gs pos="70000">
              <a:schemeClr val="accent5">
                <a:hueOff val="1767588"/>
                <a:satOff val="-8452"/>
                <a:lumOff val="9265"/>
                <a:alphaOff val="0"/>
                <a:tint val="100000"/>
                <a:shade val="90000"/>
                <a:satMod val="130000"/>
              </a:schemeClr>
            </a:gs>
            <a:gs pos="100000">
              <a:schemeClr val="accent5">
                <a:hueOff val="1767588"/>
                <a:satOff val="-8452"/>
                <a:lumOff val="9265"/>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Feedback constante</a:t>
          </a:r>
          <a:endParaRPr lang="pt-BR" sz="1800" kern="1200" dirty="0"/>
        </a:p>
      </dsp:txBody>
      <dsp:txXfrm>
        <a:off x="803761" y="2843672"/>
        <a:ext cx="2029180" cy="1217508"/>
      </dsp:txXfrm>
    </dsp:sp>
    <dsp:sp modelId="{0AA7B842-93F2-480A-A415-04E061499153}">
      <dsp:nvSpPr>
        <dsp:cNvPr id="0" name=""/>
        <dsp:cNvSpPr/>
      </dsp:nvSpPr>
      <dsp:spPr>
        <a:xfrm>
          <a:off x="3035859" y="2843672"/>
          <a:ext cx="2029180" cy="1217508"/>
        </a:xfrm>
        <a:prstGeom prst="rect">
          <a:avLst/>
        </a:prstGeom>
        <a:gradFill rotWithShape="0">
          <a:gsLst>
            <a:gs pos="0">
              <a:schemeClr val="accent5">
                <a:hueOff val="2062186"/>
                <a:satOff val="-9861"/>
                <a:lumOff val="10809"/>
                <a:alphaOff val="0"/>
                <a:shade val="85000"/>
                <a:satMod val="130000"/>
              </a:schemeClr>
            </a:gs>
            <a:gs pos="34000">
              <a:schemeClr val="accent5">
                <a:hueOff val="2062186"/>
                <a:satOff val="-9861"/>
                <a:lumOff val="10809"/>
                <a:alphaOff val="0"/>
                <a:shade val="87000"/>
                <a:satMod val="125000"/>
              </a:schemeClr>
            </a:gs>
            <a:gs pos="70000">
              <a:schemeClr val="accent5">
                <a:hueOff val="2062186"/>
                <a:satOff val="-9861"/>
                <a:lumOff val="10809"/>
                <a:alphaOff val="0"/>
                <a:tint val="100000"/>
                <a:shade val="90000"/>
                <a:satMod val="130000"/>
              </a:schemeClr>
            </a:gs>
            <a:gs pos="100000">
              <a:schemeClr val="accent5">
                <a:hueOff val="2062186"/>
                <a:satOff val="-9861"/>
                <a:lumOff val="1080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Propiciar atividades sociais</a:t>
          </a:r>
        </a:p>
      </dsp:txBody>
      <dsp:txXfrm>
        <a:off x="3035859" y="2843672"/>
        <a:ext cx="2029180" cy="1217508"/>
      </dsp:txXfrm>
    </dsp:sp>
    <dsp:sp modelId="{451DFF23-9735-4C97-B835-05B03A31615D}">
      <dsp:nvSpPr>
        <dsp:cNvPr id="0" name=""/>
        <dsp:cNvSpPr/>
      </dsp:nvSpPr>
      <dsp:spPr>
        <a:xfrm>
          <a:off x="5267958" y="2843672"/>
          <a:ext cx="2029180" cy="1217508"/>
        </a:xfrm>
        <a:prstGeom prst="rect">
          <a:avLst/>
        </a:prstGeom>
        <a:gradFill rotWithShape="0">
          <a:gsLst>
            <a:gs pos="0">
              <a:schemeClr val="accent5">
                <a:hueOff val="2356783"/>
                <a:satOff val="-11270"/>
                <a:lumOff val="12353"/>
                <a:alphaOff val="0"/>
                <a:shade val="85000"/>
                <a:satMod val="130000"/>
              </a:schemeClr>
            </a:gs>
            <a:gs pos="34000">
              <a:schemeClr val="accent5">
                <a:hueOff val="2356783"/>
                <a:satOff val="-11270"/>
                <a:lumOff val="12353"/>
                <a:alphaOff val="0"/>
                <a:shade val="87000"/>
                <a:satMod val="125000"/>
              </a:schemeClr>
            </a:gs>
            <a:gs pos="70000">
              <a:schemeClr val="accent5">
                <a:hueOff val="2356783"/>
                <a:satOff val="-11270"/>
                <a:lumOff val="12353"/>
                <a:alphaOff val="0"/>
                <a:tint val="100000"/>
                <a:shade val="90000"/>
                <a:satMod val="130000"/>
              </a:schemeClr>
            </a:gs>
            <a:gs pos="100000">
              <a:schemeClr val="accent5">
                <a:hueOff val="2356783"/>
                <a:satOff val="-11270"/>
                <a:lumOff val="1235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err="1" smtClean="0"/>
            <a:t>Ressignificar</a:t>
          </a:r>
          <a:r>
            <a:rPr lang="pt-BR" sz="1800" kern="1200" dirty="0" smtClean="0"/>
            <a:t> a aprendizagem</a:t>
          </a:r>
        </a:p>
      </dsp:txBody>
      <dsp:txXfrm>
        <a:off x="5267958" y="2843672"/>
        <a:ext cx="2029180" cy="121750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EFE07-95D7-4AD6-8BAA-DF87D9373DED}" type="datetimeFigureOut">
              <a:rPr lang="pt-BR" smtClean="0"/>
              <a:t>18/09/2017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C75AB-E09D-42DE-896A-B2394D2002B4}" type="slidenum">
              <a:rPr lang="pt-BR" smtClean="0"/>
              <a:t>‹nº›</a:t>
            </a:fld>
            <a:endParaRPr lang="pt-BR"/>
          </a:p>
        </p:txBody>
      </p:sp>
    </p:spTree>
    <p:extLst>
      <p:ext uri="{BB962C8B-B14F-4D97-AF65-F5344CB8AC3E}">
        <p14:creationId xmlns:p14="http://schemas.microsoft.com/office/powerpoint/2010/main" val="394943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2D660AF-93CD-4BDE-B869-3D5AA0BC725C}" type="slidenum">
              <a:rPr lang="pt-BR" altLang="pt-BR" smtClean="0"/>
              <a:pPr/>
              <a:t>2</a:t>
            </a:fld>
            <a:endParaRPr lang="pt-BR" altLang="pt-BR" smtClean="0"/>
          </a:p>
        </p:txBody>
      </p:sp>
    </p:spTree>
    <p:extLst>
      <p:ext uri="{BB962C8B-B14F-4D97-AF65-F5344CB8AC3E}">
        <p14:creationId xmlns:p14="http://schemas.microsoft.com/office/powerpoint/2010/main" val="418691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272573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407263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25675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00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19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86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590794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63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6662163-D964-4533-A077-82F3DBEC00A3}" type="datetimeFigureOut">
              <a:rPr lang="pt-BR" smtClean="0"/>
              <a:t>18/09/2017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4063000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22960" y="2582335"/>
            <a:ext cx="3703320" cy="32867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63440" y="2582334"/>
            <a:ext cx="3703320" cy="32867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6662163-D964-4533-A077-82F3DBEC00A3}" type="datetimeFigureOut">
              <a:rPr lang="pt-BR" smtClean="0"/>
              <a:t>18/09/2017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2418355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6662163-D964-4533-A077-82F3DBEC00A3}" type="datetimeFigureOut">
              <a:rPr lang="pt-BR" smtClean="0"/>
              <a:t>18/09/2017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305292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1717728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662163-D964-4533-A077-82F3DBEC00A3}" type="datetimeFigureOut">
              <a:rPr lang="pt-BR" smtClean="0"/>
              <a:t>18/09/2017</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1221947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6662163-D964-4533-A077-82F3DBEC00A3}" type="datetimeFigureOut">
              <a:rPr lang="pt-BR" smtClean="0"/>
              <a:t>18/09/2017</a:t>
            </a:fld>
            <a:endParaRPr lang="pt-B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3195DE-68E4-4D32-A621-71D7671D7735}" type="slidenum">
              <a:rPr lang="pt-BR" smtClean="0"/>
              <a:t>‹nº›</a:t>
            </a:fld>
            <a:endParaRPr lang="pt-BR"/>
          </a:p>
        </p:txBody>
      </p:sp>
    </p:spTree>
    <p:extLst>
      <p:ext uri="{BB962C8B-B14F-4D97-AF65-F5344CB8AC3E}">
        <p14:creationId xmlns:p14="http://schemas.microsoft.com/office/powerpoint/2010/main" val="372941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6662163-D964-4533-A077-82F3DBEC00A3}" type="datetimeFigureOut">
              <a:rPr lang="pt-BR" smtClean="0"/>
              <a:t>18/09/2017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1720504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3692620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231941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6662163-D964-4533-A077-82F3DBEC00A3}" type="datetimeFigureOut">
              <a:rPr lang="pt-BR" smtClean="0"/>
              <a:t>18/09/2017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2593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6662163-D964-4533-A077-82F3DBEC00A3}" type="datetimeFigureOut">
              <a:rPr lang="pt-BR" smtClean="0"/>
              <a:t>18/09/2017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308063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Content Placeholder 3"/>
          <p:cNvSpPr>
            <a:spLocks noGrp="1"/>
          </p:cNvSpPr>
          <p:nvPr>
            <p:ph sz="half" idx="2"/>
          </p:nvPr>
        </p:nvSpPr>
        <p:spPr>
          <a:xfrm>
            <a:off x="633845" y="2507551"/>
            <a:ext cx="3867150" cy="36805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Content Placeholder 5"/>
          <p:cNvSpPr>
            <a:spLocks noGrp="1"/>
          </p:cNvSpPr>
          <p:nvPr>
            <p:ph sz="quarter" idx="4"/>
          </p:nvPr>
        </p:nvSpPr>
        <p:spPr>
          <a:xfrm>
            <a:off x="4629150" y="2507551"/>
            <a:ext cx="3886201" cy="36805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E6662163-D964-4533-A077-82F3DBEC00A3}" type="datetimeFigureOut">
              <a:rPr lang="pt-BR" smtClean="0"/>
              <a:t>18/09/2017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F3195DE-68E4-4D32-A621-71D7671D7735}" type="slidenum">
              <a:rPr lang="pt-BR" smtClean="0"/>
              <a:t>‹nº›</a:t>
            </a:fld>
            <a:endParaRPr lang="pt-BR"/>
          </a:p>
        </p:txBody>
      </p:sp>
      <p:sp>
        <p:nvSpPr>
          <p:cNvPr id="10" name="Title 9"/>
          <p:cNvSpPr>
            <a:spLocks noGrp="1"/>
          </p:cNvSpPr>
          <p:nvPr>
            <p:ph type="title"/>
          </p:nvPr>
        </p:nvSpPr>
        <p:spPr/>
        <p:txBody>
          <a:bodyPr/>
          <a:lstStyle/>
          <a:p>
            <a:r>
              <a:rPr lang="pt-BR" smtClean="0"/>
              <a:t>Clique para editar o título mestre</a:t>
            </a:r>
            <a:endParaRPr lang="en-US" dirty="0"/>
          </a:p>
        </p:txBody>
      </p:sp>
    </p:spTree>
    <p:extLst>
      <p:ext uri="{BB962C8B-B14F-4D97-AF65-F5344CB8AC3E}">
        <p14:creationId xmlns:p14="http://schemas.microsoft.com/office/powerpoint/2010/main" val="408415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662163-D964-4533-A077-82F3DBEC00A3}" type="datetimeFigureOut">
              <a:rPr lang="pt-BR" smtClean="0"/>
              <a:t>18/09/2017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F3195DE-68E4-4D32-A621-71D7671D7735}" type="slidenum">
              <a:rPr lang="pt-BR" smtClean="0"/>
              <a:t>‹nº›</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extLst>
      <p:ext uri="{BB962C8B-B14F-4D97-AF65-F5344CB8AC3E}">
        <p14:creationId xmlns:p14="http://schemas.microsoft.com/office/powerpoint/2010/main" val="394129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62163-D964-4533-A077-82F3DBEC00A3}" type="datetimeFigureOut">
              <a:rPr lang="pt-BR" smtClean="0"/>
              <a:t>18/09/2017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352153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6662163-D964-4533-A077-82F3DBEC00A3}" type="datetimeFigureOut">
              <a:rPr lang="pt-BR" smtClean="0"/>
              <a:t>18/09/2017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349312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pt-BR" smtClean="0"/>
              <a:t>Clique para editar o título mestre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6662163-D964-4533-A077-82F3DBEC00A3}" type="datetimeFigureOut">
              <a:rPr lang="pt-BR" smtClean="0"/>
              <a:t>18/09/2017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F3195DE-68E4-4D32-A621-71D7671D7735}" type="slidenum">
              <a:rPr lang="pt-BR" smtClean="0"/>
              <a:t>‹nº›</a:t>
            </a:fld>
            <a:endParaRPr lang="pt-BR"/>
          </a:p>
        </p:txBody>
      </p:sp>
    </p:spTree>
    <p:extLst>
      <p:ext uri="{BB962C8B-B14F-4D97-AF65-F5344CB8AC3E}">
        <p14:creationId xmlns:p14="http://schemas.microsoft.com/office/powerpoint/2010/main" val="115877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6662163-D964-4533-A077-82F3DBEC00A3}" type="datetimeFigureOut">
              <a:rPr lang="pt-BR" smtClean="0"/>
              <a:t>18/09/2017</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CF3195DE-68E4-4D32-A621-71D7671D7735}" type="slidenum">
              <a:rPr lang="pt-BR" smtClean="0"/>
              <a:t>‹nº›</a:t>
            </a:fld>
            <a:endParaRPr lang="pt-BR"/>
          </a:p>
        </p:txBody>
      </p:sp>
    </p:spTree>
    <p:extLst>
      <p:ext uri="{BB962C8B-B14F-4D97-AF65-F5344CB8AC3E}">
        <p14:creationId xmlns:p14="http://schemas.microsoft.com/office/powerpoint/2010/main" val="12524252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6662163-D964-4533-A077-82F3DBEC00A3}" type="datetimeFigureOut">
              <a:rPr lang="pt-BR" smtClean="0"/>
              <a:t>18/09/2017</a:t>
            </a:fld>
            <a:endParaRPr lang="pt-B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F3195DE-68E4-4D32-A621-71D7671D7735}" type="slidenum">
              <a:rPr lang="pt-BR" smtClean="0"/>
              <a:t>‹nº›</a:t>
            </a:fld>
            <a:endParaRPr lang="pt-B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20176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ticia.machado1@educacao.ba.gov.br" TargetMode="External"/><Relationship Id="rId2" Type="http://schemas.openxmlformats.org/officeDocument/2006/relationships/image" Target="../media/image1.jpg"/><Relationship Id="rId1" Type="http://schemas.openxmlformats.org/officeDocument/2006/relationships/slideLayout" Target="../slideLayouts/slideLayout14.xml"/><Relationship Id="rId4" Type="http://schemas.openxmlformats.org/officeDocument/2006/relationships/hyperlink" Target="mailto:sandra.pita@educacao.ba.gov.b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mailto:leticia.machado1@educacao.ba.gov.br" TargetMode="External"/><Relationship Id="rId2" Type="http://schemas.openxmlformats.org/officeDocument/2006/relationships/image" Target="../media/image1.jpg"/><Relationship Id="rId1" Type="http://schemas.openxmlformats.org/officeDocument/2006/relationships/slideLayout" Target="../slideLayouts/slideLayout14.xml"/><Relationship Id="rId4" Type="http://schemas.openxmlformats.org/officeDocument/2006/relationships/hyperlink" Target="mailto:sandra.pita@educacao.ba.gov.b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4" y="0"/>
            <a:ext cx="9144000" cy="1346318"/>
          </a:xfrm>
          <a:prstGeom prst="rect">
            <a:avLst/>
          </a:prstGeom>
        </p:spPr>
      </p:pic>
      <p:sp>
        <p:nvSpPr>
          <p:cNvPr id="3" name="CaixaDeTexto 2"/>
          <p:cNvSpPr txBox="1"/>
          <p:nvPr/>
        </p:nvSpPr>
        <p:spPr>
          <a:xfrm>
            <a:off x="73660" y="1577559"/>
            <a:ext cx="9016588" cy="2954655"/>
          </a:xfrm>
          <a:prstGeom prst="rect">
            <a:avLst/>
          </a:prstGeom>
          <a:noFill/>
        </p:spPr>
        <p:txBody>
          <a:bodyPr wrap="square" rtlCol="0">
            <a:spAutoFit/>
          </a:bodyPr>
          <a:lstStyle/>
          <a:p>
            <a:pPr algn="ctr"/>
            <a:r>
              <a:rPr lang="pt-BR" sz="2800" b="1" dirty="0">
                <a:latin typeface="Arial Black" panose="020B0A04020102020204" pitchFamily="34" charset="0"/>
              </a:rPr>
              <a:t>TC 170</a:t>
            </a:r>
            <a:r>
              <a:rPr lang="pt-BR" sz="2800" dirty="0">
                <a:latin typeface="Arial Black" panose="020B0A04020102020204" pitchFamily="34" charset="0"/>
              </a:rPr>
              <a:t/>
            </a:r>
            <a:br>
              <a:rPr lang="pt-BR" sz="2800" dirty="0">
                <a:latin typeface="Arial Black" panose="020B0A04020102020204" pitchFamily="34" charset="0"/>
              </a:rPr>
            </a:br>
            <a:r>
              <a:rPr lang="pt-BR" sz="2800" dirty="0">
                <a:latin typeface="Arial Black" panose="020B0A04020102020204" pitchFamily="34" charset="0"/>
              </a:rPr>
              <a:t>ATIVIDADE GAMIFICADA EM SAÚDE</a:t>
            </a:r>
            <a:r>
              <a:rPr lang="pt-BR" sz="2800">
                <a:latin typeface="Arial Black" panose="020B0A04020102020204" pitchFamily="34" charset="0"/>
              </a:rPr>
              <a:t>: </a:t>
            </a:r>
            <a:r>
              <a:rPr lang="pt-BR" sz="2600" u="sng" smtClean="0">
                <a:latin typeface="Arial Black" panose="020B0A04020102020204" pitchFamily="34" charset="0"/>
              </a:rPr>
              <a:t>ENTENDENDO</a:t>
            </a:r>
            <a:r>
              <a:rPr lang="pt-BR" sz="2600" smtClean="0">
                <a:latin typeface="Arial Black" panose="020B0A04020102020204" pitchFamily="34" charset="0"/>
              </a:rPr>
              <a:t> </a:t>
            </a:r>
            <a:r>
              <a:rPr lang="pt-BR" sz="2600" dirty="0">
                <a:latin typeface="Arial Black" panose="020B0A04020102020204" pitchFamily="34" charset="0"/>
              </a:rPr>
              <a:t>AS VIROSES E SEUS MÉTODOS DE TRANSMISSÃO </a:t>
            </a:r>
            <a:r>
              <a:rPr lang="pt-BR" sz="2600" dirty="0" smtClean="0">
                <a:latin typeface="Arial Black" panose="020B0A04020102020204" pitchFamily="34" charset="0"/>
              </a:rPr>
              <a:t>E PREVENÇÃO </a:t>
            </a:r>
            <a:r>
              <a:rPr lang="pt-BR" sz="2600" dirty="0">
                <a:latin typeface="Arial Black" panose="020B0A04020102020204" pitchFamily="34" charset="0"/>
              </a:rPr>
              <a:t>COMO ATIVIDADE LÚDICA NO ENSINO DE CIÊNCIAS E BIOLOGIA</a:t>
            </a:r>
            <a:br>
              <a:rPr lang="pt-BR" sz="2600" dirty="0">
                <a:latin typeface="Arial Black" panose="020B0A04020102020204" pitchFamily="34" charset="0"/>
              </a:rPr>
            </a:br>
            <a:endParaRPr lang="pt-BR" sz="2600" dirty="0">
              <a:latin typeface="Arial Black" panose="020B0A04020102020204" pitchFamily="34" charset="0"/>
            </a:endParaRPr>
          </a:p>
        </p:txBody>
      </p:sp>
      <p:sp>
        <p:nvSpPr>
          <p:cNvPr id="4" name="Retângulo 3"/>
          <p:cNvSpPr/>
          <p:nvPr/>
        </p:nvSpPr>
        <p:spPr>
          <a:xfrm>
            <a:off x="179512" y="4005064"/>
            <a:ext cx="8640960" cy="1938992"/>
          </a:xfrm>
          <a:prstGeom prst="rect">
            <a:avLst/>
          </a:prstGeom>
        </p:spPr>
        <p:txBody>
          <a:bodyPr wrap="square">
            <a:spAutoFit/>
          </a:bodyPr>
          <a:lstStyle/>
          <a:p>
            <a:pPr algn="ctr">
              <a:defRPr/>
            </a:pPr>
            <a:endParaRPr lang="pt-BR" sz="2000" dirty="0">
              <a:latin typeface="Arial" pitchFamily="34" charset="0"/>
              <a:cs typeface="Arial" pitchFamily="34" charset="0"/>
            </a:endParaRPr>
          </a:p>
          <a:p>
            <a:pPr algn="ctr">
              <a:defRPr/>
            </a:pPr>
            <a:r>
              <a:rPr lang="pt-BR" b="1" dirty="0">
                <a:latin typeface="Arial" pitchFamily="34" charset="0"/>
                <a:cs typeface="Arial" pitchFamily="34" charset="0"/>
              </a:rPr>
              <a:t>Graça Regina Armond Matias </a:t>
            </a:r>
            <a:r>
              <a:rPr lang="pt-BR" b="1" dirty="0" smtClean="0">
                <a:latin typeface="Arial" pitchFamily="34" charset="0"/>
                <a:cs typeface="Arial" pitchFamily="34" charset="0"/>
              </a:rPr>
              <a:t>Ferreira</a:t>
            </a:r>
            <a:r>
              <a:rPr lang="pt-BR" dirty="0" smtClean="0">
                <a:latin typeface="Arial" pitchFamily="34" charset="0"/>
                <a:cs typeface="Arial" pitchFamily="34" charset="0"/>
              </a:rPr>
              <a:t> </a:t>
            </a:r>
          </a:p>
          <a:p>
            <a:pPr algn="ctr">
              <a:defRPr/>
            </a:pPr>
            <a:r>
              <a:rPr lang="pt-BR" sz="1200" dirty="0" smtClean="0">
                <a:latin typeface="Arial" pitchFamily="34" charset="0"/>
                <a:cs typeface="Arial" pitchFamily="34" charset="0"/>
              </a:rPr>
              <a:t>Doutoranda </a:t>
            </a:r>
            <a:r>
              <a:rPr lang="pt-BR" sz="1200" dirty="0">
                <a:latin typeface="Arial" pitchFamily="34" charset="0"/>
                <a:cs typeface="Arial" pitchFamily="34" charset="0"/>
              </a:rPr>
              <a:t>UFBA/PPGEFHC- Prof.ª EMITEC/SEC/BA e </a:t>
            </a:r>
            <a:r>
              <a:rPr lang="pt-BR" sz="1200" dirty="0" smtClean="0">
                <a:latin typeface="Arial" pitchFamily="34" charset="0"/>
                <a:cs typeface="Arial" pitchFamily="34" charset="0"/>
              </a:rPr>
              <a:t>Colégio Municipal GREPIAL </a:t>
            </a:r>
            <a:r>
              <a:rPr lang="pt-BR" sz="1200" dirty="0">
                <a:latin typeface="Arial" pitchFamily="34" charset="0"/>
                <a:cs typeface="Arial" pitchFamily="34" charset="0"/>
              </a:rPr>
              <a:t>- </a:t>
            </a:r>
            <a:r>
              <a:rPr lang="pt-BR" sz="1200" dirty="0">
                <a:latin typeface="Arial" pitchFamily="34" charset="0"/>
                <a:cs typeface="Arial" pitchFamily="34" charset="0"/>
                <a:hlinkClick r:id="rId3"/>
              </a:rPr>
              <a:t>graca.matias@educacao.ba.gov.br</a:t>
            </a:r>
            <a:endParaRPr lang="pt-BR" sz="1200" dirty="0">
              <a:latin typeface="Arial" pitchFamily="34" charset="0"/>
              <a:cs typeface="Arial" pitchFamily="34" charset="0"/>
            </a:endParaRPr>
          </a:p>
          <a:p>
            <a:pPr algn="ctr">
              <a:defRPr/>
            </a:pPr>
            <a:endParaRPr lang="pt-BR" sz="1200" dirty="0">
              <a:latin typeface="Arial" pitchFamily="34" charset="0"/>
              <a:cs typeface="Arial" pitchFamily="34" charset="0"/>
            </a:endParaRPr>
          </a:p>
          <a:p>
            <a:pPr algn="ctr">
              <a:defRPr/>
            </a:pPr>
            <a:r>
              <a:rPr lang="pt-BR" b="1" dirty="0">
                <a:latin typeface="Arial" pitchFamily="34" charset="0"/>
                <a:cs typeface="Arial" pitchFamily="34" charset="0"/>
              </a:rPr>
              <a:t>Sandra Lúcia Pita de Oliveira </a:t>
            </a:r>
            <a:r>
              <a:rPr lang="pt-BR" b="1" dirty="0" smtClean="0">
                <a:latin typeface="Arial" pitchFamily="34" charset="0"/>
                <a:cs typeface="Arial" pitchFamily="34" charset="0"/>
              </a:rPr>
              <a:t>Pereira</a:t>
            </a:r>
            <a:endParaRPr lang="pt-BR" dirty="0">
              <a:latin typeface="Arial" pitchFamily="34" charset="0"/>
              <a:cs typeface="Arial" pitchFamily="34" charset="0"/>
            </a:endParaRPr>
          </a:p>
          <a:p>
            <a:pPr algn="ctr">
              <a:defRPr/>
            </a:pPr>
            <a:r>
              <a:rPr lang="pt-BR" sz="1200" dirty="0" smtClean="0">
                <a:latin typeface="Arial" pitchFamily="34" charset="0"/>
                <a:cs typeface="Arial" pitchFamily="34" charset="0"/>
              </a:rPr>
              <a:t>Mestranda </a:t>
            </a:r>
            <a:r>
              <a:rPr lang="pt-BR" sz="1200" dirty="0">
                <a:latin typeface="Arial" pitchFamily="34" charset="0"/>
                <a:cs typeface="Arial" pitchFamily="34" charset="0"/>
              </a:rPr>
              <a:t>UFBA/PPGEFHC - Prof.ª EMITEC/SEC/BA e </a:t>
            </a:r>
            <a:r>
              <a:rPr lang="pt-BR" sz="1200" dirty="0" smtClean="0">
                <a:latin typeface="Arial" pitchFamily="34" charset="0"/>
                <a:cs typeface="Arial" pitchFamily="34" charset="0"/>
              </a:rPr>
              <a:t>Colégio </a:t>
            </a:r>
            <a:r>
              <a:rPr lang="pt-BR" sz="1200" dirty="0" err="1" smtClean="0">
                <a:latin typeface="Arial" pitchFamily="34" charset="0"/>
                <a:cs typeface="Arial" pitchFamily="34" charset="0"/>
              </a:rPr>
              <a:t>Montessoriano</a:t>
            </a:r>
            <a:r>
              <a:rPr lang="pt-BR" sz="1200" dirty="0" smtClean="0">
                <a:latin typeface="Arial" pitchFamily="34" charset="0"/>
                <a:cs typeface="Arial" pitchFamily="34" charset="0"/>
              </a:rPr>
              <a:t> </a:t>
            </a:r>
            <a:r>
              <a:rPr lang="pt-BR" sz="1200" dirty="0">
                <a:latin typeface="Arial" pitchFamily="34" charset="0"/>
                <a:cs typeface="Arial" pitchFamily="34" charset="0"/>
                <a:hlinkClick r:id="rId4"/>
              </a:rPr>
              <a:t>sandra.pita@educacao.ba.gov.br</a:t>
            </a:r>
            <a:endParaRPr lang="pt-BR" sz="1200" dirty="0">
              <a:latin typeface="Arial" pitchFamily="34" charset="0"/>
              <a:cs typeface="Arial" pitchFamily="34" charset="0"/>
            </a:endParaRPr>
          </a:p>
          <a:p>
            <a:pPr algn="ctr">
              <a:defRPr/>
            </a:pPr>
            <a:endParaRPr lang="pt-BR" sz="2800" dirty="0">
              <a:latin typeface="Arial" pitchFamily="34" charset="0"/>
              <a:cs typeface="Arial" pitchFamily="34" charset="0"/>
            </a:endParaRPr>
          </a:p>
        </p:txBody>
      </p:sp>
      <p:sp>
        <p:nvSpPr>
          <p:cNvPr id="5" name="CaixaDeTexto 4"/>
          <p:cNvSpPr txBox="1"/>
          <p:nvPr/>
        </p:nvSpPr>
        <p:spPr>
          <a:xfrm>
            <a:off x="2673742" y="5944056"/>
            <a:ext cx="3816424" cy="369332"/>
          </a:xfrm>
          <a:prstGeom prst="rect">
            <a:avLst/>
          </a:prstGeom>
          <a:noFill/>
        </p:spPr>
        <p:txBody>
          <a:bodyPr wrap="square" rtlCol="0">
            <a:spAutoFit/>
          </a:bodyPr>
          <a:lstStyle/>
          <a:p>
            <a:pPr algn="ctr"/>
            <a:r>
              <a:rPr lang="pt-BR" dirty="0" smtClean="0"/>
              <a:t>Salvador, 18 de Setembro de 2017</a:t>
            </a:r>
            <a:endParaRPr lang="pt-BR" dirty="0"/>
          </a:p>
        </p:txBody>
      </p:sp>
    </p:spTree>
    <p:extLst>
      <p:ext uri="{BB962C8B-B14F-4D97-AF65-F5344CB8AC3E}">
        <p14:creationId xmlns:p14="http://schemas.microsoft.com/office/powerpoint/2010/main" val="3281621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614" y="1346318"/>
            <a:ext cx="3757612" cy="461962"/>
          </a:xfrm>
          <a:prstGeom prst="rect">
            <a:avLst/>
          </a:prstGeom>
          <a:solidFill>
            <a:schemeClr val="accent4">
              <a:lumMod val="40000"/>
              <a:lumOff val="60000"/>
            </a:schemeClr>
          </a:solidFill>
        </p:spPr>
        <p:txBody>
          <a:bodyPr>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a:t>METODOLOGIA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8" name="Retângulo 7"/>
          <p:cNvSpPr>
            <a:spLocks noChangeArrowheads="1"/>
          </p:cNvSpPr>
          <p:nvPr/>
        </p:nvSpPr>
        <p:spPr bwMode="auto">
          <a:xfrm>
            <a:off x="71438" y="1916832"/>
            <a:ext cx="9001125" cy="4401205"/>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eaLnBrk="1" hangingPunct="1">
              <a:buFont typeface="Wingdings" panose="05000000000000000000" pitchFamily="2" charset="2"/>
              <a:buChar char="ü"/>
              <a:defRPr/>
            </a:pPr>
            <a:r>
              <a:rPr lang="pt-BR" sz="2800" dirty="0" smtClean="0">
                <a:latin typeface="+mj-lt"/>
              </a:rPr>
              <a:t>Pesquisa ação (Atividade lúdica e interativa); </a:t>
            </a:r>
          </a:p>
          <a:p>
            <a:pPr marL="457200" indent="-457200" algn="just" eaLnBrk="1" hangingPunct="1">
              <a:buFont typeface="Wingdings" panose="05000000000000000000" pitchFamily="2" charset="2"/>
              <a:buChar char="ü"/>
              <a:defRPr/>
            </a:pPr>
            <a:r>
              <a:rPr lang="pt-BR" sz="2800" dirty="0" smtClean="0">
                <a:latin typeface="+mj-lt"/>
              </a:rPr>
              <a:t>Exposição de aula – Vírus e Viroses (2 aulas);  </a:t>
            </a:r>
          </a:p>
          <a:p>
            <a:pPr marL="457200" indent="-457200" algn="just" eaLnBrk="1" hangingPunct="1">
              <a:buFont typeface="Wingdings" panose="05000000000000000000" pitchFamily="2" charset="2"/>
              <a:buChar char="ü"/>
              <a:defRPr/>
            </a:pPr>
            <a:r>
              <a:rPr lang="pt-BR" sz="2800" dirty="0" smtClean="0">
                <a:latin typeface="+mj-lt"/>
              </a:rPr>
              <a:t>Disponibilizados regras e níveis no AVA para que os alunos tivessem em mãos no dia da aula;</a:t>
            </a:r>
          </a:p>
          <a:p>
            <a:pPr marL="457200" indent="-457200" algn="just" eaLnBrk="1" hangingPunct="1">
              <a:buFont typeface="Wingdings" panose="05000000000000000000" pitchFamily="2" charset="2"/>
              <a:buChar char="ü"/>
              <a:defRPr/>
            </a:pPr>
            <a:r>
              <a:rPr lang="pt-BR" sz="2800" dirty="0" smtClean="0">
                <a:latin typeface="+mj-lt"/>
              </a:rPr>
              <a:t>Realização da atividade gamificada - aulas de Biologia do EMITEC aos alunos do 2º ano em 2017 e Ciências (7ª ano) para validação. </a:t>
            </a:r>
          </a:p>
          <a:p>
            <a:pPr marL="457200" indent="-457200" algn="just" eaLnBrk="1" hangingPunct="1">
              <a:buFont typeface="Wingdings" panose="05000000000000000000" pitchFamily="2" charset="2"/>
              <a:buChar char="ü"/>
              <a:defRPr/>
            </a:pPr>
            <a:r>
              <a:rPr lang="pt-BR" sz="2800" dirty="0" smtClean="0">
                <a:latin typeface="+mj-lt"/>
              </a:rPr>
              <a:t>Discussão no momento de Produção e Interação das aulas pelo chat.</a:t>
            </a:r>
          </a:p>
          <a:p>
            <a:pPr marL="457200" indent="-457200" algn="just" eaLnBrk="1" hangingPunct="1">
              <a:buFont typeface="Wingdings" panose="05000000000000000000" pitchFamily="2" charset="2"/>
              <a:buChar char="ü"/>
              <a:defRPr/>
            </a:pPr>
            <a:r>
              <a:rPr lang="pt-BR" sz="2800" dirty="0" smtClean="0">
                <a:latin typeface="+mj-lt"/>
              </a:rPr>
              <a:t>Questionário e Narrativas da Experiência no Fórum.</a:t>
            </a:r>
            <a:endParaRPr lang="pt-BR" sz="2800" dirty="0">
              <a:latin typeface="+mj-lt"/>
            </a:endParaRPr>
          </a:p>
        </p:txBody>
      </p:sp>
    </p:spTree>
    <p:extLst>
      <p:ext uri="{BB962C8B-B14F-4D97-AF65-F5344CB8AC3E}">
        <p14:creationId xmlns:p14="http://schemas.microsoft.com/office/powerpoint/2010/main" val="18273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614" y="1346318"/>
            <a:ext cx="7151674"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RESULTADOS: A ATIVIDADE GAMEFICADA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3" name="Retângulo 2"/>
          <p:cNvSpPr/>
          <p:nvPr/>
        </p:nvSpPr>
        <p:spPr>
          <a:xfrm>
            <a:off x="60059" y="1844824"/>
            <a:ext cx="9023882" cy="4154984"/>
          </a:xfrm>
          <a:prstGeom prst="rect">
            <a:avLst/>
          </a:prstGeom>
        </p:spPr>
        <p:txBody>
          <a:bodyPr wrap="square">
            <a:spAutoFit/>
          </a:bodyPr>
          <a:lstStyle/>
          <a:p>
            <a:pPr marL="342900" indent="-342900" algn="just">
              <a:buFont typeface="Wingdings" panose="05000000000000000000" pitchFamily="2" charset="2"/>
              <a:buChar char="ü"/>
            </a:pPr>
            <a:r>
              <a:rPr lang="pt-B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a:t>
            </a:r>
            <a:r>
              <a:rPr lang="pt-BR" sz="2200" dirty="0">
                <a:latin typeface="Arial" panose="020B0604020202020204" pitchFamily="34" charset="0"/>
                <a:cs typeface="Arial" panose="020B0604020202020204" pitchFamily="34" charset="0"/>
              </a:rPr>
              <a:t>Entender os métodos de transmissão de algumas doenças causadas por vírus, bem compreender algumas medidas preventivas e resposta do corpo às doenças.</a:t>
            </a:r>
          </a:p>
          <a:p>
            <a:pPr marL="342900" indent="-342900" algn="just">
              <a:buFont typeface="Wingdings" panose="05000000000000000000" pitchFamily="2" charset="2"/>
              <a:buChar char="ü"/>
            </a:pPr>
            <a:endParaRPr lang="pt-BR" sz="22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pt-BR"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Missão</a:t>
            </a:r>
            <a:r>
              <a:rPr lang="pt-B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Você está sendo atacado pelos vírus e sua missão é se proteger da melhor forma possível! Busque os personagens e as cartas escondidas nos arredores da escola para buscar as informações necessárias para os próximos passos bem como para sua sobrevivência. Boa Sorte!</a:t>
            </a:r>
          </a:p>
          <a:p>
            <a:pPr marL="342900" indent="-342900" algn="just">
              <a:buFont typeface="Wingdings" panose="05000000000000000000" pitchFamily="2" charset="2"/>
              <a:buChar char="ü"/>
            </a:pPr>
            <a:endParaRPr lang="pt-BR" sz="22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pt-BR"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Doenças</a:t>
            </a:r>
            <a:r>
              <a:rPr lang="pt-B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Gripe, HPV, HIV, Raiva, Sarampo, Febre Amarela, Dengue, </a:t>
            </a:r>
            <a:r>
              <a:rPr lang="pt-BR" sz="2200" dirty="0" err="1">
                <a:latin typeface="Arial" panose="020B0604020202020204" pitchFamily="34" charset="0"/>
                <a:cs typeface="Arial" panose="020B0604020202020204" pitchFamily="34" charset="0"/>
              </a:rPr>
              <a:t>Zika</a:t>
            </a:r>
            <a:r>
              <a:rPr lang="pt-BR" sz="2200" dirty="0">
                <a:latin typeface="Arial" panose="020B0604020202020204" pitchFamily="34" charset="0"/>
                <a:cs typeface="Arial" panose="020B0604020202020204" pitchFamily="34" charset="0"/>
              </a:rPr>
              <a:t>, </a:t>
            </a:r>
            <a:r>
              <a:rPr lang="pt-BR" sz="2200" dirty="0" err="1">
                <a:latin typeface="Arial" panose="020B0604020202020204" pitchFamily="34" charset="0"/>
                <a:cs typeface="Arial" panose="020B0604020202020204" pitchFamily="34" charset="0"/>
              </a:rPr>
              <a:t>Chicungunya</a:t>
            </a:r>
            <a:r>
              <a:rPr lang="pt-BR" sz="2200" dirty="0">
                <a:latin typeface="Arial" panose="020B0604020202020204" pitchFamily="34" charset="0"/>
                <a:cs typeface="Arial" panose="020B0604020202020204" pitchFamily="34" charset="0"/>
              </a:rPr>
              <a:t>, </a:t>
            </a:r>
            <a:r>
              <a:rPr lang="pt-BR" sz="2200" dirty="0" smtClean="0">
                <a:latin typeface="Arial" panose="020B0604020202020204" pitchFamily="34" charset="0"/>
                <a:cs typeface="Arial" panose="020B0604020202020204" pitchFamily="34" charset="0"/>
              </a:rPr>
              <a:t>Hepatites Virais.</a:t>
            </a:r>
            <a:endParaRPr lang="pt-B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0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614" y="1346318"/>
            <a:ext cx="7151674"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RESULTADOS: A ATIVIDADE GAMEFICADA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3" name="Retângulo 2"/>
          <p:cNvSpPr/>
          <p:nvPr/>
        </p:nvSpPr>
        <p:spPr>
          <a:xfrm>
            <a:off x="60059" y="1916832"/>
            <a:ext cx="9023882" cy="3139321"/>
          </a:xfrm>
          <a:prstGeom prst="rect">
            <a:avLst/>
          </a:prstGeom>
        </p:spPr>
        <p:txBody>
          <a:bodyPr wrap="square">
            <a:spAutoFit/>
          </a:bodyPr>
          <a:lstStyle/>
          <a:p>
            <a:pPr marL="342900" indent="-342900" algn="just">
              <a:buFont typeface="Wingdings" panose="05000000000000000000" pitchFamily="2" charset="2"/>
              <a:buChar char="ü"/>
            </a:pPr>
            <a:r>
              <a:rPr lang="pt-B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Desenvolvimento da Atividade: </a:t>
            </a:r>
            <a:r>
              <a:rPr lang="pt-BR" sz="2200" dirty="0">
                <a:latin typeface="Arial" panose="020B0604020202020204" pitchFamily="34" charset="0"/>
                <a:cs typeface="Arial" panose="020B0604020202020204" pitchFamily="34" charset="0"/>
              </a:rPr>
              <a:t>Cada grupo de alunos terá uma tarefa. Os alunos deverão organizar quem será cada personagem e para a população, será dividida em duas equipes. O objetivo é alcançar o maior número de pontos (cartas bônus) bem como “sobreviver” o maior número de pessoas da equipe. A cada 3 idas ao médico, sem o devido tratamento, o jogador não terá mais vidas, simulando a morte do paciente. Ganha a equipe que tiver o maior número de jogadores “saudáveis” e com maior numero de pontos possíveis. </a:t>
            </a:r>
          </a:p>
        </p:txBody>
      </p:sp>
    </p:spTree>
    <p:extLst>
      <p:ext uri="{BB962C8B-B14F-4D97-AF65-F5344CB8AC3E}">
        <p14:creationId xmlns:p14="http://schemas.microsoft.com/office/powerpoint/2010/main" val="996703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614" y="1346318"/>
            <a:ext cx="7151674"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RESULTADOS: A ATIVIDADE GAMEFICADA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3" name="Retângulo 2"/>
          <p:cNvSpPr/>
          <p:nvPr/>
        </p:nvSpPr>
        <p:spPr>
          <a:xfrm>
            <a:off x="60059" y="1807983"/>
            <a:ext cx="9023882" cy="4493538"/>
          </a:xfrm>
          <a:prstGeom prst="rect">
            <a:avLst/>
          </a:prstGeom>
        </p:spPr>
        <p:txBody>
          <a:bodyPr wrap="square">
            <a:spAutoFit/>
          </a:bodyPr>
          <a:lstStyle/>
          <a:p>
            <a:pPr marL="342900" indent="-342900" algn="just">
              <a:buFont typeface="Wingdings" panose="05000000000000000000" pitchFamily="2" charset="2"/>
              <a:buChar char="ü"/>
            </a:pPr>
            <a:r>
              <a:rPr lang="pt-BR"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Personagens</a:t>
            </a:r>
            <a:r>
              <a:rPr lang="pt-B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0" algn="just"/>
            <a:r>
              <a:rPr lang="pt-BR" sz="2200" u="sng" dirty="0">
                <a:latin typeface="Arial" panose="020B0604020202020204" pitchFamily="34" charset="0"/>
                <a:cs typeface="Arial" panose="020B0604020202020204" pitchFamily="34" charset="0"/>
              </a:rPr>
              <a:t>Equipe de Saúde (Médico e Enfermeiros): </a:t>
            </a:r>
            <a:r>
              <a:rPr lang="pt-BR" sz="2200" dirty="0">
                <a:latin typeface="Arial" panose="020B0604020202020204" pitchFamily="34" charset="0"/>
                <a:cs typeface="Arial" panose="020B0604020202020204" pitchFamily="34" charset="0"/>
              </a:rPr>
              <a:t>responsável pela orientação dos procedimentos médicos envolvendo os diferentes tipos de vírus e reconhecimento dos mesmos. </a:t>
            </a:r>
            <a:endParaRPr lang="pt-BR" sz="2200" dirty="0" smtClean="0">
              <a:latin typeface="Arial" panose="020B0604020202020204" pitchFamily="34" charset="0"/>
              <a:cs typeface="Arial" panose="020B0604020202020204" pitchFamily="34" charset="0"/>
            </a:endParaRPr>
          </a:p>
          <a:p>
            <a:pPr lvl="0" algn="just"/>
            <a:endParaRPr lang="pt-BR" sz="2200" dirty="0">
              <a:latin typeface="Arial" panose="020B0604020202020204" pitchFamily="34" charset="0"/>
              <a:cs typeface="Arial" panose="020B0604020202020204" pitchFamily="34" charset="0"/>
            </a:endParaRPr>
          </a:p>
          <a:p>
            <a:pPr lvl="0" algn="just"/>
            <a:r>
              <a:rPr lang="pt-BR" sz="2200" u="sng" dirty="0">
                <a:latin typeface="Arial" panose="020B0604020202020204" pitchFamily="34" charset="0"/>
                <a:cs typeface="Arial" panose="020B0604020202020204" pitchFamily="34" charset="0"/>
              </a:rPr>
              <a:t>Vetores/contaminantes </a:t>
            </a:r>
            <a:r>
              <a:rPr lang="pt-BR" sz="2200" dirty="0">
                <a:latin typeface="Arial" panose="020B0604020202020204" pitchFamily="34" charset="0"/>
                <a:cs typeface="Arial" panose="020B0604020202020204" pitchFamily="34" charset="0"/>
              </a:rPr>
              <a:t>(mosquitos, morcego, agulha contaminada, sexo sem camisinha, pessoa doente): sua função é infectar o maior número de pessoas possível.</a:t>
            </a:r>
          </a:p>
          <a:p>
            <a:pPr lvl="0" algn="just"/>
            <a:endParaRPr lang="pt-BR" sz="2200" u="sng" dirty="0" smtClean="0">
              <a:latin typeface="Arial" panose="020B0604020202020204" pitchFamily="34" charset="0"/>
              <a:cs typeface="Arial" panose="020B0604020202020204" pitchFamily="34" charset="0"/>
            </a:endParaRPr>
          </a:p>
          <a:p>
            <a:pPr lvl="0" algn="just"/>
            <a:r>
              <a:rPr lang="pt-BR" sz="2200" u="sng" dirty="0" smtClean="0">
                <a:latin typeface="Arial" panose="020B0604020202020204" pitchFamily="34" charset="0"/>
                <a:cs typeface="Arial" panose="020B0604020202020204" pitchFamily="34" charset="0"/>
              </a:rPr>
              <a:t>População</a:t>
            </a:r>
            <a:r>
              <a:rPr lang="pt-BR" sz="2200" u="sng" dirty="0">
                <a:latin typeface="Arial" panose="020B0604020202020204" pitchFamily="34" charset="0"/>
                <a:cs typeface="Arial" panose="020B0604020202020204" pitchFamily="34" charset="0"/>
              </a:rPr>
              <a:t>:</a:t>
            </a:r>
            <a:r>
              <a:rPr lang="pt-BR" sz="2200" dirty="0">
                <a:latin typeface="Arial" panose="020B0604020202020204" pitchFamily="34" charset="0"/>
                <a:cs typeface="Arial" panose="020B0604020202020204" pitchFamily="34" charset="0"/>
              </a:rPr>
              <a:t> os alunos deverão passar pelos cenários e tomar decisões baseados nas pistas encontradas, nos sintomas descritos, bem como a ação determinada pelos objetos escondidos, tais como: imunidade, contágio, infecção, dentre outros</a:t>
            </a:r>
            <a:r>
              <a:rPr lang="pt-BR" sz="2200" dirty="0" smtClean="0">
                <a:latin typeface="Arial" panose="020B0604020202020204" pitchFamily="34" charset="0"/>
                <a:cs typeface="Arial" panose="020B0604020202020204" pitchFamily="34" charset="0"/>
              </a:rPr>
              <a:t>.</a:t>
            </a:r>
            <a:endParaRPr lang="pt-B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272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614" y="1346318"/>
            <a:ext cx="7151674"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RESULTADOS: A ATIVIDADE GAMEFICADA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3" name="Retângulo 2"/>
          <p:cNvSpPr/>
          <p:nvPr/>
        </p:nvSpPr>
        <p:spPr>
          <a:xfrm>
            <a:off x="60059" y="1916832"/>
            <a:ext cx="9023882" cy="4154984"/>
          </a:xfrm>
          <a:prstGeom prst="rect">
            <a:avLst/>
          </a:prstGeom>
        </p:spPr>
        <p:txBody>
          <a:bodyPr wrap="square">
            <a:spAutoFit/>
          </a:bodyPr>
          <a:lstStyle/>
          <a:p>
            <a:pPr marL="342900" indent="-342900" algn="just">
              <a:buFont typeface="Wingdings" panose="05000000000000000000" pitchFamily="2" charset="2"/>
              <a:buChar char="ü"/>
            </a:pPr>
            <a:r>
              <a:rPr lang="pt-BR"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Cenários</a:t>
            </a:r>
            <a:r>
              <a:rPr lang="pt-B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0" algn="just"/>
            <a:r>
              <a:rPr lang="pt-BR" sz="2200" u="sng" dirty="0" smtClean="0">
                <a:latin typeface="Arial" panose="020B0604020202020204" pitchFamily="34" charset="0"/>
                <a:cs typeface="Arial" panose="020B0604020202020204" pitchFamily="34" charset="0"/>
              </a:rPr>
              <a:t>Posto </a:t>
            </a:r>
            <a:r>
              <a:rPr lang="pt-BR" sz="2200" u="sng" dirty="0">
                <a:latin typeface="Arial" panose="020B0604020202020204" pitchFamily="34" charset="0"/>
                <a:cs typeface="Arial" panose="020B0604020202020204" pitchFamily="34" charset="0"/>
              </a:rPr>
              <a:t>de Saúde: </a:t>
            </a:r>
            <a:r>
              <a:rPr lang="pt-BR" sz="2200" dirty="0">
                <a:latin typeface="Arial" panose="020B0604020202020204" pitchFamily="34" charset="0"/>
                <a:cs typeface="Arial" panose="020B0604020202020204" pitchFamily="34" charset="0"/>
              </a:rPr>
              <a:t>lá você poderá tomar vacina, pegar preservativos e receber orientações necessárias.</a:t>
            </a:r>
          </a:p>
          <a:p>
            <a:pPr lvl="0" algn="just"/>
            <a:endParaRPr lang="pt-BR" sz="2200" dirty="0" smtClean="0">
              <a:latin typeface="Arial" panose="020B0604020202020204" pitchFamily="34" charset="0"/>
              <a:cs typeface="Arial" panose="020B0604020202020204" pitchFamily="34" charset="0"/>
            </a:endParaRPr>
          </a:p>
          <a:p>
            <a:pPr lvl="0" algn="just"/>
            <a:r>
              <a:rPr lang="pt-BR" sz="2200" u="sng" dirty="0" smtClean="0">
                <a:latin typeface="Arial" panose="020B0604020202020204" pitchFamily="34" charset="0"/>
                <a:cs typeface="Arial" panose="020B0604020202020204" pitchFamily="34" charset="0"/>
              </a:rPr>
              <a:t>Locais </a:t>
            </a:r>
            <a:r>
              <a:rPr lang="pt-BR" sz="2200" u="sng" dirty="0">
                <a:latin typeface="Arial" panose="020B0604020202020204" pitchFamily="34" charset="0"/>
                <a:cs typeface="Arial" panose="020B0604020202020204" pitchFamily="34" charset="0"/>
              </a:rPr>
              <a:t>contaminados:</a:t>
            </a:r>
            <a:r>
              <a:rPr lang="pt-BR" sz="2200" dirty="0">
                <a:latin typeface="Arial" panose="020B0604020202020204" pitchFamily="34" charset="0"/>
                <a:cs typeface="Arial" panose="020B0604020202020204" pitchFamily="34" charset="0"/>
              </a:rPr>
              <a:t> área com pneus e latas expostas aos mosquitos transmissores de doenças; agulhas contaminadas e camisinhas fora da validade; água contaminada.</a:t>
            </a:r>
          </a:p>
          <a:p>
            <a:pPr lvl="0" algn="just"/>
            <a:endParaRPr lang="pt-BR" sz="2200" dirty="0" smtClean="0">
              <a:latin typeface="Arial" panose="020B0604020202020204" pitchFamily="34" charset="0"/>
              <a:cs typeface="Arial" panose="020B0604020202020204" pitchFamily="34" charset="0"/>
            </a:endParaRPr>
          </a:p>
          <a:p>
            <a:pPr lvl="0" algn="just"/>
            <a:r>
              <a:rPr lang="pt-BR" sz="2200" u="sng" dirty="0" smtClean="0">
                <a:latin typeface="Arial" panose="020B0604020202020204" pitchFamily="34" charset="0"/>
                <a:cs typeface="Arial" panose="020B0604020202020204" pitchFamily="34" charset="0"/>
              </a:rPr>
              <a:t>Residência/Escola</a:t>
            </a:r>
            <a:r>
              <a:rPr lang="pt-BR" sz="2200" u="sng" dirty="0">
                <a:latin typeface="Arial" panose="020B0604020202020204" pitchFamily="34" charset="0"/>
                <a:cs typeface="Arial" panose="020B0604020202020204" pitchFamily="34" charset="0"/>
              </a:rPr>
              <a:t>:</a:t>
            </a:r>
            <a:r>
              <a:rPr lang="pt-BR" sz="2200" dirty="0">
                <a:latin typeface="Arial" panose="020B0604020202020204" pitchFamily="34" charset="0"/>
                <a:cs typeface="Arial" panose="020B0604020202020204" pitchFamily="34" charset="0"/>
              </a:rPr>
              <a:t> local neutro que os alunos precisam procurar as orientações e as pistas para receber pontos necessários e alcançar os objetivos.</a:t>
            </a:r>
          </a:p>
          <a:p>
            <a:pPr algn="just"/>
            <a:endParaRPr lang="pt-B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195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614" y="1346318"/>
            <a:ext cx="7151674"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RESULTADOS: A ATIVIDADE GAMEFICADA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3" name="Retângulo 2"/>
          <p:cNvSpPr/>
          <p:nvPr/>
        </p:nvSpPr>
        <p:spPr>
          <a:xfrm>
            <a:off x="60059" y="1916832"/>
            <a:ext cx="9023882" cy="4154984"/>
          </a:xfrm>
          <a:prstGeom prst="rect">
            <a:avLst/>
          </a:prstGeom>
        </p:spPr>
        <p:txBody>
          <a:bodyPr wrap="square">
            <a:spAutoFit/>
          </a:bodyPr>
          <a:lstStyle/>
          <a:p>
            <a:pPr marL="342900" indent="-342900" algn="just">
              <a:buFont typeface="Wingdings" panose="05000000000000000000" pitchFamily="2" charset="2"/>
              <a:buChar char="ü"/>
            </a:pPr>
            <a:r>
              <a:rPr lang="pt-BR"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Cartas</a:t>
            </a:r>
            <a:r>
              <a:rPr lang="pt-B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0" algn="just"/>
            <a:r>
              <a:rPr lang="pt-BR" sz="2200" u="sng" dirty="0">
                <a:latin typeface="Arial" panose="020B0604020202020204" pitchFamily="34" charset="0"/>
                <a:cs typeface="Arial" panose="020B0604020202020204" pitchFamily="34" charset="0"/>
              </a:rPr>
              <a:t>Ações:</a:t>
            </a:r>
            <a:r>
              <a:rPr lang="pt-BR" sz="2200" dirty="0">
                <a:latin typeface="Arial" panose="020B0604020202020204" pitchFamily="34" charset="0"/>
                <a:cs typeface="Arial" panose="020B0604020202020204" pitchFamily="34" charset="0"/>
              </a:rPr>
              <a:t> determinam o que você deve fazer (ir ao médico, ir para a escola, ir para casa, visitar alguém, avançar ou regredir alguns passos);</a:t>
            </a:r>
          </a:p>
          <a:p>
            <a:pPr lvl="0" algn="just"/>
            <a:endParaRPr lang="pt-BR" sz="2200" dirty="0" smtClean="0">
              <a:latin typeface="Arial" panose="020B0604020202020204" pitchFamily="34" charset="0"/>
              <a:cs typeface="Arial" panose="020B0604020202020204" pitchFamily="34" charset="0"/>
            </a:endParaRPr>
          </a:p>
          <a:p>
            <a:pPr lvl="0" algn="just"/>
            <a:r>
              <a:rPr lang="pt-BR" sz="2200" u="sng" dirty="0" smtClean="0">
                <a:latin typeface="Arial" panose="020B0604020202020204" pitchFamily="34" charset="0"/>
                <a:cs typeface="Arial" panose="020B0604020202020204" pitchFamily="34" charset="0"/>
              </a:rPr>
              <a:t>Bônus</a:t>
            </a:r>
            <a:r>
              <a:rPr lang="pt-BR" sz="2200" u="sng"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Cartas que te ajudam a ganhar pontos e elevar seu nível de vida, tais como: leite materno, alimentação saudável, atividade física, imunidade, camisinhas, estudar.</a:t>
            </a:r>
          </a:p>
          <a:p>
            <a:pPr lvl="0" algn="just"/>
            <a:endParaRPr lang="pt-BR" sz="2200" dirty="0" smtClean="0">
              <a:latin typeface="Arial" panose="020B0604020202020204" pitchFamily="34" charset="0"/>
              <a:cs typeface="Arial" panose="020B0604020202020204" pitchFamily="34" charset="0"/>
            </a:endParaRPr>
          </a:p>
          <a:p>
            <a:pPr lvl="0" algn="just"/>
            <a:r>
              <a:rPr lang="pt-BR" sz="2200" u="sng" dirty="0" smtClean="0">
                <a:latin typeface="Arial" panose="020B0604020202020204" pitchFamily="34" charset="0"/>
                <a:cs typeface="Arial" panose="020B0604020202020204" pitchFamily="34" charset="0"/>
              </a:rPr>
              <a:t>Revês</a:t>
            </a:r>
            <a:r>
              <a:rPr lang="pt-BR" sz="2200" u="sng"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cartas que são prejudiciais e que te deixam doente (soltar mosquitos, não vacinar os animais, frequentar área de risco, sexo sem camisinha</a:t>
            </a:r>
            <a:r>
              <a:rPr lang="pt-BR" sz="2200" dirty="0" smtClean="0">
                <a:latin typeface="Arial" panose="020B0604020202020204" pitchFamily="34" charset="0"/>
                <a:cs typeface="Arial" panose="020B0604020202020204" pitchFamily="34" charset="0"/>
              </a:rPr>
              <a:t>).</a:t>
            </a:r>
            <a:endParaRPr lang="pt-B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08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614" y="1346318"/>
            <a:ext cx="7151674"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RESULTADOS: A ATIVIDADE GAMEFICADA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25" name="CaixaDeTexto 24"/>
          <p:cNvSpPr txBox="1"/>
          <p:nvPr/>
        </p:nvSpPr>
        <p:spPr>
          <a:xfrm>
            <a:off x="32487" y="5733256"/>
            <a:ext cx="8859993" cy="769441"/>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pt-BR" sz="2200" dirty="0" smtClean="0">
                <a:latin typeface="Arial" panose="020B0604020202020204" pitchFamily="34" charset="0"/>
                <a:cs typeface="Arial" panose="020B0604020202020204" pitchFamily="34" charset="0"/>
              </a:rPr>
              <a:t>Algumas Cartas que que foram utilizadas durante a atividade gamificada.</a:t>
            </a:r>
            <a:endParaRPr lang="pt-BR" sz="2200" dirty="0">
              <a:latin typeface="Arial" panose="020B0604020202020204" pitchFamily="34" charset="0"/>
              <a:cs typeface="Arial" panose="020B0604020202020204" pitchFamily="34" charset="0"/>
            </a:endParaRPr>
          </a:p>
        </p:txBody>
      </p:sp>
      <p:pic>
        <p:nvPicPr>
          <p:cNvPr id="6" name="Imagem 5"/>
          <p:cNvPicPr>
            <a:picLocks noChangeAspect="1"/>
          </p:cNvPicPr>
          <p:nvPr/>
        </p:nvPicPr>
        <p:blipFill rotWithShape="1">
          <a:blip r:embed="rId3"/>
          <a:srcRect l="13775" t="22000" r="51312" b="13116"/>
          <a:stretch/>
        </p:blipFill>
        <p:spPr>
          <a:xfrm>
            <a:off x="145921" y="1843987"/>
            <a:ext cx="2883329" cy="3853265"/>
          </a:xfrm>
          <a:prstGeom prst="rect">
            <a:avLst/>
          </a:prstGeom>
        </p:spPr>
      </p:pic>
      <p:pic>
        <p:nvPicPr>
          <p:cNvPr id="13" name="Imagem 12"/>
          <p:cNvPicPr>
            <a:picLocks noChangeAspect="1"/>
          </p:cNvPicPr>
          <p:nvPr/>
        </p:nvPicPr>
        <p:blipFill rotWithShape="1">
          <a:blip r:embed="rId3"/>
          <a:srcRect l="51559" t="22000" r="13775" b="10801"/>
          <a:stretch/>
        </p:blipFill>
        <p:spPr>
          <a:xfrm>
            <a:off x="3029250" y="1835740"/>
            <a:ext cx="2866466" cy="3797749"/>
          </a:xfrm>
          <a:prstGeom prst="rect">
            <a:avLst/>
          </a:prstGeom>
        </p:spPr>
      </p:pic>
      <p:pic>
        <p:nvPicPr>
          <p:cNvPr id="9" name="Imagem 8"/>
          <p:cNvPicPr>
            <a:picLocks noChangeAspect="1"/>
          </p:cNvPicPr>
          <p:nvPr/>
        </p:nvPicPr>
        <p:blipFill rotWithShape="1">
          <a:blip r:embed="rId4"/>
          <a:srcRect l="14563" t="22001" r="51575" b="33200"/>
          <a:stretch/>
        </p:blipFill>
        <p:spPr>
          <a:xfrm>
            <a:off x="5940152" y="1885241"/>
            <a:ext cx="3096344" cy="2989169"/>
          </a:xfrm>
          <a:prstGeom prst="rect">
            <a:avLst/>
          </a:prstGeom>
        </p:spPr>
      </p:pic>
    </p:spTree>
    <p:extLst>
      <p:ext uri="{BB962C8B-B14F-4D97-AF65-F5344CB8AC3E}">
        <p14:creationId xmlns:p14="http://schemas.microsoft.com/office/powerpoint/2010/main" val="3923093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614" y="1346318"/>
            <a:ext cx="7151674"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RESULTADOS: A ATIVIDADE GAMEFICADA</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0" y="1904557"/>
            <a:ext cx="2592288" cy="2011173"/>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8341" y="1904557"/>
            <a:ext cx="2192288" cy="2038996"/>
          </a:xfrm>
          <a:prstGeom prst="rect">
            <a:avLst/>
          </a:prstGeom>
        </p:spPr>
      </p:pic>
      <p:pic>
        <p:nvPicPr>
          <p:cNvPr id="10" name="Image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3802" y="1924938"/>
            <a:ext cx="2406510" cy="1998233"/>
          </a:xfrm>
          <a:prstGeom prst="rect">
            <a:avLst/>
          </a:prstGeom>
        </p:spPr>
      </p:pic>
      <p:pic>
        <p:nvPicPr>
          <p:cNvPr id="19" name="Image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2645049" y="4288425"/>
            <a:ext cx="2299203" cy="1832618"/>
          </a:xfrm>
          <a:prstGeom prst="rect">
            <a:avLst/>
          </a:prstGeom>
        </p:spPr>
      </p:pic>
      <p:pic>
        <p:nvPicPr>
          <p:cNvPr id="20" name="Imagem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67661" y="4260602"/>
            <a:ext cx="2480588" cy="1860441"/>
          </a:xfrm>
          <a:prstGeom prst="rect">
            <a:avLst/>
          </a:prstGeom>
        </p:spPr>
      </p:pic>
      <p:pic>
        <p:nvPicPr>
          <p:cNvPr id="24" name="Imagem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5054980" y="4287107"/>
            <a:ext cx="2203648" cy="1833935"/>
          </a:xfrm>
          <a:prstGeom prst="rect">
            <a:avLst/>
          </a:prstGeom>
        </p:spPr>
      </p:pic>
      <p:sp>
        <p:nvSpPr>
          <p:cNvPr id="25" name="CaixaDeTexto 24"/>
          <p:cNvSpPr txBox="1"/>
          <p:nvPr/>
        </p:nvSpPr>
        <p:spPr>
          <a:xfrm>
            <a:off x="7450981" y="2007515"/>
            <a:ext cx="1545457" cy="3816429"/>
          </a:xfrm>
          <a:prstGeom prst="rect">
            <a:avLst/>
          </a:prstGeom>
          <a:solidFill>
            <a:schemeClr val="accent4">
              <a:lumMod val="40000"/>
              <a:lumOff val="60000"/>
            </a:schemeClr>
          </a:solidFill>
          <a:ln>
            <a:solidFill>
              <a:schemeClr val="accent2">
                <a:lumMod val="75000"/>
              </a:schemeClr>
            </a:solidFill>
          </a:ln>
          <a:scene3d>
            <a:camera prst="orthographicFront"/>
            <a:lightRig rig="threePt" dir="t"/>
          </a:scene3d>
          <a:sp3d>
            <a:bevelT prst="convex"/>
          </a:sp3d>
        </p:spPr>
        <p:txBody>
          <a:bodyPr wrap="square" rtlCol="0">
            <a:spAutoFit/>
          </a:bodyPr>
          <a:lstStyle/>
          <a:p>
            <a:pPr algn="ctr"/>
            <a:r>
              <a:rPr lang="pt-BR" sz="2200" dirty="0" smtClean="0">
                <a:latin typeface="Arial" panose="020B0604020202020204" pitchFamily="34" charset="0"/>
                <a:cs typeface="Arial" panose="020B0604020202020204" pitchFamily="34" charset="0"/>
              </a:rPr>
              <a:t>Algumas Imagens da Atividade através da EaD e também validada com os alunos no GREPIAL.</a:t>
            </a:r>
            <a:endParaRPr lang="pt-B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61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614" y="1346318"/>
            <a:ext cx="4199346"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Considerações finais</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5" name="Retângulo 4"/>
          <p:cNvSpPr/>
          <p:nvPr/>
        </p:nvSpPr>
        <p:spPr>
          <a:xfrm>
            <a:off x="107504" y="1916832"/>
            <a:ext cx="9144000" cy="1938992"/>
          </a:xfrm>
          <a:prstGeom prst="rect">
            <a:avLst/>
          </a:prstGeom>
        </p:spPr>
        <p:txBody>
          <a:bodyPr>
            <a:spAutoFit/>
          </a:bodyPr>
          <a:lstStyle/>
          <a:p>
            <a:pPr algn="ctr"/>
            <a:r>
              <a:rPr lang="pt-BR" sz="2400" dirty="0" smtClean="0">
                <a:latin typeface="Arial" panose="020B0604020202020204" pitchFamily="34" charset="0"/>
                <a:cs typeface="Arial" panose="020B0604020202020204" pitchFamily="34" charset="0"/>
              </a:rPr>
              <a:t>Os </a:t>
            </a:r>
            <a:r>
              <a:rPr lang="pt-BR" sz="2400" dirty="0">
                <a:latin typeface="Arial" panose="020B0604020202020204" pitchFamily="34" charset="0"/>
                <a:cs typeface="Arial" panose="020B0604020202020204" pitchFamily="34" charset="0"/>
              </a:rPr>
              <a:t>resultados encontrados, conclui-se que permitiram realizar </a:t>
            </a:r>
            <a:r>
              <a:rPr lang="pt-BR" sz="2400" dirty="0" smtClean="0">
                <a:latin typeface="Arial" panose="020B0604020202020204" pitchFamily="34" charset="0"/>
                <a:cs typeface="Arial" panose="020B0604020202020204" pitchFamily="34" charset="0"/>
              </a:rPr>
              <a:t>alguns ajustes </a:t>
            </a:r>
            <a:r>
              <a:rPr lang="pt-BR" sz="2400" dirty="0">
                <a:latin typeface="Arial" panose="020B0604020202020204" pitchFamily="34" charset="0"/>
                <a:cs typeface="Arial" panose="020B0604020202020204" pitchFamily="34" charset="0"/>
              </a:rPr>
              <a:t>na estratégia, mas permitiu que os alunos experimentassem essa abordagem e sugerissem</a:t>
            </a:r>
          </a:p>
          <a:p>
            <a:pPr algn="ctr"/>
            <a:r>
              <a:rPr lang="pt-BR" sz="2400" dirty="0">
                <a:latin typeface="Arial" panose="020B0604020202020204" pitchFamily="34" charset="0"/>
                <a:cs typeface="Arial" panose="020B0604020202020204" pitchFamily="34" charset="0"/>
              </a:rPr>
              <a:t>melhorias, tornando a ensino de ciência mais atrativo e contextualizado.</a:t>
            </a:r>
          </a:p>
        </p:txBody>
      </p:sp>
      <p:sp>
        <p:nvSpPr>
          <p:cNvPr id="6" name="Retângulo 5"/>
          <p:cNvSpPr/>
          <p:nvPr/>
        </p:nvSpPr>
        <p:spPr>
          <a:xfrm>
            <a:off x="89756" y="4000273"/>
            <a:ext cx="8964488" cy="1644296"/>
          </a:xfrm>
          <a:prstGeom prst="rect">
            <a:avLst/>
          </a:prstGeom>
        </p:spPr>
        <p:txBody>
          <a:bodyPr wrap="square">
            <a:spAutoFit/>
          </a:bodyPr>
          <a:lstStyle/>
          <a:p>
            <a:pPr algn="ctr">
              <a:lnSpc>
                <a:spcPct val="107000"/>
              </a:lnSpc>
              <a:spcAft>
                <a:spcPts val="800"/>
              </a:spcAft>
            </a:pPr>
            <a:r>
              <a:rPr lang="pt-BR" sz="2400" dirty="0">
                <a:latin typeface="Arial" panose="020B0604020202020204" pitchFamily="34" charset="0"/>
                <a:cs typeface="Arial" panose="020B0604020202020204" pitchFamily="34" charset="0"/>
              </a:rPr>
              <a:t>Os depoimentos revelam que os alunos tiveram grande interesse nas características estudadas, pois foram motivadas pelo recurso utilizado agora como uma ferramenta de aprendizagem no ensino de ciências</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17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6" name="Retângulo 5"/>
          <p:cNvSpPr/>
          <p:nvPr/>
        </p:nvSpPr>
        <p:spPr>
          <a:xfrm>
            <a:off x="89756" y="1751314"/>
            <a:ext cx="8964488" cy="2829814"/>
          </a:xfrm>
          <a:prstGeom prst="rect">
            <a:avLst/>
          </a:prstGeom>
        </p:spPr>
        <p:txBody>
          <a:bodyPr wrap="square">
            <a:spAutoFit/>
          </a:bodyPr>
          <a:lstStyle/>
          <a:p>
            <a:pPr algn="ctr">
              <a:lnSpc>
                <a:spcPct val="107000"/>
              </a:lnSpc>
              <a:spcAft>
                <a:spcPts val="800"/>
              </a:spcAft>
            </a:pPr>
            <a:r>
              <a:rPr lang="pt-BR" sz="2400" dirty="0" smtClean="0">
                <a:latin typeface="Arial" panose="020B0604020202020204" pitchFamily="34" charset="0"/>
                <a:cs typeface="Arial" panose="020B0604020202020204" pitchFamily="34" charset="0"/>
              </a:rPr>
              <a:t>Para </a:t>
            </a:r>
            <a:r>
              <a:rPr lang="pt-BR" sz="2400" dirty="0">
                <a:latin typeface="Arial" panose="020B0604020202020204" pitchFamily="34" charset="0"/>
                <a:cs typeface="Arial" panose="020B0604020202020204" pitchFamily="34" charset="0"/>
              </a:rPr>
              <a:t>tanto, é preciso incentivo na criação e mais ferramentas em espaços de aprendizagem, pautados nesta justificativa de favorecimento ao aprendizado significativo, tanto de biologia quanto de outras disciplinas, principalmente se trabalhadas em forma de projetos pedagógicos de uma forma interdisciplinar e multidisciplinar, com diferentes contextos e narrativas, favorecendo a diversidade </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p:txBody>
      </p:sp>
      <p:sp>
        <p:nvSpPr>
          <p:cNvPr id="7" name="CaixaDeTexto 6"/>
          <p:cNvSpPr txBox="1"/>
          <p:nvPr/>
        </p:nvSpPr>
        <p:spPr>
          <a:xfrm>
            <a:off x="12614" y="1346318"/>
            <a:ext cx="4199346"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Considerações finais</a:t>
            </a:r>
            <a:endParaRPr lang="pt-BR" dirty="0"/>
          </a:p>
        </p:txBody>
      </p:sp>
      <p:sp>
        <p:nvSpPr>
          <p:cNvPr id="3" name="Retângulo 2"/>
          <p:cNvSpPr/>
          <p:nvPr/>
        </p:nvSpPr>
        <p:spPr>
          <a:xfrm>
            <a:off x="89756" y="4667652"/>
            <a:ext cx="8964488" cy="1569660"/>
          </a:xfrm>
          <a:prstGeom prst="rect">
            <a:avLst/>
          </a:prstGeom>
        </p:spPr>
        <p:txBody>
          <a:bodyPr wrap="square">
            <a:spAutoFit/>
          </a:bodyPr>
          <a:lstStyle/>
          <a:p>
            <a:pPr algn="ctr">
              <a:lnSpc>
                <a:spcPct val="100000"/>
              </a:lnSpc>
              <a:spcBef>
                <a:spcPts val="450"/>
              </a:spcBef>
              <a:buClr>
                <a:schemeClr val="accent1"/>
              </a:buClr>
              <a:buSzPct val="80000"/>
            </a:pPr>
            <a:r>
              <a:rPr lang="pt-BR" altLang="pt-BR" sz="2400" dirty="0">
                <a:latin typeface="Arial" panose="020B0604020202020204" pitchFamily="34" charset="0"/>
                <a:cs typeface="Arial" panose="020B0604020202020204" pitchFamily="34" charset="0"/>
              </a:rPr>
              <a:t>Sendo assim, </a:t>
            </a:r>
            <a:r>
              <a:rPr lang="pt-BR" altLang="pt-BR" sz="2400" dirty="0" smtClean="0">
                <a:latin typeface="Arial" panose="020B0604020202020204" pitchFamily="34" charset="0"/>
                <a:cs typeface="Arial" panose="020B0604020202020204" pitchFamily="34" charset="0"/>
              </a:rPr>
              <a:t>o relato </a:t>
            </a:r>
            <a:r>
              <a:rPr lang="pt-BR" altLang="pt-BR" sz="2400" dirty="0">
                <a:latin typeface="Arial" panose="020B0604020202020204" pitchFamily="34" charset="0"/>
                <a:cs typeface="Arial" panose="020B0604020202020204" pitchFamily="34" charset="0"/>
              </a:rPr>
              <a:t>aqui </a:t>
            </a:r>
            <a:r>
              <a:rPr lang="pt-BR" altLang="pt-BR" sz="2400" dirty="0" smtClean="0">
                <a:latin typeface="Arial" panose="020B0604020202020204" pitchFamily="34" charset="0"/>
                <a:cs typeface="Arial" panose="020B0604020202020204" pitchFamily="34" charset="0"/>
              </a:rPr>
              <a:t>apresentado é relevante </a:t>
            </a:r>
            <a:r>
              <a:rPr lang="pt-BR" altLang="pt-BR" sz="2400" dirty="0">
                <a:latin typeface="Arial" panose="020B0604020202020204" pitchFamily="34" charset="0"/>
                <a:cs typeface="Arial" panose="020B0604020202020204" pitchFamily="34" charset="0"/>
              </a:rPr>
              <a:t>como mecanismo de promoção do conhecimento, como também de desenvolver práticas para educação na área de Ciências Naturais e suas Tecnologias.</a:t>
            </a:r>
          </a:p>
        </p:txBody>
      </p:sp>
    </p:spTree>
    <p:extLst>
      <p:ext uri="{BB962C8B-B14F-4D97-AF65-F5344CB8AC3E}">
        <p14:creationId xmlns:p14="http://schemas.microsoft.com/office/powerpoint/2010/main" val="759266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a:spLocks noChangeArrowheads="1"/>
          </p:cNvSpPr>
          <p:nvPr/>
        </p:nvSpPr>
        <p:spPr bwMode="auto">
          <a:xfrm>
            <a:off x="12700" y="1940198"/>
            <a:ext cx="896461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defTabSz="652463"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defTabSz="652463"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defTabSz="652463"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defTabSz="652463"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eaLnBrk="1" hangingPunct="1">
              <a:lnSpc>
                <a:spcPts val="3750"/>
              </a:lnSpc>
              <a:spcBef>
                <a:spcPct val="0"/>
              </a:spcBef>
              <a:buClrTx/>
            </a:pPr>
            <a:r>
              <a:rPr lang="pt-BR" altLang="pt-BR" sz="2400" dirty="0">
                <a:latin typeface="Arial" panose="020B0604020202020204" pitchFamily="34" charset="0"/>
              </a:rPr>
              <a:t> Ensino Médio com Intermediação Tecnológica.</a:t>
            </a:r>
          </a:p>
          <a:p>
            <a:pPr eaLnBrk="1" hangingPunct="1">
              <a:lnSpc>
                <a:spcPts val="3750"/>
              </a:lnSpc>
              <a:spcBef>
                <a:spcPct val="0"/>
              </a:spcBef>
              <a:buClrTx/>
            </a:pPr>
            <a:r>
              <a:rPr lang="pt-BR" altLang="pt-BR" sz="2400" dirty="0">
                <a:latin typeface="Arial" panose="020B0604020202020204" pitchFamily="34" charset="0"/>
              </a:rPr>
              <a:t> Portaria nº 424/2011 de 21 de janeiro de 2011,</a:t>
            </a:r>
          </a:p>
          <a:p>
            <a:pPr eaLnBrk="1" hangingPunct="1">
              <a:lnSpc>
                <a:spcPts val="3750"/>
              </a:lnSpc>
              <a:spcBef>
                <a:spcPct val="0"/>
              </a:spcBef>
              <a:buClrTx/>
            </a:pPr>
            <a:r>
              <a:rPr lang="pt-BR" altLang="pt-BR" sz="2400" dirty="0">
                <a:latin typeface="Arial" panose="020B0604020202020204" pitchFamily="34" charset="0"/>
              </a:rPr>
              <a:t> Funcionamento desde 2008 (EMC@MPO).</a:t>
            </a:r>
          </a:p>
          <a:p>
            <a:pPr eaLnBrk="1" hangingPunct="1">
              <a:lnSpc>
                <a:spcPct val="100000"/>
              </a:lnSpc>
              <a:spcBef>
                <a:spcPct val="0"/>
              </a:spcBef>
              <a:buClrTx/>
            </a:pPr>
            <a:r>
              <a:rPr lang="pt-BR" altLang="pt-BR" sz="2400" dirty="0">
                <a:latin typeface="Arial" panose="020B0604020202020204" pitchFamily="34" charset="0"/>
              </a:rPr>
              <a:t> Áreas rurais e </a:t>
            </a:r>
            <a:r>
              <a:rPr lang="pt-BR" altLang="pt-BR" sz="2400" dirty="0" err="1">
                <a:latin typeface="Arial" panose="020B0604020202020204" pitchFamily="34" charset="0"/>
              </a:rPr>
              <a:t>longuíquas</a:t>
            </a:r>
            <a:r>
              <a:rPr lang="pt-BR" altLang="pt-BR" sz="2400" dirty="0">
                <a:latin typeface="Arial" panose="020B0604020202020204" pitchFamily="34" charset="0"/>
              </a:rPr>
              <a:t> da Bahia que não possuem ensino médio público.</a:t>
            </a:r>
          </a:p>
          <a:p>
            <a:pPr eaLnBrk="1" hangingPunct="1">
              <a:lnSpc>
                <a:spcPts val="3750"/>
              </a:lnSpc>
              <a:spcBef>
                <a:spcPct val="0"/>
              </a:spcBef>
              <a:buClrTx/>
            </a:pPr>
            <a:r>
              <a:rPr lang="pt-BR" altLang="pt-BR" sz="2400" dirty="0">
                <a:latin typeface="Arial" panose="020B0604020202020204" pitchFamily="34" charset="0"/>
              </a:rPr>
              <a:t>  Aulas ao vivo via satélite (Software IPTV). </a:t>
            </a:r>
          </a:p>
          <a:p>
            <a:pPr eaLnBrk="1" hangingPunct="1">
              <a:lnSpc>
                <a:spcPts val="3750"/>
              </a:lnSpc>
              <a:spcBef>
                <a:spcPct val="0"/>
              </a:spcBef>
              <a:buClrTx/>
            </a:pPr>
            <a:r>
              <a:rPr lang="pt-BR" altLang="pt-BR" sz="2400" dirty="0">
                <a:latin typeface="Arial" panose="020B0604020202020204" pitchFamily="34" charset="0"/>
              </a:rPr>
              <a:t> CEMITEC – Centro de Referência em 2016.</a:t>
            </a:r>
          </a:p>
          <a:p>
            <a:pPr eaLnBrk="1" hangingPunct="1">
              <a:lnSpc>
                <a:spcPts val="3750"/>
              </a:lnSpc>
              <a:spcBef>
                <a:spcPct val="0"/>
              </a:spcBef>
              <a:buClrTx/>
            </a:pPr>
            <a:r>
              <a:rPr lang="pt-BR" altLang="pt-BR" sz="2400" dirty="0">
                <a:latin typeface="Arial" panose="020B0604020202020204" pitchFamily="34" charset="0"/>
              </a:rPr>
              <a:t> Premio Tecnologia Social.</a:t>
            </a:r>
          </a:p>
          <a:p>
            <a:pPr eaLnBrk="1" hangingPunct="1">
              <a:lnSpc>
                <a:spcPts val="3750"/>
              </a:lnSpc>
              <a:spcBef>
                <a:spcPct val="0"/>
              </a:spcBef>
              <a:buClrTx/>
            </a:pPr>
            <a:r>
              <a:rPr lang="pt-BR" altLang="pt-BR" sz="2400" dirty="0">
                <a:latin typeface="Arial" panose="020B0604020202020204" pitchFamily="34" charset="0"/>
              </a:rPr>
              <a:t>Link: http://ambiente.educacao.ba.gov.br/emitec/ </a:t>
            </a:r>
          </a:p>
          <a:p>
            <a:pPr eaLnBrk="1" hangingPunct="1">
              <a:lnSpc>
                <a:spcPts val="3750"/>
              </a:lnSpc>
              <a:spcBef>
                <a:spcPct val="0"/>
              </a:spcBef>
              <a:buClrTx/>
            </a:pPr>
            <a:endParaRPr lang="pt-BR" altLang="pt-BR" sz="2400" dirty="0">
              <a:latin typeface="Arial" panose="020B0604020202020204" pitchFamily="34" charset="0"/>
            </a:endParaRPr>
          </a:p>
        </p:txBody>
      </p:sp>
      <p:pic>
        <p:nvPicPr>
          <p:cNvPr id="3075"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938" y="3821386"/>
            <a:ext cx="24923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9"/>
          <p:cNvSpPr txBox="1"/>
          <p:nvPr/>
        </p:nvSpPr>
        <p:spPr>
          <a:xfrm>
            <a:off x="12701" y="1368543"/>
            <a:ext cx="3623196" cy="523875"/>
          </a:xfrm>
          <a:prstGeom prst="rect">
            <a:avLst/>
          </a:prstGeom>
          <a:solidFill>
            <a:schemeClr val="accent4">
              <a:lumMod val="60000"/>
              <a:lumOff val="40000"/>
            </a:schemeClr>
          </a:solidFill>
        </p:spPr>
        <p:txBody>
          <a:bodyPr wrap="square">
            <a:spAutoFit/>
          </a:bodyPr>
          <a:lstStyle/>
          <a:p>
            <a:pPr defTabSz="489764" eaLnBrk="1" fontAlgn="auto" hangingPunct="1">
              <a:spcBef>
                <a:spcPts val="0"/>
              </a:spcBef>
              <a:spcAft>
                <a:spcPts val="0"/>
              </a:spcAft>
              <a:defRPr/>
            </a:pPr>
            <a:r>
              <a:rPr lang="pt-BR" sz="2800" b="1" cap="all" dirty="0">
                <a:effectLst>
                  <a:outerShdw blurRad="38100" dist="38100" dir="2700000" algn="tl">
                    <a:srgbClr val="000000">
                      <a:alpha val="43137"/>
                    </a:srgbClr>
                  </a:outerShdw>
                </a:effectLst>
                <a:latin typeface="Arial" pitchFamily="34" charset="0"/>
              </a:rPr>
              <a:t>O EMITEC</a:t>
            </a:r>
            <a:endParaRPr lang="pt-BR" sz="2800" b="1" dirty="0">
              <a:effectLst>
                <a:outerShdw blurRad="38100" dist="38100" dir="2700000" algn="tl">
                  <a:srgbClr val="000000">
                    <a:alpha val="43137"/>
                  </a:srgbClr>
                </a:outerShdw>
              </a:effectLst>
              <a:latin typeface="Arial" pitchFamily="34" charset="0"/>
            </a:endParaRP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rcRect l="35863" t="49530" r="35745" b="6352"/>
          <a:stretch>
            <a:fillRect/>
          </a:stretch>
        </p:blipFill>
        <p:spPr bwMode="auto">
          <a:xfrm>
            <a:off x="6986588" y="1699537"/>
            <a:ext cx="1990725"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l="42358" t="41187" r="22839" b="30469"/>
          <a:stretch>
            <a:fillRect/>
          </a:stretch>
        </p:blipFill>
        <p:spPr bwMode="auto">
          <a:xfrm>
            <a:off x="3698784" y="4794"/>
            <a:ext cx="5445216" cy="16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10589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nodeType="withEffect">
                                  <p:stCondLst>
                                    <p:cond delay="0"/>
                                  </p:stCondLst>
                                  <p:childTnLst>
                                    <p:set>
                                      <p:cBhvr>
                                        <p:cTn id="49" dur="1" fill="hold">
                                          <p:stCondLst>
                                            <p:cond delay="0"/>
                                          </p:stCondLst>
                                        </p:cTn>
                                        <p:tgtEl>
                                          <p:spTgt spid="3075"/>
                                        </p:tgtEl>
                                        <p:attrNameLst>
                                          <p:attrName>style.visibility</p:attrName>
                                        </p:attrNameLst>
                                      </p:cBhvr>
                                      <p:to>
                                        <p:strVal val="visible"/>
                                      </p:to>
                                    </p:set>
                                    <p:animEffect transition="in" filter="fade">
                                      <p:cBhvr>
                                        <p:cTn id="5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7" name="CaixaDeTexto 6"/>
          <p:cNvSpPr txBox="1"/>
          <p:nvPr/>
        </p:nvSpPr>
        <p:spPr>
          <a:xfrm>
            <a:off x="0" y="1361314"/>
            <a:ext cx="4199346"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Convite.....</a:t>
            </a:r>
            <a:endParaRPr lang="pt-BR" dirty="0"/>
          </a:p>
        </p:txBody>
      </p:sp>
      <p:pic>
        <p:nvPicPr>
          <p:cNvPr id="2" name="Imagem 1"/>
          <p:cNvPicPr>
            <a:picLocks noChangeAspect="1"/>
          </p:cNvPicPr>
          <p:nvPr/>
        </p:nvPicPr>
        <p:blipFill rotWithShape="1">
          <a:blip r:embed="rId3"/>
          <a:srcRect l="28737" r="29624"/>
          <a:stretch/>
        </p:blipFill>
        <p:spPr>
          <a:xfrm>
            <a:off x="5597860" y="1838928"/>
            <a:ext cx="3384376" cy="4888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m 4"/>
          <p:cNvPicPr>
            <a:picLocks noChangeAspect="1"/>
          </p:cNvPicPr>
          <p:nvPr/>
        </p:nvPicPr>
        <p:blipFill rotWithShape="1">
          <a:blip r:embed="rId4"/>
          <a:srcRect l="29525" r="29573"/>
          <a:stretch/>
        </p:blipFill>
        <p:spPr>
          <a:xfrm>
            <a:off x="1907704" y="1346318"/>
            <a:ext cx="3528392" cy="4958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aixaDeTexto 7"/>
          <p:cNvSpPr txBox="1"/>
          <p:nvPr/>
        </p:nvSpPr>
        <p:spPr>
          <a:xfrm>
            <a:off x="179512" y="6351711"/>
            <a:ext cx="4199346"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lgn="ctr">
              <a:defRPr/>
            </a:pPr>
            <a:r>
              <a:rPr lang="pt-BR" dirty="0" smtClean="0"/>
              <a:t>Aguardamos vocês!</a:t>
            </a:r>
            <a:endParaRPr lang="pt-BR" dirty="0"/>
          </a:p>
        </p:txBody>
      </p:sp>
    </p:spTree>
    <p:extLst>
      <p:ext uri="{BB962C8B-B14F-4D97-AF65-F5344CB8AC3E}">
        <p14:creationId xmlns:p14="http://schemas.microsoft.com/office/powerpoint/2010/main" val="391822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7" name="CaixaDeTexto 6"/>
          <p:cNvSpPr txBox="1"/>
          <p:nvPr/>
        </p:nvSpPr>
        <p:spPr>
          <a:xfrm>
            <a:off x="12614" y="1346318"/>
            <a:ext cx="2399146" cy="461665"/>
          </a:xfrm>
          <a:prstGeom prst="rect">
            <a:avLst/>
          </a:prstGeom>
          <a:solidFill>
            <a:schemeClr val="accent4">
              <a:lumMod val="40000"/>
              <a:lumOff val="60000"/>
            </a:schemeClr>
          </a:solidFill>
        </p:spPr>
        <p:txBody>
          <a:bodyPr wrap="square">
            <a:spAutoFit/>
          </a:bodyPr>
          <a:lstStyle>
            <a:defPPr>
              <a:defRPr lang="pt-BR"/>
            </a:defPPr>
            <a:lvl1pPr defTabSz="489764" eaLnBrk="1" fontAlgn="auto" hangingPunct="1">
              <a:spcBef>
                <a:spcPts val="0"/>
              </a:spcBef>
              <a:spcAft>
                <a:spcPts val="0"/>
              </a:spcAft>
              <a:defRPr sz="2400" b="1" cap="all">
                <a:effectLst>
                  <a:outerShdw blurRad="38100" dist="38100" dir="2700000" algn="tl">
                    <a:srgbClr val="000000">
                      <a:alpha val="43137"/>
                    </a:srgbClr>
                  </a:outerShdw>
                </a:effectLst>
                <a:latin typeface="Arial" pitchFamily="34" charset="0"/>
              </a:defRPr>
            </a:lvl1pPr>
          </a:lstStyle>
          <a:p>
            <a:pPr>
              <a:defRPr/>
            </a:pPr>
            <a:r>
              <a:rPr lang="pt-BR" dirty="0" smtClean="0"/>
              <a:t>referências</a:t>
            </a:r>
            <a:endParaRPr lang="pt-BR" dirty="0"/>
          </a:p>
        </p:txBody>
      </p:sp>
      <p:sp>
        <p:nvSpPr>
          <p:cNvPr id="8" name="Rectangle 1"/>
          <p:cNvSpPr>
            <a:spLocks noChangeArrowheads="1"/>
          </p:cNvSpPr>
          <p:nvPr/>
        </p:nvSpPr>
        <p:spPr bwMode="auto">
          <a:xfrm>
            <a:off x="106238" y="1857013"/>
            <a:ext cx="8858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1600" dirty="0"/>
              <a:t>FERREIRA, G. R. A. M.; PEREIRA, Sandra Lúcia. </a:t>
            </a:r>
            <a:r>
              <a:rPr lang="pt-BR" sz="1600" b="1" dirty="0">
                <a:ea typeface="Calibri" panose="020F0502020204030204" pitchFamily="34" charset="0"/>
              </a:rPr>
              <a:t>Inclusão de Práticas Educativas como inserção tecnológica no ensino de Ciências da Natureza na modalidade EaD.</a:t>
            </a:r>
            <a:r>
              <a:rPr lang="pt-BR" sz="1600" dirty="0"/>
              <a:t> In: CIAED Congresso Internacional ABED de Educação a Distância, Aguas de Lindoia, 2016.</a:t>
            </a:r>
          </a:p>
          <a:p>
            <a:pPr algn="just"/>
            <a:endParaRPr lang="pt-BR" altLang="pt-BR" sz="1600" dirty="0" smtClean="0">
              <a:ea typeface="Calibri" panose="020F0502020204030204" pitchFamily="34" charset="0"/>
            </a:endParaRPr>
          </a:p>
          <a:p>
            <a:pPr algn="just"/>
            <a:r>
              <a:rPr lang="pt-BR" altLang="pt-BR" sz="1600" dirty="0" smtClean="0">
                <a:ea typeface="Calibri" panose="020F0502020204030204" pitchFamily="34" charset="0"/>
              </a:rPr>
              <a:t>MORAN</a:t>
            </a:r>
            <a:r>
              <a:rPr lang="pt-BR" altLang="pt-BR" sz="1600" dirty="0">
                <a:ea typeface="Calibri" panose="020F0502020204030204" pitchFamily="34" charset="0"/>
              </a:rPr>
              <a:t>, José Manuel</a:t>
            </a:r>
            <a:r>
              <a:rPr lang="pt-BR" altLang="pt-BR" sz="1600" b="1" dirty="0">
                <a:ea typeface="Calibri" panose="020F0502020204030204" pitchFamily="34" charset="0"/>
              </a:rPr>
              <a:t>. Atividades &amp; Experiências: As múltiplas formas de aprender</a:t>
            </a:r>
            <a:r>
              <a:rPr lang="pt-BR" altLang="pt-BR" sz="1600" dirty="0">
                <a:ea typeface="Calibri" panose="020F0502020204030204" pitchFamily="34" charset="0"/>
              </a:rPr>
              <a:t>. In: Tecnologia na Educação: ensinando e aprendendo com as </a:t>
            </a:r>
            <a:r>
              <a:rPr lang="pt-BR" altLang="pt-BR" sz="1600" dirty="0" err="1">
                <a:ea typeface="Calibri" panose="020F0502020204030204" pitchFamily="34" charset="0"/>
              </a:rPr>
              <a:t>TIC’s</a:t>
            </a:r>
            <a:r>
              <a:rPr lang="pt-BR" altLang="pt-BR" sz="1600" dirty="0">
                <a:ea typeface="Calibri" panose="020F0502020204030204" pitchFamily="34" charset="0"/>
              </a:rPr>
              <a:t>. pg. 170 -173. Brasília: Ministério da Educação. 2005</a:t>
            </a:r>
          </a:p>
          <a:p>
            <a:pPr algn="just"/>
            <a:endParaRPr lang="pt-BR" altLang="pt-BR" sz="1600" dirty="0">
              <a:ea typeface="Calibri" panose="020F0502020204030204" pitchFamily="34" charset="0"/>
            </a:endParaRPr>
          </a:p>
          <a:p>
            <a:pPr algn="just"/>
            <a:r>
              <a:rPr lang="pt-BR" sz="1600" dirty="0" smtClean="0"/>
              <a:t>PEREIRA</a:t>
            </a:r>
            <a:r>
              <a:rPr lang="pt-BR" sz="1600" dirty="0"/>
              <a:t>, Sandra Lúcia; FERREIRA, G. R. A. M. </a:t>
            </a:r>
            <a:r>
              <a:rPr lang="pt-BR" sz="1600" b="1" dirty="0">
                <a:ea typeface="Calibri" panose="020F0502020204030204" pitchFamily="34" charset="0"/>
              </a:rPr>
              <a:t>O uso de dispositivos móveis como ferramenta motivadora da aprendizagem nas aulas de ciências.</a:t>
            </a:r>
            <a:r>
              <a:rPr lang="pt-BR" sz="1600" dirty="0"/>
              <a:t> In: I Fórum de Associados ABED Núcleo Regional Salvador, 2015, Salvador. Avanços, Inovações, Experiências em Educação a Distância e Uso de Tecnologias. Salvador: ABED. Regional, 2015. v.01. p.35 40</a:t>
            </a:r>
          </a:p>
          <a:p>
            <a:pPr algn="just"/>
            <a:endParaRPr lang="pt-BR" altLang="pt-BR" sz="1600" dirty="0" smtClean="0">
              <a:ea typeface="Calibri" panose="020F0502020204030204" pitchFamily="34" charset="0"/>
            </a:endParaRPr>
          </a:p>
          <a:p>
            <a:pPr algn="just"/>
            <a:r>
              <a:rPr lang="pt-BR" altLang="pt-BR" sz="1600" dirty="0" smtClean="0">
                <a:ea typeface="Calibri" panose="020F0502020204030204" pitchFamily="34" charset="0"/>
              </a:rPr>
              <a:t>TAROUCO</a:t>
            </a:r>
            <a:r>
              <a:rPr lang="pt-BR" altLang="pt-BR" sz="1600" dirty="0">
                <a:ea typeface="Calibri" panose="020F0502020204030204" pitchFamily="34" charset="0"/>
              </a:rPr>
              <a:t>, L. M. R., ROLAND, L. C., FABRE , M. C. J. M., KONRATH, M. L. P. </a:t>
            </a:r>
            <a:r>
              <a:rPr lang="pt-BR" altLang="pt-BR" sz="1600" b="1" dirty="0">
                <a:ea typeface="Calibri" panose="020F0502020204030204" pitchFamily="34" charset="0"/>
              </a:rPr>
              <a:t>Jogos educacionais</a:t>
            </a:r>
            <a:r>
              <a:rPr lang="pt-BR" altLang="pt-BR" sz="1600" dirty="0">
                <a:ea typeface="Calibri" panose="020F0502020204030204" pitchFamily="34" charset="0"/>
              </a:rPr>
              <a:t>, RENOTE - Novas Tecnologias na Educação , v. 2, n. 1. 2004.</a:t>
            </a:r>
          </a:p>
          <a:p>
            <a:pPr algn="just"/>
            <a:endParaRPr lang="pt-BR" altLang="pt-BR" sz="1600" dirty="0">
              <a:ea typeface="Calibri" panose="020F0502020204030204" pitchFamily="34" charset="0"/>
            </a:endParaRPr>
          </a:p>
          <a:p>
            <a:pPr algn="just"/>
            <a:r>
              <a:rPr lang="pt-BR" altLang="pt-BR" sz="1600" dirty="0">
                <a:ea typeface="Calibri" panose="020F0502020204030204" pitchFamily="34" charset="0"/>
              </a:rPr>
              <a:t>TEIXEIRA, </a:t>
            </a:r>
            <a:r>
              <a:rPr lang="pt-BR" altLang="pt-BR" sz="1600" dirty="0" err="1">
                <a:ea typeface="Calibri" panose="020F0502020204030204" pitchFamily="34" charset="0"/>
              </a:rPr>
              <a:t>Luis</a:t>
            </a:r>
            <a:r>
              <a:rPr lang="pt-BR" altLang="pt-BR" sz="1600" dirty="0">
                <a:ea typeface="Calibri" panose="020F0502020204030204" pitchFamily="34" charset="0"/>
              </a:rPr>
              <a:t> Felipe B. (org.). </a:t>
            </a:r>
            <a:r>
              <a:rPr lang="pt-BR" altLang="pt-BR" sz="1600" b="1" dirty="0">
                <a:ea typeface="Calibri" panose="020F0502020204030204" pitchFamily="34" charset="0"/>
              </a:rPr>
              <a:t>Cultura dos jogos - Revista de comunicação e cultura </a:t>
            </a:r>
            <a:r>
              <a:rPr lang="pt-BR" altLang="pt-BR" sz="1600" dirty="0">
                <a:ea typeface="Calibri" panose="020F0502020204030204" pitchFamily="34" charset="0"/>
              </a:rPr>
              <a:t>Caleidoscópio. Lisboa, Edições universitárias Lusófonas, 2º Semestre 2003, nº 4, p. 9-23</a:t>
            </a:r>
            <a:r>
              <a:rPr lang="pt-BR" altLang="pt-BR" sz="1600" dirty="0" smtClean="0">
                <a:ea typeface="Calibri" panose="020F0502020204030204" pitchFamily="34" charset="0"/>
              </a:rPr>
              <a:t>.</a:t>
            </a:r>
          </a:p>
        </p:txBody>
      </p:sp>
    </p:spTree>
    <p:extLst>
      <p:ext uri="{BB962C8B-B14F-4D97-AF65-F5344CB8AC3E}">
        <p14:creationId xmlns:p14="http://schemas.microsoft.com/office/powerpoint/2010/main" val="656822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4" y="0"/>
            <a:ext cx="9144000" cy="1346318"/>
          </a:xfrm>
          <a:prstGeom prst="rect">
            <a:avLst/>
          </a:prstGeom>
        </p:spPr>
      </p:pic>
      <p:sp>
        <p:nvSpPr>
          <p:cNvPr id="3" name="CaixaDeTexto 2"/>
          <p:cNvSpPr txBox="1"/>
          <p:nvPr/>
        </p:nvSpPr>
        <p:spPr>
          <a:xfrm>
            <a:off x="99401" y="1346318"/>
            <a:ext cx="9016588" cy="1631216"/>
          </a:xfrm>
          <a:prstGeom prst="rect">
            <a:avLst/>
          </a:prstGeom>
          <a:noFill/>
        </p:spPr>
        <p:txBody>
          <a:bodyPr wrap="square" rtlCol="0">
            <a:spAutoFit/>
          </a:bodyPr>
          <a:lstStyle/>
          <a:p>
            <a:pPr algn="ctr"/>
            <a:r>
              <a:rPr lang="pt-BR" sz="2000" b="1" dirty="0">
                <a:latin typeface="Arial Black" panose="020B0A04020102020204" pitchFamily="34" charset="0"/>
              </a:rPr>
              <a:t>TC 170</a:t>
            </a:r>
            <a:r>
              <a:rPr lang="pt-BR" sz="2000" dirty="0">
                <a:latin typeface="Arial Black" panose="020B0A04020102020204" pitchFamily="34" charset="0"/>
              </a:rPr>
              <a:t/>
            </a:r>
            <a:br>
              <a:rPr lang="pt-BR" sz="2000" dirty="0">
                <a:latin typeface="Arial Black" panose="020B0A04020102020204" pitchFamily="34" charset="0"/>
              </a:rPr>
            </a:br>
            <a:r>
              <a:rPr lang="pt-BR" sz="2000" dirty="0">
                <a:latin typeface="Arial Black" panose="020B0A04020102020204" pitchFamily="34" charset="0"/>
              </a:rPr>
              <a:t>ATIVIDADE GAMIFICADA EM SAÚDE: ENTENDO AS VIROSES E SEUS MÉTODOS DE TRANSMISSÃO </a:t>
            </a:r>
            <a:r>
              <a:rPr lang="pt-BR" sz="2000" dirty="0" smtClean="0">
                <a:latin typeface="Arial Black" panose="020B0A04020102020204" pitchFamily="34" charset="0"/>
              </a:rPr>
              <a:t>E PREVENÇÃO </a:t>
            </a:r>
            <a:r>
              <a:rPr lang="pt-BR" sz="2000" dirty="0">
                <a:latin typeface="Arial Black" panose="020B0A04020102020204" pitchFamily="34" charset="0"/>
              </a:rPr>
              <a:t>COMO ATIVIDADE LÚDICA NO ENSINO DE CIÊNCIAS E BIOLOGIA</a:t>
            </a:r>
            <a:br>
              <a:rPr lang="pt-BR" sz="2000" dirty="0">
                <a:latin typeface="Arial Black" panose="020B0A04020102020204" pitchFamily="34" charset="0"/>
              </a:rPr>
            </a:br>
            <a:endParaRPr lang="pt-BR" sz="2000" dirty="0">
              <a:latin typeface="Arial Black" panose="020B0A04020102020204" pitchFamily="34" charset="0"/>
            </a:endParaRPr>
          </a:p>
        </p:txBody>
      </p:sp>
      <p:sp>
        <p:nvSpPr>
          <p:cNvPr id="4" name="Retângulo 3"/>
          <p:cNvSpPr/>
          <p:nvPr/>
        </p:nvSpPr>
        <p:spPr>
          <a:xfrm>
            <a:off x="287215" y="4403394"/>
            <a:ext cx="8640960" cy="1754326"/>
          </a:xfrm>
          <a:prstGeom prst="rect">
            <a:avLst/>
          </a:prstGeom>
        </p:spPr>
        <p:txBody>
          <a:bodyPr wrap="square">
            <a:spAutoFit/>
          </a:bodyPr>
          <a:lstStyle/>
          <a:p>
            <a:pPr algn="ctr">
              <a:defRPr/>
            </a:pPr>
            <a:endParaRPr lang="pt-BR" sz="2000" dirty="0">
              <a:latin typeface="Arial" pitchFamily="34" charset="0"/>
              <a:cs typeface="Arial" pitchFamily="34" charset="0"/>
            </a:endParaRPr>
          </a:p>
          <a:p>
            <a:pPr algn="ctr">
              <a:defRPr/>
            </a:pPr>
            <a:r>
              <a:rPr lang="pt-BR" b="1" dirty="0">
                <a:latin typeface="Arial" pitchFamily="34" charset="0"/>
                <a:cs typeface="Arial" pitchFamily="34" charset="0"/>
              </a:rPr>
              <a:t>Graça Regina </a:t>
            </a:r>
            <a:r>
              <a:rPr lang="pt-BR" b="1" dirty="0" smtClean="0">
                <a:latin typeface="Arial" pitchFamily="34" charset="0"/>
                <a:cs typeface="Arial" pitchFamily="34" charset="0"/>
              </a:rPr>
              <a:t>Matias</a:t>
            </a:r>
            <a:r>
              <a:rPr lang="pt-BR" dirty="0" smtClean="0">
                <a:latin typeface="Arial" pitchFamily="34" charset="0"/>
                <a:cs typeface="Arial" pitchFamily="34" charset="0"/>
              </a:rPr>
              <a:t> </a:t>
            </a:r>
            <a:r>
              <a:rPr lang="pt-BR" sz="2000" dirty="0" smtClean="0">
                <a:latin typeface="Arial" pitchFamily="34" charset="0"/>
                <a:cs typeface="Arial" pitchFamily="34" charset="0"/>
              </a:rPr>
              <a:t>- </a:t>
            </a:r>
            <a:r>
              <a:rPr lang="pt-BR" sz="2000" dirty="0">
                <a:latin typeface="Arial" pitchFamily="34" charset="0"/>
                <a:cs typeface="Arial" pitchFamily="34" charset="0"/>
                <a:hlinkClick r:id="rId3"/>
              </a:rPr>
              <a:t>graca.matias@educacao.ba.gov.br</a:t>
            </a:r>
            <a:endParaRPr lang="pt-BR" sz="2000" dirty="0">
              <a:latin typeface="Arial" pitchFamily="34" charset="0"/>
              <a:cs typeface="Arial" pitchFamily="34" charset="0"/>
            </a:endParaRPr>
          </a:p>
          <a:p>
            <a:pPr algn="ctr">
              <a:defRPr/>
            </a:pPr>
            <a:endParaRPr lang="pt-BR" sz="2000" dirty="0">
              <a:latin typeface="Arial" pitchFamily="34" charset="0"/>
              <a:cs typeface="Arial" pitchFamily="34" charset="0"/>
            </a:endParaRPr>
          </a:p>
          <a:p>
            <a:pPr algn="ctr">
              <a:defRPr/>
            </a:pPr>
            <a:r>
              <a:rPr lang="pt-BR" b="1" dirty="0">
                <a:latin typeface="Arial" pitchFamily="34" charset="0"/>
                <a:cs typeface="Arial" pitchFamily="34" charset="0"/>
              </a:rPr>
              <a:t>Sandra </a:t>
            </a:r>
            <a:r>
              <a:rPr lang="pt-BR" b="1" dirty="0" smtClean="0">
                <a:latin typeface="Arial" pitchFamily="34" charset="0"/>
                <a:cs typeface="Arial" pitchFamily="34" charset="0"/>
              </a:rPr>
              <a:t>Pita - </a:t>
            </a:r>
            <a:r>
              <a:rPr lang="pt-BR" sz="2000" dirty="0" smtClean="0">
                <a:latin typeface="Arial" pitchFamily="34" charset="0"/>
                <a:cs typeface="Arial" pitchFamily="34" charset="0"/>
                <a:hlinkClick r:id="rId4"/>
              </a:rPr>
              <a:t>sandra.pita@educacao.ba.gov.br</a:t>
            </a:r>
            <a:endParaRPr lang="pt-BR" sz="2000" dirty="0">
              <a:latin typeface="Arial" pitchFamily="34" charset="0"/>
              <a:cs typeface="Arial" pitchFamily="34" charset="0"/>
            </a:endParaRPr>
          </a:p>
          <a:p>
            <a:pPr algn="ctr">
              <a:defRPr/>
            </a:pPr>
            <a:endParaRPr lang="pt-BR" sz="2800" dirty="0">
              <a:latin typeface="Arial" pitchFamily="34" charset="0"/>
              <a:cs typeface="Arial" pitchFamily="34" charset="0"/>
            </a:endParaRPr>
          </a:p>
        </p:txBody>
      </p:sp>
      <p:sp>
        <p:nvSpPr>
          <p:cNvPr id="5" name="CaixaDeTexto 4"/>
          <p:cNvSpPr txBox="1"/>
          <p:nvPr/>
        </p:nvSpPr>
        <p:spPr>
          <a:xfrm>
            <a:off x="2673742" y="5944056"/>
            <a:ext cx="3816424" cy="369332"/>
          </a:xfrm>
          <a:prstGeom prst="rect">
            <a:avLst/>
          </a:prstGeom>
          <a:noFill/>
        </p:spPr>
        <p:txBody>
          <a:bodyPr wrap="square" rtlCol="0">
            <a:spAutoFit/>
          </a:bodyPr>
          <a:lstStyle/>
          <a:p>
            <a:pPr algn="ctr"/>
            <a:r>
              <a:rPr lang="pt-BR" dirty="0" smtClean="0"/>
              <a:t>Salvador, 18 de Setembro de 2017</a:t>
            </a:r>
            <a:endParaRPr lang="pt-BR" dirty="0"/>
          </a:p>
        </p:txBody>
      </p:sp>
      <p:sp>
        <p:nvSpPr>
          <p:cNvPr id="6" name="Retângulo 5"/>
          <p:cNvSpPr/>
          <p:nvPr/>
        </p:nvSpPr>
        <p:spPr>
          <a:xfrm>
            <a:off x="932557" y="2927317"/>
            <a:ext cx="7298793"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t-BR" sz="9600" b="1" dirty="0" smtClean="0">
                <a:ln/>
                <a:solidFill>
                  <a:schemeClr val="accent4"/>
                </a:solidFill>
                <a:latin typeface="Arial" panose="020B0604020202020204" pitchFamily="34" charset="0"/>
                <a:cs typeface="Arial" panose="020B0604020202020204" pitchFamily="34" charset="0"/>
              </a:rPr>
              <a:t>OBRIGADA!</a:t>
            </a:r>
            <a:endParaRPr lang="pt-BR" sz="9600" b="1" dirty="0">
              <a:ln/>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062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a:spLocks noChangeArrowheads="1"/>
          </p:cNvSpPr>
          <p:nvPr/>
        </p:nvSpPr>
        <p:spPr bwMode="auto">
          <a:xfrm>
            <a:off x="0" y="1859816"/>
            <a:ext cx="72358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defTabSz="652463"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defTabSz="652463"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defTabSz="652463"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defTabSz="652463"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eaLnBrk="1" hangingPunct="1">
              <a:lnSpc>
                <a:spcPts val="3750"/>
              </a:lnSpc>
              <a:spcBef>
                <a:spcPct val="0"/>
              </a:spcBef>
              <a:buClrTx/>
            </a:pPr>
            <a:r>
              <a:rPr lang="pt-BR" altLang="pt-BR" sz="2400" dirty="0">
                <a:latin typeface="Arial" panose="020B0604020202020204" pitchFamily="34" charset="0"/>
              </a:rPr>
              <a:t> Espaços de Aprendizagem/Aula:</a:t>
            </a:r>
          </a:p>
          <a:p>
            <a:pPr lvl="1" eaLnBrk="1" hangingPunct="1">
              <a:lnSpc>
                <a:spcPts val="3750"/>
              </a:lnSpc>
              <a:spcBef>
                <a:spcPct val="0"/>
              </a:spcBef>
              <a:buClrTx/>
            </a:pPr>
            <a:r>
              <a:rPr lang="pt-BR" altLang="pt-BR" sz="2400" dirty="0">
                <a:latin typeface="Arial" panose="020B0604020202020204" pitchFamily="34" charset="0"/>
              </a:rPr>
              <a:t> Exposição de Conteúdos (60 a 50’);</a:t>
            </a:r>
          </a:p>
          <a:p>
            <a:pPr lvl="1" eaLnBrk="1" hangingPunct="1">
              <a:lnSpc>
                <a:spcPts val="3750"/>
              </a:lnSpc>
              <a:spcBef>
                <a:spcPct val="0"/>
              </a:spcBef>
              <a:buClrTx/>
            </a:pPr>
            <a:r>
              <a:rPr lang="pt-BR" altLang="pt-BR" sz="2400" dirty="0">
                <a:latin typeface="Arial" panose="020B0604020202020204" pitchFamily="34" charset="0"/>
              </a:rPr>
              <a:t> Produção (20 a 10’);</a:t>
            </a:r>
          </a:p>
          <a:p>
            <a:pPr lvl="1" eaLnBrk="1" hangingPunct="1">
              <a:lnSpc>
                <a:spcPts val="3750"/>
              </a:lnSpc>
              <a:spcBef>
                <a:spcPct val="0"/>
              </a:spcBef>
              <a:buClrTx/>
            </a:pPr>
            <a:r>
              <a:rPr lang="pt-BR" altLang="pt-BR" sz="2400" dirty="0">
                <a:latin typeface="Arial" panose="020B0604020202020204" pitchFamily="34" charset="0"/>
              </a:rPr>
              <a:t> Interatividade (10’).</a:t>
            </a:r>
          </a:p>
          <a:p>
            <a:pPr eaLnBrk="1" hangingPunct="1">
              <a:lnSpc>
                <a:spcPts val="3750"/>
              </a:lnSpc>
              <a:spcBef>
                <a:spcPct val="0"/>
              </a:spcBef>
              <a:buClrTx/>
            </a:pPr>
            <a:r>
              <a:rPr lang="pt-BR" altLang="pt-BR" sz="2400" dirty="0">
                <a:latin typeface="Arial" panose="020B0604020202020204" pitchFamily="34" charset="0"/>
              </a:rPr>
              <a:t> Temáticas Norteadoras/Unidade.</a:t>
            </a:r>
          </a:p>
          <a:p>
            <a:pPr eaLnBrk="1" hangingPunct="1">
              <a:lnSpc>
                <a:spcPts val="3750"/>
              </a:lnSpc>
              <a:spcBef>
                <a:spcPct val="0"/>
              </a:spcBef>
              <a:buClrTx/>
            </a:pPr>
            <a:r>
              <a:rPr lang="pt-BR" altLang="pt-BR" sz="2400" dirty="0">
                <a:latin typeface="Arial" panose="020B0604020202020204" pitchFamily="34" charset="0"/>
              </a:rPr>
              <a:t> Atividade Dirigidas e Culminância/Unidade.</a:t>
            </a:r>
          </a:p>
        </p:txBody>
      </p:sp>
      <p:grpSp>
        <p:nvGrpSpPr>
          <p:cNvPr id="2" name="Grupo 1"/>
          <p:cNvGrpSpPr>
            <a:grpSpLocks/>
          </p:cNvGrpSpPr>
          <p:nvPr/>
        </p:nvGrpSpPr>
        <p:grpSpPr bwMode="auto">
          <a:xfrm>
            <a:off x="5653088" y="1447800"/>
            <a:ext cx="3382962" cy="1600200"/>
            <a:chOff x="5393694" y="1403799"/>
            <a:chExt cx="3383594" cy="1599571"/>
          </a:xfrm>
        </p:grpSpPr>
        <p:pic>
          <p:nvPicPr>
            <p:cNvPr id="23561" name="Imagem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3694" y="1403799"/>
              <a:ext cx="2677165" cy="159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p:nvPr/>
          </p:nvSpPr>
          <p:spPr>
            <a:xfrm>
              <a:off x="7113277" y="2428921"/>
              <a:ext cx="1309933" cy="253900"/>
            </a:xfrm>
            <a:prstGeom prst="rect">
              <a:avLst/>
            </a:prstGeom>
            <a:noFill/>
          </p:spPr>
          <p:txBody>
            <a:bodyPr>
              <a:spAutoFit/>
            </a:bodyPr>
            <a:lstStyle/>
            <a:p>
              <a:pPr eaLnBrk="1" fontAlgn="auto" hangingPunct="1">
                <a:spcBef>
                  <a:spcPts val="0"/>
                </a:spcBef>
                <a:spcAft>
                  <a:spcPts val="0"/>
                </a:spcAft>
                <a:defRPr/>
              </a:pPr>
              <a:r>
                <a:rPr lang="pt-BR" sz="1050" b="1" i="1" dirty="0">
                  <a:solidFill>
                    <a:schemeClr val="accent5">
                      <a:lumMod val="75000"/>
                    </a:schemeClr>
                  </a:solidFill>
                  <a:effectLst>
                    <a:outerShdw blurRad="38100" dist="38100" dir="2700000" algn="tl">
                      <a:srgbClr val="000000">
                        <a:alpha val="43137"/>
                      </a:srgbClr>
                    </a:outerShdw>
                  </a:effectLst>
                </a:rPr>
                <a:t>Professoras:</a:t>
              </a:r>
              <a:endParaRPr lang="pt-BR" sz="1050" b="1" i="1" dirty="0">
                <a:solidFill>
                  <a:schemeClr val="accent5">
                    <a:lumMod val="75000"/>
                  </a:schemeClr>
                </a:solidFill>
              </a:endParaRPr>
            </a:p>
          </p:txBody>
        </p:sp>
        <p:sp>
          <p:nvSpPr>
            <p:cNvPr id="14" name="Retângulo 13"/>
            <p:cNvSpPr/>
            <p:nvPr/>
          </p:nvSpPr>
          <p:spPr>
            <a:xfrm>
              <a:off x="6152661" y="2584435"/>
              <a:ext cx="2624627" cy="368155"/>
            </a:xfrm>
            <a:prstGeom prst="rect">
              <a:avLst/>
            </a:prstGeom>
          </p:spPr>
          <p:txBody>
            <a:bodyPr>
              <a:spAutoFit/>
            </a:bodyPr>
            <a:lstStyle/>
            <a:p>
              <a:pPr algn="ctr" eaLnBrk="1" fontAlgn="auto" hangingPunct="1">
                <a:spcBef>
                  <a:spcPts val="0"/>
                </a:spcBef>
                <a:spcAft>
                  <a:spcPts val="0"/>
                </a:spcAft>
                <a:defRPr/>
              </a:pPr>
              <a:r>
                <a:rPr lang="pt-BR" sz="900" b="1" dirty="0">
                  <a:solidFill>
                    <a:schemeClr val="accent5">
                      <a:lumMod val="75000"/>
                    </a:schemeClr>
                  </a:solidFill>
                  <a:effectLst>
                    <a:outerShdw blurRad="38100" dist="38100" dir="2700000" algn="tl">
                      <a:srgbClr val="000000">
                        <a:alpha val="43137"/>
                      </a:srgbClr>
                    </a:outerShdw>
                  </a:effectLst>
                </a:rPr>
                <a:t>GRAÇA REGINA MATIAS</a:t>
              </a:r>
            </a:p>
            <a:p>
              <a:pPr algn="ctr" eaLnBrk="1" fontAlgn="auto" hangingPunct="1">
                <a:spcBef>
                  <a:spcPts val="0"/>
                </a:spcBef>
                <a:spcAft>
                  <a:spcPts val="0"/>
                </a:spcAft>
                <a:defRPr/>
              </a:pPr>
              <a:r>
                <a:rPr lang="pt-BR" sz="900" b="1" dirty="0">
                  <a:solidFill>
                    <a:schemeClr val="accent5">
                      <a:lumMod val="75000"/>
                    </a:schemeClr>
                  </a:solidFill>
                  <a:effectLst>
                    <a:outerShdw blurRad="38100" dist="38100" dir="2700000" algn="tl">
                      <a:srgbClr val="000000">
                        <a:alpha val="43137"/>
                      </a:srgbClr>
                    </a:outerShdw>
                  </a:effectLst>
                </a:rPr>
                <a:t>DÉBORA VALVERDE</a:t>
              </a:r>
            </a:p>
          </p:txBody>
        </p:sp>
      </p:grpSp>
      <p:sp>
        <p:nvSpPr>
          <p:cNvPr id="12" name="CaixaDeTexto 11"/>
          <p:cNvSpPr txBox="1"/>
          <p:nvPr/>
        </p:nvSpPr>
        <p:spPr>
          <a:xfrm>
            <a:off x="-23388" y="1354256"/>
            <a:ext cx="4690498" cy="461665"/>
          </a:xfrm>
          <a:prstGeom prst="rect">
            <a:avLst/>
          </a:prstGeom>
          <a:solidFill>
            <a:schemeClr val="accent4">
              <a:lumMod val="40000"/>
              <a:lumOff val="60000"/>
            </a:schemeClr>
          </a:solidFill>
        </p:spPr>
        <p:txBody>
          <a:bodyPr wrap="square">
            <a:spAutoFit/>
          </a:bodyPr>
          <a:lstStyle/>
          <a:p>
            <a:pPr defTabSz="489764" eaLnBrk="1" fontAlgn="auto" hangingPunct="1">
              <a:spcBef>
                <a:spcPts val="0"/>
              </a:spcBef>
              <a:spcAft>
                <a:spcPts val="0"/>
              </a:spcAft>
              <a:defRPr/>
            </a:pPr>
            <a:r>
              <a:rPr lang="pt-BR" sz="2400" b="1" cap="all" dirty="0" smtClean="0">
                <a:effectLst>
                  <a:outerShdw blurRad="38100" dist="38100" dir="2700000" algn="tl">
                    <a:srgbClr val="000000">
                      <a:alpha val="43137"/>
                    </a:srgbClr>
                  </a:outerShdw>
                </a:effectLst>
                <a:latin typeface="Arial" pitchFamily="34" charset="0"/>
              </a:rPr>
              <a:t>Estrutura pedagógica</a:t>
            </a:r>
            <a:endParaRPr lang="pt-BR" sz="2400" b="1" dirty="0">
              <a:effectLst>
                <a:outerShdw blurRad="38100" dist="38100" dir="2700000" algn="tl">
                  <a:srgbClr val="000000">
                    <a:alpha val="43137"/>
                  </a:srgbClr>
                </a:outerShdw>
              </a:effectLst>
              <a:latin typeface="Arial" pitchFamily="34" charset="0"/>
            </a:endParaRP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3119438"/>
            <a:ext cx="26638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7663" y="4779963"/>
            <a:ext cx="24018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 y="4779963"/>
            <a:ext cx="25892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m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6698" y="4801214"/>
            <a:ext cx="2967037" cy="161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Tree>
    <p:extLst>
      <p:ext uri="{BB962C8B-B14F-4D97-AF65-F5344CB8AC3E}">
        <p14:creationId xmlns:p14="http://schemas.microsoft.com/office/powerpoint/2010/main" val="3872299762"/>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graphicFrame>
        <p:nvGraphicFramePr>
          <p:cNvPr id="2" name="Diagrama 1"/>
          <p:cNvGraphicFramePr/>
          <p:nvPr>
            <p:extLst>
              <p:ext uri="{D42A27DB-BD31-4B8C-83A1-F6EECF244321}">
                <p14:modId xmlns:p14="http://schemas.microsoft.com/office/powerpoint/2010/main" val="4047587885"/>
              </p:ext>
            </p:extLst>
          </p:nvPr>
        </p:nvGraphicFramePr>
        <p:xfrm>
          <a:off x="107504" y="1738298"/>
          <a:ext cx="8568952" cy="4499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23388" y="1354256"/>
            <a:ext cx="4690498" cy="461665"/>
          </a:xfrm>
          <a:prstGeom prst="rect">
            <a:avLst/>
          </a:prstGeom>
          <a:solidFill>
            <a:schemeClr val="accent4">
              <a:lumMod val="40000"/>
              <a:lumOff val="60000"/>
            </a:schemeClr>
          </a:solidFill>
        </p:spPr>
        <p:txBody>
          <a:bodyPr wrap="square">
            <a:spAutoFit/>
          </a:bodyPr>
          <a:lstStyle/>
          <a:p>
            <a:pPr defTabSz="489764" eaLnBrk="1" fontAlgn="auto" hangingPunct="1">
              <a:spcBef>
                <a:spcPts val="0"/>
              </a:spcBef>
              <a:spcAft>
                <a:spcPts val="0"/>
              </a:spcAft>
              <a:defRPr/>
            </a:pPr>
            <a:r>
              <a:rPr lang="pt-BR" sz="2400" b="1" cap="all" dirty="0" smtClean="0">
                <a:effectLst>
                  <a:outerShdw blurRad="38100" dist="38100" dir="2700000" algn="tl">
                    <a:srgbClr val="000000">
                      <a:alpha val="43137"/>
                    </a:srgbClr>
                  </a:outerShdw>
                </a:effectLst>
                <a:latin typeface="Arial" pitchFamily="34" charset="0"/>
              </a:rPr>
              <a:t>Pressupostos teóricos</a:t>
            </a:r>
            <a:endParaRPr lang="pt-BR" sz="2400" b="1"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737383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01021" y="1967514"/>
            <a:ext cx="8361866" cy="1200329"/>
          </a:xfrm>
          <a:prstGeom prst="rect">
            <a:avLst/>
          </a:prstGeom>
        </p:spPr>
        <p:txBody>
          <a:bodyPr wrap="square">
            <a:spAutoFit/>
          </a:bodyPr>
          <a:lstStyle/>
          <a:p>
            <a:pPr algn="ctr" eaLnBrk="1" hangingPunct="1">
              <a:defRPr/>
            </a:pPr>
            <a:r>
              <a:rPr lang="pt-BR" altLang="pt-BR" sz="2400" dirty="0">
                <a:solidFill>
                  <a:srgbClr val="FF0000"/>
                </a:solidFill>
                <a:latin typeface="Arial" panose="020B0604020202020204" pitchFamily="34" charset="0"/>
                <a:cs typeface="Arial" panose="020B0604020202020204" pitchFamily="34" charset="0"/>
              </a:rPr>
              <a:t>Ludicidade</a:t>
            </a:r>
            <a:r>
              <a:rPr lang="pt-BR" altLang="pt-BR" sz="2400" dirty="0">
                <a:latin typeface="Arial" panose="020B0604020202020204" pitchFamily="34" charset="0"/>
                <a:cs typeface="Arial" panose="020B0604020202020204" pitchFamily="34" charset="0"/>
              </a:rPr>
              <a:t> desperta maior interesse por parte dos alunos sobre estes temas podendo servir de agente norteador ao </a:t>
            </a:r>
            <a:r>
              <a:rPr lang="pt-BR" altLang="pt-BR" sz="2400" dirty="0">
                <a:solidFill>
                  <a:srgbClr val="FF0000"/>
                </a:solidFill>
                <a:latin typeface="Arial" panose="020B0604020202020204" pitchFamily="34" charset="0"/>
                <a:cs typeface="Arial" panose="020B0604020202020204" pitchFamily="34" charset="0"/>
              </a:rPr>
              <a:t>currículo</a:t>
            </a:r>
            <a:r>
              <a:rPr lang="pt-BR" altLang="pt-BR" sz="2400" dirty="0">
                <a:latin typeface="Arial" panose="020B0604020202020204" pitchFamily="34" charset="0"/>
                <a:cs typeface="Arial" panose="020B0604020202020204" pitchFamily="34" charset="0"/>
              </a:rPr>
              <a:t> flexível </a:t>
            </a:r>
            <a:r>
              <a:rPr lang="pt-BR" altLang="pt-BR" sz="2400" dirty="0" smtClean="0">
                <a:latin typeface="Arial" panose="020B0604020202020204" pitchFamily="34" charset="0"/>
                <a:cs typeface="Arial" panose="020B0604020202020204" pitchFamily="34" charset="0"/>
              </a:rPr>
              <a:t>(</a:t>
            </a:r>
            <a:r>
              <a:rPr lang="pt-BR" altLang="pt-BR" sz="2400" dirty="0">
                <a:latin typeface="Arial" panose="020B0604020202020204" pitchFamily="34" charset="0"/>
                <a:cs typeface="Arial" panose="020B0604020202020204" pitchFamily="34" charset="0"/>
              </a:rPr>
              <a:t>MORAN, </a:t>
            </a:r>
            <a:r>
              <a:rPr lang="pt-BR" altLang="pt-BR" sz="2400" dirty="0" smtClean="0">
                <a:latin typeface="Arial" panose="020B0604020202020204" pitchFamily="34" charset="0"/>
                <a:cs typeface="Arial" panose="020B0604020202020204" pitchFamily="34" charset="0"/>
              </a:rPr>
              <a:t>2000). </a:t>
            </a:r>
            <a:endParaRPr lang="pt-BR" altLang="pt-BR" sz="2400" dirty="0">
              <a:latin typeface="Arial" panose="020B0604020202020204" pitchFamily="34" charset="0"/>
              <a:cs typeface="Arial" panose="020B0604020202020204" pitchFamily="34" charset="0"/>
            </a:endParaRPr>
          </a:p>
        </p:txBody>
      </p:sp>
      <p:sp>
        <p:nvSpPr>
          <p:cNvPr id="7" name="Retângulo 6"/>
          <p:cNvSpPr/>
          <p:nvPr/>
        </p:nvSpPr>
        <p:spPr>
          <a:xfrm>
            <a:off x="482983" y="3429000"/>
            <a:ext cx="8279904" cy="2677656"/>
          </a:xfrm>
          <a:prstGeom prst="rect">
            <a:avLst/>
          </a:prstGeom>
        </p:spPr>
        <p:txBody>
          <a:bodyPr wrap="square">
            <a:spAutoFit/>
          </a:bodyPr>
          <a:lstStyle/>
          <a:p>
            <a:pPr algn="ctr" eaLnBrk="1" hangingPunct="1">
              <a:defRPr/>
            </a:pPr>
            <a:r>
              <a:rPr lang="pt-BR" sz="2400" dirty="0">
                <a:latin typeface="Arial" panose="020B0604020202020204" pitchFamily="34" charset="0"/>
                <a:cs typeface="Arial" panose="020B0604020202020204" pitchFamily="34" charset="0"/>
              </a:rPr>
              <a:t>Os </a:t>
            </a:r>
            <a:r>
              <a:rPr lang="pt-BR" sz="2400" dirty="0">
                <a:solidFill>
                  <a:srgbClr val="FF0000"/>
                </a:solidFill>
                <a:latin typeface="Arial" panose="020B0604020202020204" pitchFamily="34" charset="0"/>
                <a:cs typeface="Arial" panose="020B0604020202020204" pitchFamily="34" charset="0"/>
              </a:rPr>
              <a:t>jogos</a:t>
            </a: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propõem: </a:t>
            </a:r>
            <a:r>
              <a:rPr lang="pt-BR" sz="2400" dirty="0">
                <a:latin typeface="Arial" panose="020B0604020202020204" pitchFamily="34" charset="0"/>
                <a:cs typeface="Arial" panose="020B0604020202020204" pitchFamily="34" charset="0"/>
              </a:rPr>
              <a:t>colaboração e compartilhamento de estratégias</a:t>
            </a:r>
            <a:r>
              <a:rPr lang="pt-BR" sz="2400" dirty="0" smtClean="0">
                <a:latin typeface="Arial" panose="020B0604020202020204" pitchFamily="34" charset="0"/>
                <a:cs typeface="Arial" panose="020B0604020202020204" pitchFamily="34" charset="0"/>
              </a:rPr>
              <a:t>; podem </a:t>
            </a:r>
            <a:r>
              <a:rPr lang="pt-BR" sz="2400" dirty="0">
                <a:latin typeface="Arial" panose="020B0604020202020204" pitchFamily="34" charset="0"/>
                <a:cs typeface="Arial" panose="020B0604020202020204" pitchFamily="34" charset="0"/>
              </a:rPr>
              <a:t>ser ferramentas eficientes, pois eles </a:t>
            </a:r>
            <a:r>
              <a:rPr lang="pt-BR" sz="2400" dirty="0">
                <a:solidFill>
                  <a:srgbClr val="FF0000"/>
                </a:solidFill>
                <a:latin typeface="Arial" panose="020B0604020202020204" pitchFamily="34" charset="0"/>
                <a:cs typeface="Arial" panose="020B0604020202020204" pitchFamily="34" charset="0"/>
              </a:rPr>
              <a:t>divertem enquanto motivam</a:t>
            </a:r>
            <a:r>
              <a:rPr lang="pt-BR" sz="2400" dirty="0">
                <a:latin typeface="Arial" panose="020B0604020202020204" pitchFamily="34" charset="0"/>
                <a:cs typeface="Arial" panose="020B0604020202020204" pitchFamily="34" charset="0"/>
              </a:rPr>
              <a:t>, facilitam o aprendizado e aumentam a capacidade de retenção do que é ensinado, exercitando as funções mentais e intelectuais do jogador (TAROUCO, 2004</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TEIXEIRA, 2003; </a:t>
            </a:r>
            <a:r>
              <a:rPr lang="pt-BR" sz="2400" dirty="0" smtClean="0">
                <a:latin typeface="Arial" panose="020B0604020202020204" pitchFamily="34" charset="0"/>
                <a:cs typeface="Arial" panose="020B0604020202020204" pitchFamily="34" charset="0"/>
              </a:rPr>
              <a:t>FERREIRA e PEREIRA, 2015). </a:t>
            </a:r>
            <a:endParaRPr lang="pt-BR" sz="2400" dirty="0">
              <a:latin typeface="Arial" panose="020B0604020202020204" pitchFamily="34" charset="0"/>
              <a:cs typeface="Arial" panose="020B0604020202020204"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4" y="0"/>
            <a:ext cx="9144000" cy="1346318"/>
          </a:xfrm>
          <a:prstGeom prst="rect">
            <a:avLst/>
          </a:prstGeom>
        </p:spPr>
      </p:pic>
      <p:sp>
        <p:nvSpPr>
          <p:cNvPr id="6" name="CaixaDeTexto 5"/>
          <p:cNvSpPr txBox="1"/>
          <p:nvPr/>
        </p:nvSpPr>
        <p:spPr>
          <a:xfrm>
            <a:off x="0" y="1346318"/>
            <a:ext cx="4690498" cy="461665"/>
          </a:xfrm>
          <a:prstGeom prst="rect">
            <a:avLst/>
          </a:prstGeom>
          <a:solidFill>
            <a:schemeClr val="accent4">
              <a:lumMod val="40000"/>
              <a:lumOff val="60000"/>
            </a:schemeClr>
          </a:solidFill>
        </p:spPr>
        <p:txBody>
          <a:bodyPr wrap="square">
            <a:spAutoFit/>
          </a:bodyPr>
          <a:lstStyle/>
          <a:p>
            <a:pPr defTabSz="489764" eaLnBrk="1" fontAlgn="auto" hangingPunct="1">
              <a:spcBef>
                <a:spcPts val="0"/>
              </a:spcBef>
              <a:spcAft>
                <a:spcPts val="0"/>
              </a:spcAft>
              <a:defRPr/>
            </a:pPr>
            <a:r>
              <a:rPr lang="pt-BR" sz="2400" b="1" cap="all" dirty="0" smtClean="0">
                <a:effectLst>
                  <a:outerShdw blurRad="38100" dist="38100" dir="2700000" algn="tl">
                    <a:srgbClr val="000000">
                      <a:alpha val="43137"/>
                    </a:srgbClr>
                  </a:outerShdw>
                </a:effectLst>
                <a:latin typeface="Arial" pitchFamily="34" charset="0"/>
              </a:rPr>
              <a:t>Pressupostos teóricos</a:t>
            </a:r>
            <a:endParaRPr lang="pt-BR" sz="2400" b="1" dirty="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404697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4" y="0"/>
            <a:ext cx="9144000" cy="1346318"/>
          </a:xfrm>
          <a:prstGeom prst="rect">
            <a:avLst/>
          </a:prstGeom>
        </p:spPr>
      </p:pic>
      <p:sp>
        <p:nvSpPr>
          <p:cNvPr id="6" name="CaixaDeTexto 5"/>
          <p:cNvSpPr txBox="1"/>
          <p:nvPr/>
        </p:nvSpPr>
        <p:spPr>
          <a:xfrm>
            <a:off x="0" y="1346318"/>
            <a:ext cx="4690498" cy="461665"/>
          </a:xfrm>
          <a:prstGeom prst="rect">
            <a:avLst/>
          </a:prstGeom>
          <a:solidFill>
            <a:schemeClr val="accent4">
              <a:lumMod val="40000"/>
              <a:lumOff val="60000"/>
            </a:schemeClr>
          </a:solidFill>
        </p:spPr>
        <p:txBody>
          <a:bodyPr wrap="square">
            <a:spAutoFit/>
          </a:bodyPr>
          <a:lstStyle/>
          <a:p>
            <a:pPr defTabSz="489764" eaLnBrk="1" fontAlgn="auto" hangingPunct="1">
              <a:spcBef>
                <a:spcPts val="0"/>
              </a:spcBef>
              <a:spcAft>
                <a:spcPts val="0"/>
              </a:spcAft>
              <a:defRPr/>
            </a:pPr>
            <a:r>
              <a:rPr lang="pt-BR" sz="2400" b="1" cap="all" dirty="0" smtClean="0">
                <a:effectLst>
                  <a:outerShdw blurRad="38100" dist="38100" dir="2700000" algn="tl">
                    <a:srgbClr val="000000">
                      <a:alpha val="43137"/>
                    </a:srgbClr>
                  </a:outerShdw>
                </a:effectLst>
                <a:latin typeface="Arial" pitchFamily="34" charset="0"/>
              </a:rPr>
              <a:t>Pressupostos teóricos</a:t>
            </a:r>
            <a:endParaRPr lang="pt-BR" sz="2400" b="1" dirty="0">
              <a:effectLst>
                <a:outerShdw blurRad="38100" dist="38100" dir="2700000" algn="tl">
                  <a:srgbClr val="000000">
                    <a:alpha val="43137"/>
                  </a:srgbClr>
                </a:outerShdw>
              </a:effectLst>
              <a:latin typeface="Arial" pitchFamily="34" charset="0"/>
            </a:endParaRPr>
          </a:p>
        </p:txBody>
      </p:sp>
      <p:sp>
        <p:nvSpPr>
          <p:cNvPr id="8" name="Subtítulo 2"/>
          <p:cNvSpPr txBox="1">
            <a:spLocks/>
          </p:cNvSpPr>
          <p:nvPr/>
        </p:nvSpPr>
        <p:spPr>
          <a:xfrm>
            <a:off x="-108520" y="2028642"/>
            <a:ext cx="9173738" cy="11430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pt-BR" sz="2400" dirty="0">
                <a:solidFill>
                  <a:schemeClr val="tx1"/>
                </a:solidFill>
                <a:latin typeface="Arial" panose="020B0604020202020204" pitchFamily="34" charset="0"/>
                <a:cs typeface="Arial" panose="020B0604020202020204" pitchFamily="34" charset="0"/>
              </a:rPr>
              <a:t>A </a:t>
            </a:r>
            <a:r>
              <a:rPr lang="pt-BR" sz="2400" dirty="0">
                <a:solidFill>
                  <a:srgbClr val="FF0000"/>
                </a:solidFill>
                <a:latin typeface="Arial" panose="020B0604020202020204" pitchFamily="34" charset="0"/>
                <a:cs typeface="Arial" panose="020B0604020202020204" pitchFamily="34" charset="0"/>
              </a:rPr>
              <a:t>gamificação</a:t>
            </a:r>
            <a:r>
              <a:rPr lang="pt-BR" sz="2400" dirty="0">
                <a:solidFill>
                  <a:schemeClr val="tx1"/>
                </a:solidFill>
                <a:latin typeface="Arial" panose="020B0604020202020204" pitchFamily="34" charset="0"/>
                <a:cs typeface="Arial" panose="020B0604020202020204" pitchFamily="34" charset="0"/>
              </a:rPr>
              <a:t> utiliza princípios, elementos e design de jogos para alcançar os objetivos propostos. </a:t>
            </a:r>
            <a:r>
              <a:rPr lang="pt-BR" sz="2400" dirty="0" smtClean="0">
                <a:solidFill>
                  <a:schemeClr val="tx1"/>
                </a:solidFill>
                <a:latin typeface="Arial" panose="020B0604020202020204" pitchFamily="34" charset="0"/>
                <a:cs typeface="Arial" panose="020B0604020202020204" pitchFamily="34" charset="0"/>
              </a:rPr>
              <a:t>Além </a:t>
            </a:r>
            <a:r>
              <a:rPr lang="pt-BR" sz="2400" dirty="0">
                <a:solidFill>
                  <a:schemeClr val="tx1"/>
                </a:solidFill>
                <a:latin typeface="Arial" panose="020B0604020202020204" pitchFamily="34" charset="0"/>
                <a:cs typeface="Arial" panose="020B0604020202020204" pitchFamily="34" charset="0"/>
              </a:rPr>
              <a:t>de explorar essa nova </a:t>
            </a:r>
            <a:r>
              <a:rPr lang="pt-BR" sz="2400" dirty="0" smtClean="0">
                <a:solidFill>
                  <a:schemeClr val="tx1"/>
                </a:solidFill>
                <a:latin typeface="Arial" panose="020B0604020202020204" pitchFamily="34" charset="0"/>
                <a:cs typeface="Arial" panose="020B0604020202020204" pitchFamily="34" charset="0"/>
              </a:rPr>
              <a:t>estratégia promove: </a:t>
            </a:r>
            <a:r>
              <a:rPr lang="pt-BR" sz="2400" dirty="0" smtClean="0">
                <a:solidFill>
                  <a:srgbClr val="FF0000"/>
                </a:solidFill>
                <a:latin typeface="Arial" panose="020B0604020202020204" pitchFamily="34" charset="0"/>
                <a:cs typeface="Arial" panose="020B0604020202020204" pitchFamily="34" charset="0"/>
              </a:rPr>
              <a:t>aprendizagem; </a:t>
            </a:r>
            <a:r>
              <a:rPr lang="pt-BR" sz="2400" dirty="0" smtClean="0">
                <a:solidFill>
                  <a:schemeClr val="tx1"/>
                </a:solidFill>
                <a:latin typeface="Arial" panose="020B0604020202020204" pitchFamily="34" charset="0"/>
                <a:cs typeface="Arial" panose="020B0604020202020204" pitchFamily="34" charset="0"/>
              </a:rPr>
              <a:t>participação </a:t>
            </a:r>
            <a:r>
              <a:rPr lang="pt-BR" sz="2400" dirty="0">
                <a:solidFill>
                  <a:schemeClr val="tx1"/>
                </a:solidFill>
                <a:latin typeface="Arial" panose="020B0604020202020204" pitchFamily="34" charset="0"/>
                <a:cs typeface="Arial" panose="020B0604020202020204" pitchFamily="34" charset="0"/>
              </a:rPr>
              <a:t>ativa; </a:t>
            </a:r>
            <a:r>
              <a:rPr lang="pt-BR" sz="2400" dirty="0" smtClean="0">
                <a:solidFill>
                  <a:schemeClr val="tx1"/>
                </a:solidFill>
                <a:latin typeface="Arial" panose="020B0604020202020204" pitchFamily="34" charset="0"/>
                <a:cs typeface="Arial" panose="020B0604020202020204" pitchFamily="34" charset="0"/>
              </a:rPr>
              <a:t>socialização </a:t>
            </a:r>
            <a:r>
              <a:rPr lang="pt-BR" sz="2400" dirty="0">
                <a:solidFill>
                  <a:schemeClr val="tx1"/>
                </a:solidFill>
                <a:latin typeface="Arial" panose="020B0604020202020204" pitchFamily="34" charset="0"/>
                <a:cs typeface="Arial" panose="020B0604020202020204" pitchFamily="34" charset="0"/>
              </a:rPr>
              <a:t>e o trabalho de equipe; </a:t>
            </a:r>
            <a:r>
              <a:rPr lang="pt-BR" sz="2400" dirty="0" smtClean="0">
                <a:solidFill>
                  <a:schemeClr val="tx1"/>
                </a:solidFill>
                <a:latin typeface="Arial" panose="020B0604020202020204" pitchFamily="34" charset="0"/>
                <a:cs typeface="Arial" panose="020B0604020202020204" pitchFamily="34" charset="0"/>
              </a:rPr>
              <a:t>motivação e criatividade</a:t>
            </a:r>
            <a:r>
              <a:rPr lang="pt-BR" sz="2400" dirty="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senso </a:t>
            </a:r>
            <a:r>
              <a:rPr lang="pt-BR" sz="2400" dirty="0">
                <a:solidFill>
                  <a:schemeClr val="tx1"/>
                </a:solidFill>
                <a:latin typeface="Arial" panose="020B0604020202020204" pitchFamily="34" charset="0"/>
                <a:cs typeface="Arial" panose="020B0604020202020204" pitchFamily="34" charset="0"/>
              </a:rPr>
              <a:t>crítico, </a:t>
            </a:r>
            <a:r>
              <a:rPr lang="pt-BR" sz="2400" dirty="0" smtClean="0">
                <a:solidFill>
                  <a:schemeClr val="tx1"/>
                </a:solidFill>
                <a:latin typeface="Arial" panose="020B0604020202020204" pitchFamily="34" charset="0"/>
                <a:cs typeface="Arial" panose="020B0604020202020204" pitchFamily="34" charset="0"/>
              </a:rPr>
              <a:t>competição </a:t>
            </a:r>
            <a:r>
              <a:rPr lang="pt-BR" sz="2400" dirty="0">
                <a:solidFill>
                  <a:schemeClr val="tx1"/>
                </a:solidFill>
                <a:latin typeface="Arial" panose="020B0604020202020204" pitchFamily="34" charset="0"/>
                <a:cs typeface="Arial" panose="020B0604020202020204" pitchFamily="34" charset="0"/>
              </a:rPr>
              <a:t>sadia e </a:t>
            </a:r>
            <a:r>
              <a:rPr lang="pt-BR" sz="2400" dirty="0" smtClean="0">
                <a:solidFill>
                  <a:schemeClr val="tx1"/>
                </a:solidFill>
                <a:latin typeface="Arial" panose="020B0604020202020204" pitchFamily="34" charset="0"/>
                <a:cs typeface="Arial" panose="020B0604020202020204" pitchFamily="34" charset="0"/>
              </a:rPr>
              <a:t>prazer </a:t>
            </a:r>
            <a:r>
              <a:rPr lang="pt-BR" sz="2400" dirty="0">
                <a:solidFill>
                  <a:schemeClr val="tx1"/>
                </a:solidFill>
                <a:latin typeface="Arial" panose="020B0604020202020204" pitchFamily="34" charset="0"/>
                <a:cs typeface="Arial" panose="020B0604020202020204" pitchFamily="34" charset="0"/>
              </a:rPr>
              <a:t>de </a:t>
            </a:r>
            <a:r>
              <a:rPr lang="pt-BR" sz="2400" dirty="0" smtClean="0">
                <a:solidFill>
                  <a:schemeClr val="tx1"/>
                </a:solidFill>
                <a:latin typeface="Arial" panose="020B0604020202020204" pitchFamily="34" charset="0"/>
                <a:cs typeface="Arial" panose="020B0604020202020204" pitchFamily="34" charset="0"/>
              </a:rPr>
              <a:t>aprender (PEREIRA e FERREIRA, 2016).</a:t>
            </a:r>
            <a:endParaRPr lang="pt-BR" sz="2400" dirty="0">
              <a:solidFill>
                <a:schemeClr val="tx1"/>
              </a:solidFill>
              <a:latin typeface="Arial" panose="020B0604020202020204" pitchFamily="34" charset="0"/>
              <a:cs typeface="Arial" panose="020B0604020202020204" pitchFamily="34" charset="0"/>
            </a:endParaRPr>
          </a:p>
          <a:p>
            <a:pPr algn="ctr"/>
            <a:r>
              <a:rPr lang="pt-BR"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1558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4"/>
            <a:ext cx="9144000" cy="1346318"/>
          </a:xfrm>
          <a:prstGeom prst="rect">
            <a:avLst/>
          </a:prstGeom>
        </p:spPr>
      </p:pic>
      <p:sp>
        <p:nvSpPr>
          <p:cNvPr id="4" name="CaixaDeTexto 3"/>
          <p:cNvSpPr txBox="1"/>
          <p:nvPr/>
        </p:nvSpPr>
        <p:spPr>
          <a:xfrm>
            <a:off x="-23388" y="1354256"/>
            <a:ext cx="5027436" cy="461665"/>
          </a:xfrm>
          <a:prstGeom prst="rect">
            <a:avLst/>
          </a:prstGeom>
          <a:solidFill>
            <a:schemeClr val="accent4">
              <a:lumMod val="40000"/>
              <a:lumOff val="60000"/>
            </a:schemeClr>
          </a:solidFill>
        </p:spPr>
        <p:txBody>
          <a:bodyPr wrap="square">
            <a:spAutoFit/>
          </a:bodyPr>
          <a:lstStyle/>
          <a:p>
            <a:pPr defTabSz="489764" eaLnBrk="1" fontAlgn="auto" hangingPunct="1">
              <a:spcBef>
                <a:spcPts val="0"/>
              </a:spcBef>
              <a:spcAft>
                <a:spcPts val="0"/>
              </a:spcAft>
              <a:defRPr/>
            </a:pPr>
            <a:r>
              <a:rPr lang="pt-BR" sz="2400" b="1" cap="all" dirty="0" smtClean="0">
                <a:effectLst>
                  <a:outerShdw blurRad="38100" dist="38100" dir="2700000" algn="tl">
                    <a:srgbClr val="000000">
                      <a:alpha val="43137"/>
                    </a:srgbClr>
                  </a:outerShdw>
                </a:effectLst>
                <a:latin typeface="Arial" pitchFamily="34" charset="0"/>
              </a:rPr>
              <a:t>Gamificar NA EDUCAÇÃO é...</a:t>
            </a:r>
            <a:endParaRPr lang="pt-BR" sz="2400" b="1" dirty="0">
              <a:effectLst>
                <a:outerShdw blurRad="38100" dist="38100" dir="2700000" algn="tl">
                  <a:srgbClr val="000000">
                    <a:alpha val="43137"/>
                  </a:srgbClr>
                </a:outerShdw>
              </a:effectLst>
              <a:latin typeface="Arial" pitchFamily="34" charset="0"/>
            </a:endParaRPr>
          </a:p>
        </p:txBody>
      </p:sp>
      <p:graphicFrame>
        <p:nvGraphicFramePr>
          <p:cNvPr id="5" name="Diagrama 4"/>
          <p:cNvGraphicFramePr/>
          <p:nvPr>
            <p:extLst>
              <p:ext uri="{D42A27DB-BD31-4B8C-83A1-F6EECF244321}">
                <p14:modId xmlns:p14="http://schemas.microsoft.com/office/powerpoint/2010/main" val="726931950"/>
              </p:ext>
            </p:extLst>
          </p:nvPr>
        </p:nvGraphicFramePr>
        <p:xfrm>
          <a:off x="719572" y="1988840"/>
          <a:ext cx="81009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536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6" name="CaixaDeTexto 5"/>
          <p:cNvSpPr txBox="1"/>
          <p:nvPr/>
        </p:nvSpPr>
        <p:spPr>
          <a:xfrm>
            <a:off x="0" y="1265888"/>
            <a:ext cx="2075108" cy="461665"/>
          </a:xfrm>
          <a:prstGeom prst="rect">
            <a:avLst/>
          </a:prstGeom>
          <a:solidFill>
            <a:schemeClr val="accent4">
              <a:lumMod val="40000"/>
              <a:lumOff val="60000"/>
            </a:schemeClr>
          </a:solidFill>
        </p:spPr>
        <p:txBody>
          <a:bodyPr wrap="square">
            <a:spAutoFit/>
          </a:bodyPr>
          <a:lstStyle/>
          <a:p>
            <a:pPr defTabSz="489764" eaLnBrk="1" fontAlgn="auto" hangingPunct="1">
              <a:spcBef>
                <a:spcPts val="0"/>
              </a:spcBef>
              <a:spcAft>
                <a:spcPts val="0"/>
              </a:spcAft>
              <a:defRPr/>
            </a:pPr>
            <a:r>
              <a:rPr lang="pt-BR" sz="2400" b="1" cap="all" dirty="0" smtClean="0">
                <a:effectLst>
                  <a:outerShdw blurRad="38100" dist="38100" dir="2700000" algn="tl">
                    <a:srgbClr val="000000">
                      <a:alpha val="43137"/>
                    </a:srgbClr>
                  </a:outerShdw>
                </a:effectLst>
                <a:latin typeface="Arial" pitchFamily="34" charset="0"/>
              </a:rPr>
              <a:t>MOTIVAÇÃO</a:t>
            </a:r>
            <a:endParaRPr lang="pt-BR" sz="2400" b="1" dirty="0">
              <a:effectLst>
                <a:outerShdw blurRad="38100" dist="38100" dir="2700000" algn="tl">
                  <a:srgbClr val="000000">
                    <a:alpha val="43137"/>
                  </a:srgbClr>
                </a:outerShdw>
              </a:effectLst>
              <a:latin typeface="Arial" pitchFamily="34" charset="0"/>
            </a:endParaRPr>
          </a:p>
        </p:txBody>
      </p:sp>
      <p:sp>
        <p:nvSpPr>
          <p:cNvPr id="8" name="Retângulo 7"/>
          <p:cNvSpPr>
            <a:spLocks noChangeArrowheads="1"/>
          </p:cNvSpPr>
          <p:nvPr/>
        </p:nvSpPr>
        <p:spPr bwMode="auto">
          <a:xfrm>
            <a:off x="-72892" y="1527866"/>
            <a:ext cx="928978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3600" dirty="0">
                <a:latin typeface="Arial Narrow" panose="020B0606020202030204" pitchFamily="34" charset="0"/>
              </a:rPr>
              <a:t> </a:t>
            </a:r>
            <a:r>
              <a:rPr lang="pt-BR" altLang="pt-BR" sz="2400" dirty="0"/>
              <a:t>A </a:t>
            </a:r>
            <a:r>
              <a:rPr lang="pt-BR" altLang="pt-BR" sz="2400" dirty="0" smtClean="0"/>
              <a:t>gamificação como uma </a:t>
            </a:r>
            <a:r>
              <a:rPr lang="pt-BR" altLang="pt-BR" sz="2400" dirty="0"/>
              <a:t>importante ferramenta para contextualizar os assuntos abordados nas aulas </a:t>
            </a:r>
            <a:r>
              <a:rPr lang="pt-BR" altLang="pt-BR" sz="2400" dirty="0" smtClean="0"/>
              <a:t>ocorridas </a:t>
            </a:r>
            <a:r>
              <a:rPr lang="pt-BR" altLang="pt-BR" sz="2400" dirty="0"/>
              <a:t>nos estúdios, permitindo que o aluno ultrapasse a barreira do conteúdo teórico e perceba a utilização daquele tema no seu cotidiano.</a:t>
            </a:r>
          </a:p>
        </p:txBody>
      </p:sp>
      <p:sp>
        <p:nvSpPr>
          <p:cNvPr id="9" name="CaixaDeTexto 3"/>
          <p:cNvSpPr txBox="1">
            <a:spLocks noChangeArrowheads="1"/>
          </p:cNvSpPr>
          <p:nvPr/>
        </p:nvSpPr>
        <p:spPr bwMode="auto">
          <a:xfrm>
            <a:off x="2268588" y="6487716"/>
            <a:ext cx="46076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dirty="0"/>
              <a:t>Fonte: Arquivo Pessoal, </a:t>
            </a:r>
            <a:r>
              <a:rPr lang="pt-BR" altLang="pt-BR" dirty="0" smtClean="0"/>
              <a:t>2015 e 2016</a:t>
            </a:r>
            <a:endParaRPr lang="pt-BR" altLang="pt-BR" dirty="0"/>
          </a:p>
        </p:txBody>
      </p:sp>
      <p:pic>
        <p:nvPicPr>
          <p:cNvPr id="10" name="Imagem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8924" y="3282192"/>
            <a:ext cx="2300911" cy="1673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17"/>
          <p:cNvPicPr>
            <a:picLocks noChangeAspect="1" noChangeArrowheads="1"/>
          </p:cNvPicPr>
          <p:nvPr/>
        </p:nvPicPr>
        <p:blipFill>
          <a:blip r:embed="rId4">
            <a:extLst>
              <a:ext uri="{28A0092B-C50C-407E-A947-70E740481C1C}">
                <a14:useLocalDpi xmlns:a14="http://schemas.microsoft.com/office/drawing/2010/main" val="0"/>
              </a:ext>
            </a:extLst>
          </a:blip>
          <a:srcRect l="27765" t="22438" r="28320" b="32704"/>
          <a:stretch>
            <a:fillRect/>
          </a:stretch>
        </p:blipFill>
        <p:spPr bwMode="auto">
          <a:xfrm>
            <a:off x="97596" y="4352072"/>
            <a:ext cx="2861136" cy="1971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Imagem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95549">
            <a:off x="139493" y="3399191"/>
            <a:ext cx="2404084" cy="1759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Imagem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1513" y="4955928"/>
            <a:ext cx="2088232" cy="138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Imagem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9863" y="4983387"/>
            <a:ext cx="2300911" cy="1474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5" name="Grupo 37"/>
          <p:cNvGrpSpPr>
            <a:grpSpLocks/>
          </p:cNvGrpSpPr>
          <p:nvPr/>
        </p:nvGrpSpPr>
        <p:grpSpPr bwMode="auto">
          <a:xfrm>
            <a:off x="2771800" y="3175443"/>
            <a:ext cx="3747145" cy="1780485"/>
            <a:chOff x="20882545" y="27651372"/>
            <a:chExt cx="10729192" cy="3384376"/>
          </a:xfrm>
        </p:grpSpPr>
        <p:pic>
          <p:nvPicPr>
            <p:cNvPr id="16" name="Picture 15"/>
            <p:cNvPicPr>
              <a:picLocks noChangeAspect="1" noChangeArrowheads="1"/>
            </p:cNvPicPr>
            <p:nvPr/>
          </p:nvPicPr>
          <p:blipFill>
            <a:blip r:embed="rId8">
              <a:extLst>
                <a:ext uri="{28A0092B-C50C-407E-A947-70E740481C1C}">
                  <a14:useLocalDpi xmlns:a14="http://schemas.microsoft.com/office/drawing/2010/main" val="0"/>
                </a:ext>
              </a:extLst>
            </a:blip>
            <a:srcRect l="33908" t="19687" r="39966" b="59641"/>
            <a:stretch>
              <a:fillRect/>
            </a:stretch>
          </p:blipFill>
          <p:spPr bwMode="auto">
            <a:xfrm>
              <a:off x="29091457" y="27651372"/>
              <a:ext cx="2520280"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15"/>
            <p:cNvPicPr>
              <a:picLocks noChangeAspect="1" noChangeArrowheads="1"/>
            </p:cNvPicPr>
            <p:nvPr/>
          </p:nvPicPr>
          <p:blipFill>
            <a:blip r:embed="rId8">
              <a:extLst>
                <a:ext uri="{28A0092B-C50C-407E-A947-70E740481C1C}">
                  <a14:useLocalDpi xmlns:a14="http://schemas.microsoft.com/office/drawing/2010/main" val="0"/>
                </a:ext>
              </a:extLst>
            </a:blip>
            <a:srcRect l="33908" t="41344" r="34962" b="32079"/>
            <a:stretch>
              <a:fillRect/>
            </a:stretch>
          </p:blipFill>
          <p:spPr bwMode="auto">
            <a:xfrm>
              <a:off x="20882545" y="27723380"/>
              <a:ext cx="4536504"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15"/>
            <p:cNvPicPr>
              <a:picLocks noChangeAspect="1" noChangeArrowheads="1"/>
            </p:cNvPicPr>
            <p:nvPr/>
          </p:nvPicPr>
          <p:blipFill>
            <a:blip r:embed="rId8">
              <a:extLst>
                <a:ext uri="{28A0092B-C50C-407E-A947-70E740481C1C}">
                  <a14:useLocalDpi xmlns:a14="http://schemas.microsoft.com/office/drawing/2010/main" val="0"/>
                </a:ext>
              </a:extLst>
            </a:blip>
            <a:srcRect l="33908" t="67921" r="36075" b="10423"/>
            <a:stretch>
              <a:fillRect/>
            </a:stretch>
          </p:blipFill>
          <p:spPr bwMode="auto">
            <a:xfrm>
              <a:off x="25419049" y="27723379"/>
              <a:ext cx="3672408" cy="3299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pic>
        <p:nvPicPr>
          <p:cNvPr id="3" name="Imagem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9614" y="4863655"/>
            <a:ext cx="2082690" cy="1550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69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80528" y="1916832"/>
            <a:ext cx="9167388" cy="1569660"/>
          </a:xfrm>
          <a:prstGeom prst="rect">
            <a:avLst/>
          </a:prstGeom>
        </p:spPr>
        <p:txBody>
          <a:bodyPr wrap="square">
            <a:spAutoFit/>
          </a:bodyPr>
          <a:lstStyle/>
          <a:p>
            <a:pPr lvl="1" algn="ctr"/>
            <a:r>
              <a:rPr lang="pt-BR" sz="2400" dirty="0" smtClean="0">
                <a:latin typeface="Arial" panose="020B0604020202020204" pitchFamily="34" charset="0"/>
                <a:cs typeface="Arial" panose="020B0604020202020204" pitchFamily="34" charset="0"/>
              </a:rPr>
              <a:t>Apresentar uma </a:t>
            </a:r>
            <a:r>
              <a:rPr lang="pt-BR" sz="2400" dirty="0">
                <a:latin typeface="Arial" panose="020B0604020202020204" pitchFamily="34" charset="0"/>
                <a:cs typeface="Arial" panose="020B0604020202020204" pitchFamily="34" charset="0"/>
              </a:rPr>
              <a:t>atividade moderna e motivadora </a:t>
            </a:r>
            <a:r>
              <a:rPr lang="pt-BR" sz="2400" dirty="0" smtClean="0">
                <a:latin typeface="Arial" panose="020B0604020202020204" pitchFamily="34" charset="0"/>
                <a:cs typeface="Arial" panose="020B0604020202020204" pitchFamily="34" charset="0"/>
              </a:rPr>
              <a:t>como estratégia </a:t>
            </a:r>
            <a:r>
              <a:rPr lang="pt-BR" sz="2400" dirty="0">
                <a:latin typeface="Arial" panose="020B0604020202020204" pitchFamily="34" charset="0"/>
                <a:cs typeface="Arial" panose="020B0604020202020204" pitchFamily="34" charset="0"/>
              </a:rPr>
              <a:t>de ensino de ciências, através da temática </a:t>
            </a:r>
            <a:r>
              <a:rPr lang="pt-BR" sz="2400" dirty="0" smtClean="0">
                <a:latin typeface="Arial" panose="020B0604020202020204" pitchFamily="34" charset="0"/>
                <a:cs typeface="Arial" panose="020B0604020202020204" pitchFamily="34" charset="0"/>
              </a:rPr>
              <a:t>“Vírus e Viroses” no </a:t>
            </a:r>
            <a:r>
              <a:rPr lang="pt-BR" sz="2400" dirty="0">
                <a:latin typeface="Arial" panose="020B0604020202020204" pitchFamily="34" charset="0"/>
                <a:cs typeface="Arial" panose="020B0604020202020204" pitchFamily="34" charset="0"/>
              </a:rPr>
              <a:t>eixo de Saúde, com o uso da gamificação, </a:t>
            </a:r>
            <a:r>
              <a:rPr lang="pt-BR" sz="2400" dirty="0" smtClean="0">
                <a:latin typeface="Arial" panose="020B0604020202020204" pitchFamily="34" charset="0"/>
                <a:cs typeface="Arial" panose="020B0604020202020204" pitchFamily="34" charset="0"/>
              </a:rPr>
              <a:t>na educação </a:t>
            </a:r>
            <a:r>
              <a:rPr lang="pt-BR" sz="2400" dirty="0">
                <a:latin typeface="Arial" panose="020B0604020202020204" pitchFamily="34" charset="0"/>
                <a:cs typeface="Arial" panose="020B0604020202020204" pitchFamily="34" charset="0"/>
              </a:rPr>
              <a:t>básica. </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6318"/>
          </a:xfrm>
          <a:prstGeom prst="rect">
            <a:avLst/>
          </a:prstGeom>
        </p:spPr>
      </p:pic>
      <p:sp>
        <p:nvSpPr>
          <p:cNvPr id="6" name="CaixaDeTexto 5"/>
          <p:cNvSpPr txBox="1"/>
          <p:nvPr/>
        </p:nvSpPr>
        <p:spPr>
          <a:xfrm>
            <a:off x="-23388" y="1354256"/>
            <a:ext cx="2075108" cy="461665"/>
          </a:xfrm>
          <a:prstGeom prst="rect">
            <a:avLst/>
          </a:prstGeom>
          <a:solidFill>
            <a:schemeClr val="accent4">
              <a:lumMod val="40000"/>
              <a:lumOff val="60000"/>
            </a:schemeClr>
          </a:solidFill>
        </p:spPr>
        <p:txBody>
          <a:bodyPr wrap="square">
            <a:spAutoFit/>
          </a:bodyPr>
          <a:lstStyle/>
          <a:p>
            <a:pPr defTabSz="489764" eaLnBrk="1" fontAlgn="auto" hangingPunct="1">
              <a:spcBef>
                <a:spcPts val="0"/>
              </a:spcBef>
              <a:spcAft>
                <a:spcPts val="0"/>
              </a:spcAft>
              <a:defRPr/>
            </a:pPr>
            <a:r>
              <a:rPr lang="pt-BR" sz="2400" b="1" cap="all" dirty="0" smtClean="0">
                <a:effectLst>
                  <a:outerShdw blurRad="38100" dist="38100" dir="2700000" algn="tl">
                    <a:srgbClr val="000000">
                      <a:alpha val="43137"/>
                    </a:srgbClr>
                  </a:outerShdw>
                </a:effectLst>
                <a:latin typeface="Arial" pitchFamily="34" charset="0"/>
              </a:rPr>
              <a:t>OBJETIVOS</a:t>
            </a:r>
            <a:endParaRPr lang="pt-BR" sz="2400" b="1" dirty="0">
              <a:effectLst>
                <a:outerShdw blurRad="38100" dist="38100" dir="2700000" algn="tl">
                  <a:srgbClr val="000000">
                    <a:alpha val="43137"/>
                  </a:srgbClr>
                </a:outerShdw>
              </a:effectLst>
              <a:latin typeface="Arial" pitchFamily="34" charset="0"/>
            </a:endParaRPr>
          </a:p>
        </p:txBody>
      </p:sp>
      <p:sp>
        <p:nvSpPr>
          <p:cNvPr id="2" name="Retângulo 1"/>
          <p:cNvSpPr/>
          <p:nvPr/>
        </p:nvSpPr>
        <p:spPr>
          <a:xfrm>
            <a:off x="107504" y="3587403"/>
            <a:ext cx="8748464" cy="2308324"/>
          </a:xfrm>
          <a:prstGeom prst="rect">
            <a:avLst/>
          </a:prstGeom>
        </p:spPr>
        <p:txBody>
          <a:bodyPr wrap="square">
            <a:spAutoFit/>
          </a:bodyPr>
          <a:lstStyle/>
          <a:p>
            <a:pPr algn="ctr">
              <a:lnSpc>
                <a:spcPct val="100000"/>
              </a:lnSpc>
              <a:spcBef>
                <a:spcPct val="20000"/>
              </a:spcBef>
              <a:buClrTx/>
            </a:pPr>
            <a:r>
              <a:rPr lang="pt-BR" altLang="pt-BR" sz="2400" dirty="0">
                <a:latin typeface="Arial" panose="020B0604020202020204" pitchFamily="34" charset="0"/>
                <a:cs typeface="Arial" panose="020B0604020202020204" pitchFamily="34" charset="0"/>
              </a:rPr>
              <a:t>Demonstrar as possibilidades de inclusão de práticas pedagógicas educativas no ensino de </a:t>
            </a:r>
            <a:r>
              <a:rPr lang="pt-BR" altLang="pt-BR" sz="2400" dirty="0" smtClean="0">
                <a:latin typeface="Arial" panose="020B0604020202020204" pitchFamily="34" charset="0"/>
                <a:cs typeface="Arial" panose="020B0604020202020204" pitchFamily="34" charset="0"/>
              </a:rPr>
              <a:t>Ciências Naturais, </a:t>
            </a:r>
            <a:r>
              <a:rPr lang="pt-BR" altLang="pt-BR" sz="2400" dirty="0">
                <a:latin typeface="Arial" panose="020B0604020202020204" pitchFamily="34" charset="0"/>
                <a:cs typeface="Arial" panose="020B0604020202020204" pitchFamily="34" charset="0"/>
              </a:rPr>
              <a:t>na modalidade EaD, respeitando o currículo do ensino médio </a:t>
            </a:r>
            <a:r>
              <a:rPr lang="pt-BR" altLang="pt-BR" sz="2400" dirty="0" smtClean="0">
                <a:latin typeface="Arial" panose="020B0604020202020204" pitchFamily="34" charset="0"/>
                <a:cs typeface="Arial" panose="020B0604020202020204" pitchFamily="34" charset="0"/>
              </a:rPr>
              <a:t>e da </a:t>
            </a:r>
            <a:r>
              <a:rPr lang="pt-BR" altLang="pt-BR" sz="2400" dirty="0">
                <a:latin typeface="Arial" panose="020B0604020202020204" pitchFamily="34" charset="0"/>
                <a:cs typeface="Arial" panose="020B0604020202020204" pitchFamily="34" charset="0"/>
              </a:rPr>
              <a:t>educação básica, utilizando-se para isso processos tecnológicos utilizados no Programa </a:t>
            </a:r>
            <a:r>
              <a:rPr lang="pt-BR" altLang="pt-BR" sz="2400" dirty="0" smtClean="0">
                <a:latin typeface="Arial" panose="020B0604020202020204" pitchFamily="34" charset="0"/>
                <a:cs typeface="Arial" panose="020B0604020202020204" pitchFamily="34" charset="0"/>
              </a:rPr>
              <a:t>EMITEC/BA e validados na educação presencial no GREPIAL.</a:t>
            </a:r>
            <a:endParaRPr lang="pt-BR" alt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06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tiva">
  <a:themeElements>
    <a:clrScheme name="Retrospectiv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TM02900743[[fn=Orgânico]]</Template>
  <TotalTime>809</TotalTime>
  <Words>1522</Words>
  <Application>Microsoft Office PowerPoint</Application>
  <PresentationFormat>Apresentação na tela (4:3)</PresentationFormat>
  <Paragraphs>123</Paragraphs>
  <Slides>22</Slides>
  <Notes>1</Notes>
  <HiddenSlides>0</HiddenSlides>
  <MMClips>0</MMClips>
  <ScaleCrop>false</ScaleCrop>
  <HeadingPairs>
    <vt:vector size="4" baseType="variant">
      <vt:variant>
        <vt:lpstr>Tema</vt:lpstr>
      </vt:variant>
      <vt:variant>
        <vt:i4>2</vt:i4>
      </vt:variant>
      <vt:variant>
        <vt:lpstr>Títulos de slides</vt:lpstr>
      </vt:variant>
      <vt:variant>
        <vt:i4>22</vt:i4>
      </vt:variant>
    </vt:vector>
  </HeadingPairs>
  <TitlesOfParts>
    <vt:vector size="24" baseType="lpstr">
      <vt:lpstr>HDOfficeLightV0</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Dragon</dc:creator>
  <cp:lastModifiedBy>Produsom</cp:lastModifiedBy>
  <cp:revision>43</cp:revision>
  <dcterms:created xsi:type="dcterms:W3CDTF">2014-07-31T15:12:21Z</dcterms:created>
  <dcterms:modified xsi:type="dcterms:W3CDTF">2017-09-18T20:55:04Z</dcterms:modified>
</cp:coreProperties>
</file>