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3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5" autoAdjust="0"/>
    <p:restoredTop sz="94660"/>
  </p:normalViewPr>
  <p:slideViewPr>
    <p:cSldViewPr>
      <p:cViewPr varScale="1">
        <p:scale>
          <a:sx n="85" d="100"/>
          <a:sy n="85" d="100"/>
        </p:scale>
        <p:origin x="18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13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8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11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7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86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3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2163-D964-4533-A077-82F3DBEC00A3}" type="datetimeFigureOut">
              <a:rPr lang="pt-BR" smtClean="0"/>
              <a:t>18/09/2017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h.unis.edu.br/wpcontent/uploads/sites/67/2016/06/Mudando-a-Educacao-com%20Metodologias-Ativas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700808"/>
            <a:ext cx="10153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/>
              <a:t>AULA INTERDISCIPLINAR FOMENTADA POR PLATAFORMA</a:t>
            </a:r>
          </a:p>
          <a:p>
            <a:pPr algn="just"/>
            <a:r>
              <a:rPr lang="pt-BR" sz="2800" b="1" dirty="0"/>
              <a:t>EDUCACIONAL ONLINE - IMPRESSÕES E EXPECTATIVAS NO</a:t>
            </a:r>
          </a:p>
          <a:p>
            <a:pPr algn="just"/>
            <a:r>
              <a:rPr lang="pt-BR" sz="2800" b="1" dirty="0"/>
              <a:t>DISCURSO DE ESTUDANTES DO ENSINO MÉDIO.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694722" y="3786173"/>
            <a:ext cx="181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Giovanna Wrubel</a:t>
            </a:r>
          </a:p>
          <a:p>
            <a:r>
              <a:rPr lang="pt-BR" dirty="0"/>
              <a:t>Soraia Dumbra</a:t>
            </a:r>
          </a:p>
          <a:p>
            <a:r>
              <a:rPr lang="pt-BR" dirty="0"/>
              <a:t>Vinícius Freaza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589240"/>
            <a:ext cx="3134758" cy="9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2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99792" y="3304308"/>
            <a:ext cx="1015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b="1" dirty="0"/>
              <a:t>OBJETIVOS</a:t>
            </a:r>
            <a:endParaRPr lang="pt-BR" sz="4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5804" y="2061703"/>
            <a:ext cx="7252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Refletir sobre as impressões de estudantes do primeiro ano do Ensino Médio a respeito da inserção das </a:t>
            </a:r>
            <a:r>
              <a:rPr lang="pt-BR" sz="2400" dirty="0" err="1"/>
              <a:t>TDICs</a:t>
            </a:r>
            <a:r>
              <a:rPr lang="pt-BR" sz="2400" dirty="0"/>
              <a:t> (Tecnologias Digitais de Informação e Comunicação) em uma aula com conteúdo interdisciplinar, no ambiente de uma plataforma educacional online.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Verificar o seu grau de engajamento e as suas percepções a respeito da participação em uma aula em formato não presencial, comparativamente às aulas em formato tradicional.</a:t>
            </a:r>
          </a:p>
        </p:txBody>
      </p:sp>
    </p:spTree>
    <p:extLst>
      <p:ext uri="{BB962C8B-B14F-4D97-AF65-F5344CB8AC3E}">
        <p14:creationId xmlns:p14="http://schemas.microsoft.com/office/powerpoint/2010/main" val="365099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99792" y="3304308"/>
            <a:ext cx="1015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b="1" dirty="0"/>
              <a:t>METODOLOGIA</a:t>
            </a:r>
            <a:endParaRPr lang="pt-BR" sz="4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73796" y="1576455"/>
            <a:ext cx="75146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Participaram do presente estudo 25 alunos de uma instituição de ensino privada de grande porte da cidade de Ribeirão Preto - SP.</a:t>
            </a:r>
          </a:p>
          <a:p>
            <a:r>
              <a:rPr lang="pt-BR" sz="2400" dirty="0"/>
              <a:t> </a:t>
            </a:r>
          </a:p>
          <a:p>
            <a:r>
              <a:rPr lang="pt-BR" sz="2400" dirty="0"/>
              <a:t>A idade dos alunos variou entre 15 e 16 anos e participaram alunos de ambos os sexos. </a:t>
            </a:r>
          </a:p>
          <a:p>
            <a:endParaRPr lang="pt-BR" sz="2400" dirty="0"/>
          </a:p>
          <a:p>
            <a:r>
              <a:rPr lang="pt-BR" sz="2400" dirty="0"/>
              <a:t>Os sujeitos realizaram uma atividade mediada por tecnologia – uso de </a:t>
            </a:r>
            <a:r>
              <a:rPr lang="pt-BR" sz="2400" dirty="0" err="1"/>
              <a:t>tablets</a:t>
            </a:r>
            <a:r>
              <a:rPr lang="pt-BR" sz="2400" dirty="0"/>
              <a:t> para realizar a leitura de um texto com conteúdo interdisciplinar e hiperlinks que davam acesso a </a:t>
            </a:r>
            <a:r>
              <a:rPr lang="pt-BR" sz="2400" dirty="0" err="1"/>
              <a:t>videoaulas</a:t>
            </a:r>
            <a:r>
              <a:rPr lang="pt-BR" sz="2400" dirty="0"/>
              <a:t> de diferentes disciplinas, na</a:t>
            </a:r>
          </a:p>
          <a:p>
            <a:r>
              <a:rPr lang="pt-BR" sz="2400" dirty="0"/>
              <a:t>plataforma educacional online Simplesmente Estude.</a:t>
            </a:r>
          </a:p>
        </p:txBody>
      </p:sp>
    </p:spTree>
    <p:extLst>
      <p:ext uri="{BB962C8B-B14F-4D97-AF65-F5344CB8AC3E}">
        <p14:creationId xmlns:p14="http://schemas.microsoft.com/office/powerpoint/2010/main" val="377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63688" y="2996952"/>
            <a:ext cx="7252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DEMONSTRAÇÃO DA AULA INTERDISCIPLINAR ONLINE.</a:t>
            </a:r>
          </a:p>
        </p:txBody>
      </p:sp>
    </p:spTree>
    <p:extLst>
      <p:ext uri="{BB962C8B-B14F-4D97-AF65-F5344CB8AC3E}">
        <p14:creationId xmlns:p14="http://schemas.microsoft.com/office/powerpoint/2010/main" val="2537896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pic>
        <p:nvPicPr>
          <p:cNvPr id="7" name="898FC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30288"/>
            <a:ext cx="9144000" cy="4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59632" y="255025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059832" y="3356992"/>
            <a:ext cx="725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5825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9552" y="169139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5804" y="1922227"/>
            <a:ext cx="7252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/>
              <a:t>“Na quarta tem prova de todas as matérias. A atividade foi legal porque você vê o vídeo e já faz a atividade. São muitas matérias pra revisar, gostei porque pode ver o vídeo várias vezes e já faz o </a:t>
            </a:r>
            <a:r>
              <a:rPr lang="pt-BR" sz="2800" i="1" dirty="0" err="1"/>
              <a:t>quiz</a:t>
            </a:r>
            <a:r>
              <a:rPr lang="pt-BR" sz="2800" i="1" dirty="0"/>
              <a:t>.” [Aluna I]</a:t>
            </a:r>
          </a:p>
          <a:p>
            <a:endParaRPr lang="pt-BR" sz="2800" i="1" dirty="0"/>
          </a:p>
          <a:p>
            <a:r>
              <a:rPr lang="pt-BR" sz="2800" i="1" dirty="0"/>
              <a:t>“Achei melhor, professor explica e você pode ver de novo. Achei mais fácil. Não mudaria nada.” [Aluna K]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26398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06959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5804" y="2132856"/>
            <a:ext cx="7252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Destacam-se algumas ressalvas e observações, tais como a de não se sentirem confortáveis em terem apenas a </a:t>
            </a:r>
            <a:r>
              <a:rPr lang="pt-BR" sz="2800" dirty="0" err="1"/>
              <a:t>videoaula</a:t>
            </a:r>
            <a:r>
              <a:rPr lang="pt-BR" sz="2800" dirty="0"/>
              <a:t> como modelo de aula.</a:t>
            </a:r>
          </a:p>
          <a:p>
            <a:endParaRPr lang="pt-BR" sz="2800" dirty="0"/>
          </a:p>
          <a:p>
            <a:r>
              <a:rPr lang="pt-BR" sz="2800" i="1" dirty="0"/>
              <a:t>“Acho que só com </a:t>
            </a:r>
            <a:r>
              <a:rPr lang="pt-BR" sz="2800" i="1" dirty="0" err="1"/>
              <a:t>videoaula</a:t>
            </a:r>
            <a:r>
              <a:rPr lang="pt-BR" sz="2800" i="1" dirty="0"/>
              <a:t>, fica mais difícil para absorver. Acho difícil ter </a:t>
            </a:r>
            <a:r>
              <a:rPr lang="pt-BR" sz="2800" i="1" dirty="0" err="1"/>
              <a:t>videoaulas</a:t>
            </a:r>
            <a:r>
              <a:rPr lang="pt-BR" sz="2800" i="1" dirty="0"/>
              <a:t> só como opção de aula.”</a:t>
            </a:r>
          </a:p>
          <a:p>
            <a:r>
              <a:rPr lang="pt-BR" sz="2800" i="1" dirty="0"/>
              <a:t>[Aluna T]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3455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1556792"/>
            <a:ext cx="7252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Alguns alunos se manifestaram de forma positiva quanto ao uso da interdisciplinaridade; acreditam ser importante ter atividades nesse sentido para prepará-los para o ENEM.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71600" y="3356992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/>
              <a:t>“Gostei da atividade porque </a:t>
            </a:r>
            <a:r>
              <a:rPr lang="pt-BR" sz="2400" i="1" dirty="0" err="1"/>
              <a:t>linkou</a:t>
            </a:r>
            <a:r>
              <a:rPr lang="pt-BR" sz="2400" i="1" dirty="0"/>
              <a:t> os conteúdos. [...] Gostaria de ter aulas interdisciplinares relacionadas a atualidades. ” [Aluna T]</a:t>
            </a:r>
          </a:p>
          <a:p>
            <a:endParaRPr lang="pt-BR" sz="2400" i="1" dirty="0"/>
          </a:p>
          <a:p>
            <a:r>
              <a:rPr lang="pt-BR" sz="2400" i="1" dirty="0"/>
              <a:t>“A escola tem que trazer a interdisciplinaridade por conta do ENEM. Tem muita gente que não presta atenção em site, jornal.” [Aluna C]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1635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71800" y="3304308"/>
            <a:ext cx="1015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b="1" dirty="0"/>
              <a:t>INTRODUÇÃO</a:t>
            </a:r>
            <a:endParaRPr lang="pt-BR" sz="4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3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9552" y="1777124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Alunos consideraram unanimemente positiva a introdução de tecnologia educacional da </a:t>
            </a:r>
            <a:r>
              <a:rPr lang="pt-BR" sz="2400" dirty="0" err="1"/>
              <a:t>videoaula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r>
              <a:rPr lang="pt-BR" sz="2400" dirty="0"/>
              <a:t>Percebemos que promove a mobilização de competências relacionadas à autonomia e </a:t>
            </a:r>
            <a:r>
              <a:rPr lang="pt-BR" sz="2400" dirty="0" err="1"/>
              <a:t>proatividade</a:t>
            </a:r>
            <a:r>
              <a:rPr lang="pt-BR" sz="2400" dirty="0"/>
              <a:t> (já que conseguem rever as </a:t>
            </a:r>
            <a:r>
              <a:rPr lang="pt-BR" sz="2400" dirty="0" err="1"/>
              <a:t>videoaulas</a:t>
            </a:r>
            <a:r>
              <a:rPr lang="pt-BR" sz="2400" dirty="0"/>
              <a:t> por quantas vezes desejarem); </a:t>
            </a:r>
          </a:p>
          <a:p>
            <a:endParaRPr lang="pt-BR" sz="2400" dirty="0"/>
          </a:p>
          <a:p>
            <a:r>
              <a:rPr lang="pt-BR" sz="2400" dirty="0"/>
              <a:t>Foi facilitado o processo de ensino-aprendizagem de conteúdos interdisciplinares;</a:t>
            </a:r>
          </a:p>
          <a:p>
            <a:endParaRPr lang="pt-BR" sz="2400" dirty="0"/>
          </a:p>
          <a:p>
            <a:r>
              <a:rPr lang="pt-BR" sz="2400" dirty="0"/>
              <a:t>Porém, há um receio quanto ao distanciamento na interação professor-alunos que a </a:t>
            </a:r>
            <a:r>
              <a:rPr lang="pt-BR" sz="2400" dirty="0" err="1"/>
              <a:t>videoaula</a:t>
            </a:r>
            <a:r>
              <a:rPr lang="pt-BR" sz="2400" dirty="0"/>
              <a:t> pode promover.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7584" y="2476672"/>
            <a:ext cx="725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27584" y="3904473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48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51720" y="3212976"/>
            <a:ext cx="725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45401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87624" y="3119642"/>
            <a:ext cx="7252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análise dos dados permitiu-nos observar a necessidade dos alunos de interagirem significativamente com seus professores, seja em contextos virtuais ou presenciais.</a:t>
            </a:r>
          </a:p>
        </p:txBody>
      </p:sp>
    </p:spTree>
    <p:extLst>
      <p:ext uri="{BB962C8B-B14F-4D97-AF65-F5344CB8AC3E}">
        <p14:creationId xmlns:p14="http://schemas.microsoft.com/office/powerpoint/2010/main" val="275087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5576" y="2403492"/>
            <a:ext cx="81369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Consideramos que se torna essencial a </a:t>
            </a:r>
            <a:r>
              <a:rPr lang="pt-BR" sz="2800" b="1" dirty="0"/>
              <a:t>formação continuada </a:t>
            </a:r>
            <a:r>
              <a:rPr lang="pt-BR" sz="2800" dirty="0"/>
              <a:t>de professores e coordenadores das instituições de ensino para o uso efetivo das </a:t>
            </a:r>
            <a:r>
              <a:rPr lang="pt-BR" sz="2800" dirty="0" err="1"/>
              <a:t>TDICs</a:t>
            </a:r>
            <a:r>
              <a:rPr lang="pt-BR" sz="2800" dirty="0"/>
              <a:t> em sala de aula e, dessa forma, facilitar o engajamento dos alunos em seu processo de aprendizagem em aulas mediadas por tecnologias digitais. 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1128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39552" y="217292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Do mesmo modo, o aluno deverá ser motivado, cada vez mais, a sair da posição passiva para assumir uma </a:t>
            </a:r>
            <a:r>
              <a:rPr lang="pt-BR" sz="2400" b="1" dirty="0"/>
              <a:t>participação ativa</a:t>
            </a:r>
            <a:r>
              <a:rPr lang="pt-BR" sz="2400" dirty="0"/>
              <a:t>, questionadora, criativa e comprometida com o exercício de investigação e construção do conhecimento. </a:t>
            </a:r>
          </a:p>
          <a:p>
            <a:endParaRPr lang="pt-BR" sz="2400" dirty="0"/>
          </a:p>
          <a:p>
            <a:r>
              <a:rPr lang="pt-BR" sz="2400" dirty="0"/>
              <a:t>Professores e alunos estarão, portanto, conectados e engajados na busca da construção de saberes e fazeres individuais e coletivos, considerando, ao mesmo tempo, o </a:t>
            </a:r>
            <a:r>
              <a:rPr lang="pt-BR" sz="2400" b="1" dirty="0"/>
              <a:t>desenvolvimento de competências cognitivas e </a:t>
            </a:r>
            <a:r>
              <a:rPr lang="pt-BR" sz="2400" b="1" dirty="0" err="1"/>
              <a:t>socioemocionais</a:t>
            </a:r>
            <a:r>
              <a:rPr lang="pt-BR" sz="2400" dirty="0"/>
              <a:t> nesse processo.</a:t>
            </a:r>
          </a:p>
        </p:txBody>
      </p:sp>
    </p:spTree>
    <p:extLst>
      <p:ext uri="{BB962C8B-B14F-4D97-AF65-F5344CB8AC3E}">
        <p14:creationId xmlns:p14="http://schemas.microsoft.com/office/powerpoint/2010/main" val="3281202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03848" y="3313807"/>
            <a:ext cx="725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746745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7544" y="1844824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CHRISTENSEN, C.; HORN, M. &amp; STAKER, H. </a:t>
            </a:r>
            <a:r>
              <a:rPr lang="pt-BR" sz="1500" i="1" dirty="0"/>
              <a:t>Ensino Híbrido: uma Inovação</a:t>
            </a:r>
          </a:p>
          <a:p>
            <a:r>
              <a:rPr lang="pt-BR" sz="1500" i="1" dirty="0" err="1"/>
              <a:t>Disruptiva</a:t>
            </a:r>
            <a:r>
              <a:rPr lang="pt-BR" sz="1500" i="1" dirty="0"/>
              <a:t>? </a:t>
            </a:r>
            <a:r>
              <a:rPr lang="pt-BR" sz="1500" dirty="0"/>
              <a:t>Uma introdução à teoria dos híbridos. Maio de 2013. Disponível em: https://s3.amazonaws.com/porvir/wpcontent/uploads/2014/08/PT_Is-K-12-blended-learningdisruptive-Final.pdf Acesso em: 01 mar. 2017.</a:t>
            </a:r>
          </a:p>
          <a:p>
            <a:endParaRPr lang="pt-BR" sz="1500" dirty="0"/>
          </a:p>
          <a:p>
            <a:r>
              <a:rPr lang="pt-BR" sz="1500" dirty="0"/>
              <a:t>CYSNEIROS, P. G. </a:t>
            </a:r>
            <a:r>
              <a:rPr lang="pt-BR" sz="1500" i="1" dirty="0"/>
              <a:t>Informática Educativa. </a:t>
            </a:r>
            <a:r>
              <a:rPr lang="pt-BR" sz="1500" dirty="0"/>
              <a:t>UNIANDES – LIDIE, </a:t>
            </a:r>
            <a:r>
              <a:rPr lang="pt-BR" sz="1500" dirty="0" err="1"/>
              <a:t>vol</a:t>
            </a:r>
            <a:r>
              <a:rPr lang="pt-BR" sz="1500" dirty="0"/>
              <a:t> 12, N.1, 1999.</a:t>
            </a:r>
          </a:p>
          <a:p>
            <a:endParaRPr lang="pt-BR" sz="1500" dirty="0"/>
          </a:p>
          <a:p>
            <a:r>
              <a:rPr lang="pt-BR" sz="1500" dirty="0"/>
              <a:t>DEWEY, J. </a:t>
            </a:r>
            <a:r>
              <a:rPr lang="pt-BR" sz="1500" i="1" dirty="0"/>
              <a:t>Vida e Educação. </a:t>
            </a:r>
            <a:r>
              <a:rPr lang="pt-BR" sz="1500" dirty="0"/>
              <a:t>São Paulo: Nacional, 1959a.</a:t>
            </a:r>
          </a:p>
          <a:p>
            <a:endParaRPr lang="pt-BR" sz="1500" dirty="0"/>
          </a:p>
          <a:p>
            <a:r>
              <a:rPr lang="pt-BR" sz="1500" dirty="0"/>
              <a:t>FREIRE, P. </a:t>
            </a:r>
            <a:r>
              <a:rPr lang="pt-BR" sz="1500" i="1" dirty="0"/>
              <a:t>Pedagogia da Autonomia. </a:t>
            </a:r>
            <a:r>
              <a:rPr lang="pt-BR" sz="1500" dirty="0"/>
              <a:t>36. </a:t>
            </a:r>
            <a:r>
              <a:rPr lang="pt-BR" sz="1500" dirty="0" err="1"/>
              <a:t>ed</a:t>
            </a:r>
            <a:r>
              <a:rPr lang="pt-BR" sz="1500" dirty="0"/>
              <a:t>, São Paulo: Paz e Terra, 2009.</a:t>
            </a:r>
          </a:p>
          <a:p>
            <a:endParaRPr lang="pt-BR" sz="1500" dirty="0"/>
          </a:p>
          <a:p>
            <a:r>
              <a:rPr lang="pt-BR" sz="1500" dirty="0"/>
              <a:t>MORÁN, J. Mudando a Educação com metodologias ativas. In: </a:t>
            </a:r>
            <a:r>
              <a:rPr lang="pt-BR" sz="1500" i="1" dirty="0"/>
              <a:t>Convergências Midiáticas, Educação e Cidadania: </a:t>
            </a:r>
            <a:r>
              <a:rPr lang="pt-BR" sz="1500" dirty="0"/>
              <a:t>aproximações jovens. Vol. II. Coleção Mídias Contemporâneas. SOUZA, C. A. e MORALES, O. E. T. (</a:t>
            </a:r>
            <a:r>
              <a:rPr lang="pt-BR" sz="1500" dirty="0" err="1"/>
              <a:t>Orgs</a:t>
            </a:r>
            <a:r>
              <a:rPr lang="pt-BR" sz="1500" dirty="0"/>
              <a:t>.). PG: Foca Foto-PROEX/UEPG, 2015. Disponível em: </a:t>
            </a:r>
            <a:r>
              <a:rPr lang="pt-BR" sz="1500" dirty="0">
                <a:hlinkClick r:id="rId4"/>
              </a:rPr>
              <a:t>http://rh.unis.edu.br/wpcontent/uploads/sites/67/2016/06/Mudando-a-Educacao-com Metodologias-Ativas.pdf</a:t>
            </a:r>
            <a:r>
              <a:rPr lang="pt-BR" sz="1500" dirty="0"/>
              <a:t> Acesso em: 25 fev. 2017.</a:t>
            </a:r>
          </a:p>
        </p:txBody>
      </p:sp>
    </p:spTree>
    <p:extLst>
      <p:ext uri="{BB962C8B-B14F-4D97-AF65-F5344CB8AC3E}">
        <p14:creationId xmlns:p14="http://schemas.microsoft.com/office/powerpoint/2010/main" val="361996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9147" y="1811293"/>
            <a:ext cx="828092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/>
              <a:t>ORLANDI, E. Michel Pêcheux e a Análise de Discurso. </a:t>
            </a:r>
            <a:r>
              <a:rPr lang="pt-BR" sz="1500" i="1" dirty="0"/>
              <a:t>Estudos da Língua(</a:t>
            </a:r>
            <a:r>
              <a:rPr lang="pt-BR" sz="1500" i="1" dirty="0" err="1"/>
              <a:t>gem</a:t>
            </a:r>
            <a:r>
              <a:rPr lang="pt-BR" sz="1500" dirty="0"/>
              <a:t>), n.1, p.9-13, junho de 2005.</a:t>
            </a:r>
          </a:p>
          <a:p>
            <a:endParaRPr lang="pt-BR" sz="1500" dirty="0"/>
          </a:p>
          <a:p>
            <a:r>
              <a:rPr lang="pt-BR" sz="1500" dirty="0"/>
              <a:t>PÊCHEUX, M. </a:t>
            </a:r>
            <a:r>
              <a:rPr lang="pt-BR" sz="1500" i="1" dirty="0"/>
              <a:t>O Discurso: </a:t>
            </a:r>
            <a:r>
              <a:rPr lang="pt-BR" sz="1500" dirty="0"/>
              <a:t>Estrutura ou acontecimento. Trad. </a:t>
            </a:r>
            <a:r>
              <a:rPr lang="pt-BR" sz="1500" dirty="0" err="1"/>
              <a:t>Eni</a:t>
            </a:r>
            <a:r>
              <a:rPr lang="pt-BR" sz="1500" dirty="0"/>
              <a:t> P. </a:t>
            </a:r>
            <a:r>
              <a:rPr lang="pt-BR" sz="1500" dirty="0" err="1"/>
              <a:t>Orlandi</a:t>
            </a:r>
            <a:r>
              <a:rPr lang="pt-BR" sz="1500" dirty="0"/>
              <a:t>. 6. ed. Campinas-SP: Pontes, 2012.</a:t>
            </a:r>
          </a:p>
          <a:p>
            <a:endParaRPr lang="pt-BR" sz="1500" dirty="0"/>
          </a:p>
          <a:p>
            <a:r>
              <a:rPr lang="en-US" sz="1500" dirty="0"/>
              <a:t>SIEMENS, G. </a:t>
            </a:r>
            <a:r>
              <a:rPr lang="en-US" sz="1500" i="1" dirty="0"/>
              <a:t>Learning and Knowing in Networks: Changing roles for Educators and </a:t>
            </a:r>
            <a:r>
              <a:rPr lang="pt-BR" sz="1500" i="1" dirty="0"/>
              <a:t>Designers. </a:t>
            </a:r>
            <a:r>
              <a:rPr lang="pt-BR" sz="1500" dirty="0" err="1"/>
              <a:t>Presented</a:t>
            </a:r>
            <a:r>
              <a:rPr lang="pt-BR" sz="1500" dirty="0"/>
              <a:t> </a:t>
            </a:r>
            <a:r>
              <a:rPr lang="pt-BR" sz="1500" dirty="0" err="1"/>
              <a:t>to</a:t>
            </a:r>
            <a:r>
              <a:rPr lang="pt-BR" sz="1500" dirty="0"/>
              <a:t> ITFORUM for </a:t>
            </a:r>
            <a:r>
              <a:rPr lang="pt-BR" sz="1500" dirty="0" err="1"/>
              <a:t>Discussion</a:t>
            </a:r>
            <a:r>
              <a:rPr lang="pt-BR" sz="1500" dirty="0"/>
              <a:t>, 2008. Disponível em: http://www.ingedewaard.net/papers/connectivism/2008_siemens_Learning_Knowing_in_Networks_changingRolesForEducatorsAndDesigners.pdf Acesso em: 01 mar. 2017.</a:t>
            </a:r>
          </a:p>
          <a:p>
            <a:r>
              <a:rPr lang="pt-BR" sz="1500" dirty="0"/>
              <a:t>SILVA, M. </a:t>
            </a:r>
            <a:r>
              <a:rPr lang="pt-BR" sz="1500" i="1" dirty="0"/>
              <a:t>Sala de aula interativa</a:t>
            </a:r>
            <a:r>
              <a:rPr lang="pt-BR" sz="1500" dirty="0"/>
              <a:t>. Rio de Janeiro: Editora </a:t>
            </a:r>
            <a:r>
              <a:rPr lang="pt-BR" sz="1500" dirty="0" err="1"/>
              <a:t>Quartet</a:t>
            </a:r>
            <a:r>
              <a:rPr lang="pt-BR" sz="1500" dirty="0"/>
              <a:t>, 2000.</a:t>
            </a:r>
          </a:p>
          <a:p>
            <a:r>
              <a:rPr lang="pt-BR" sz="1500" dirty="0"/>
              <a:t>VALENTE, J. A. Uso da Internet em sala de aula. </a:t>
            </a:r>
            <a:r>
              <a:rPr lang="pt-BR" sz="1500" i="1" dirty="0"/>
              <a:t>Educar</a:t>
            </a:r>
            <a:r>
              <a:rPr lang="pt-BR" sz="1500" dirty="0"/>
              <a:t>, 19. Curitiba: Editora da UFPR, 2002, 131-146.</a:t>
            </a:r>
          </a:p>
          <a:p>
            <a:endParaRPr lang="pt-BR" sz="1500" dirty="0"/>
          </a:p>
          <a:p>
            <a:r>
              <a:rPr lang="pt-BR" sz="1500" dirty="0"/>
              <a:t>______________. </a:t>
            </a:r>
            <a:r>
              <a:rPr lang="pt-BR" sz="1500" i="1" dirty="0"/>
              <a:t>Espiral da espiral de aprendizagem: </a:t>
            </a:r>
            <a:r>
              <a:rPr lang="pt-BR" sz="1500" dirty="0"/>
              <a:t>o processo de compreensão do papel das tecnologias de informação e comunicação na educação, Campinas, 2005. Tese (Livre-Docência), Universidade Estadual de Campinas, Campinas, SP.</a:t>
            </a:r>
          </a:p>
          <a:p>
            <a:endParaRPr lang="pt-BR" sz="1500" dirty="0"/>
          </a:p>
          <a:p>
            <a:r>
              <a:rPr lang="pt-BR" sz="1500" dirty="0"/>
              <a:t>WRUBEL, G. et al. As possibilidades do Ensino Híbrido na construção de interações</a:t>
            </a:r>
          </a:p>
          <a:p>
            <a:r>
              <a:rPr lang="pt-BR" sz="1500" dirty="0"/>
              <a:t>mais democráticas e significativas em sala de aula. </a:t>
            </a:r>
            <a:r>
              <a:rPr lang="pt-BR" sz="1500" i="1" dirty="0"/>
              <a:t>Revista Letra Magna</a:t>
            </a:r>
            <a:r>
              <a:rPr lang="pt-BR" sz="1500" dirty="0"/>
              <a:t>, n.20, 2017.</a:t>
            </a:r>
          </a:p>
        </p:txBody>
      </p:sp>
    </p:spTree>
    <p:extLst>
      <p:ext uri="{BB962C8B-B14F-4D97-AF65-F5344CB8AC3E}">
        <p14:creationId xmlns:p14="http://schemas.microsoft.com/office/powerpoint/2010/main" val="4731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92655" y="2060848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/>
              <a:t>Crescente uso das </a:t>
            </a:r>
            <a:r>
              <a:rPr lang="pt-BR" sz="2400" dirty="0" err="1"/>
              <a:t>TDICs</a:t>
            </a:r>
            <a:r>
              <a:rPr lang="pt-BR" sz="2400" dirty="0"/>
              <a:t> (Tecnologias Digitais de Informação e Comunicação) nos contextos de ensino formal;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/>
              <a:t>A necessidade de utilização de metodologias ativas de aprendizagem torna-se imprescindível;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400" dirty="0"/>
              <a:t>Tais metodologias constituem pontos de partida para que os processos dialógicos entre professores e alunos nos contextos de ensino-aprendizagem do século XXI alcancem, motivem e instiguem os alunos da geração Y.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BLENDED LEARNING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45804" y="2996952"/>
            <a:ext cx="7252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Atualmente, considera-se o ensino híbrido uma metodologia ativa de aprendizagem, na qual misturam-se aulas </a:t>
            </a:r>
            <a:r>
              <a:rPr lang="pt-BR" sz="2400" i="1" dirty="0"/>
              <a:t>online </a:t>
            </a:r>
            <a:r>
              <a:rPr lang="pt-BR" sz="2400" dirty="0"/>
              <a:t>com aulas presenciais, e em que ocorrem momentos de trabalho individual e também trabalhos em grupo, bem como atividades formuladas essencialmente com o suporte das </a:t>
            </a:r>
            <a:r>
              <a:rPr lang="pt-BR" sz="2400" dirty="0" err="1"/>
              <a:t>TDICs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91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184482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6636" y="2939560"/>
            <a:ext cx="8166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</a:t>
            </a:r>
            <a:r>
              <a:rPr lang="pt-BR" sz="2400" b="1" dirty="0"/>
              <a:t>interatividade</a:t>
            </a:r>
            <a:r>
              <a:rPr lang="pt-BR" sz="2400" dirty="0"/>
              <a:t> proporcionada pelos </a:t>
            </a:r>
            <a:r>
              <a:rPr lang="pt-BR" sz="2400" i="1" dirty="0"/>
              <a:t>games</a:t>
            </a:r>
            <a:r>
              <a:rPr lang="pt-BR" sz="2400" dirty="0"/>
              <a:t>, </a:t>
            </a:r>
            <a:r>
              <a:rPr lang="pt-BR" sz="2400" i="1" dirty="0" err="1"/>
              <a:t>tablets</a:t>
            </a:r>
            <a:r>
              <a:rPr lang="pt-BR" sz="2400" dirty="0"/>
              <a:t>, redes sociais e plataformas educacionais propiciam que o aluno busque o conteúdo que mais lhe interessa;</a:t>
            </a:r>
          </a:p>
          <a:p>
            <a:endParaRPr lang="pt-BR" sz="2400" dirty="0"/>
          </a:p>
          <a:p>
            <a:r>
              <a:rPr lang="pt-BR" sz="2400" dirty="0"/>
              <a:t>Interfere no próprio curso de seu aprendizado e possibilita que ele saia da condição de espectador para a de sujeito </a:t>
            </a:r>
            <a:r>
              <a:rPr lang="pt-BR" sz="2400" b="1" dirty="0"/>
              <a:t>protagonista</a:t>
            </a:r>
            <a:r>
              <a:rPr lang="pt-BR" sz="2400" dirty="0"/>
              <a:t>, que busca, cria, faz escolhas, constrói e torna-se autor da aprendizagem. </a:t>
            </a:r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1968513"/>
            <a:ext cx="7315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Benefícios e características do </a:t>
            </a:r>
            <a:r>
              <a:rPr lang="pt-BR" sz="2800" b="1" dirty="0" err="1"/>
              <a:t>Blended</a:t>
            </a:r>
            <a:r>
              <a:rPr lang="pt-BR" sz="2800" b="1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87961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9552" y="2657977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Nesse processo, cabe ao </a:t>
            </a:r>
            <a:r>
              <a:rPr lang="pt-BR" sz="2400" b="1" dirty="0"/>
              <a:t>professor</a:t>
            </a:r>
            <a:r>
              <a:rPr lang="pt-BR" sz="2400" dirty="0"/>
              <a:t> orientar o aluno na seleção das informações, com o objetivo de desenvolver novas competências e habilidades.</a:t>
            </a:r>
          </a:p>
          <a:p>
            <a:endParaRPr lang="pt-BR" sz="2400" dirty="0"/>
          </a:p>
          <a:p>
            <a:r>
              <a:rPr lang="pt-BR" sz="2400" dirty="0"/>
              <a:t>No ambiente </a:t>
            </a:r>
            <a:r>
              <a:rPr lang="pt-BR" sz="2400" i="1" dirty="0"/>
              <a:t>online </a:t>
            </a:r>
            <a:r>
              <a:rPr lang="pt-BR" sz="2400" dirty="0"/>
              <a:t>o professor, no lugar da memorização e da transmissão, deve propor a aprendizagem aos alunos, modelando os domínios do conhecimento como espaços abertos à navegação". </a:t>
            </a:r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43873" y="1753781"/>
            <a:ext cx="711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Papel do professor diante ao </a:t>
            </a:r>
            <a:r>
              <a:rPr lang="pt-BR" sz="2800" b="1" dirty="0" err="1"/>
              <a:t>Blended</a:t>
            </a:r>
            <a:r>
              <a:rPr lang="pt-BR" sz="2800" b="1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70485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36747" y="4128620"/>
            <a:ext cx="6231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Essa mudança de paradigma resulta em "migração da recepção passiva para uma nova recepção que evita acompanhar argumentos lineares que não permitem interferência, agregação, modificação.“ (SILVA, 2000).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9848" y="1988840"/>
            <a:ext cx="7252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No ambiente </a:t>
            </a:r>
            <a:r>
              <a:rPr lang="pt-BR" sz="2400" i="1" dirty="0"/>
              <a:t>online </a:t>
            </a:r>
            <a:r>
              <a:rPr lang="pt-BR" sz="2400" dirty="0"/>
              <a:t>o professor, no lugar da </a:t>
            </a:r>
            <a:r>
              <a:rPr lang="pt-BR" sz="2400" b="1" dirty="0"/>
              <a:t>memorização e da transmissão</a:t>
            </a:r>
            <a:r>
              <a:rPr lang="pt-BR" sz="2400" dirty="0"/>
              <a:t>, deve propor a aprendizagem aos alunos, modelando os domínios do conhecimento como espaços abertos à navegação".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45622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43608" y="2758276"/>
            <a:ext cx="7252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simples inserção da tecnologia em sala de aula, ou a simples mescla de aulas presenciais com aulas à distância, sem um propósito definido, não garante que o processo ensino-aprendizagem se torne mais efetivo. </a:t>
            </a:r>
          </a:p>
          <a:p>
            <a:endParaRPr lang="pt-BR" sz="2400" dirty="0"/>
          </a:p>
          <a:p>
            <a:r>
              <a:rPr lang="pt-BR" sz="2400" dirty="0"/>
              <a:t>Por exemplo: não basta utilizar uma lousa digital no lugar de uma lousa tradicional, se a relação professor-conteúdo-aluno permanece a mesma.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43608" y="1772816"/>
            <a:ext cx="366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Bom uso da tecnologia.</a:t>
            </a:r>
          </a:p>
        </p:txBody>
      </p:sp>
    </p:spTree>
    <p:extLst>
      <p:ext uri="{BB962C8B-B14F-4D97-AF65-F5344CB8AC3E}">
        <p14:creationId xmlns:p14="http://schemas.microsoft.com/office/powerpoint/2010/main" val="250434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1963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48" y="6093295"/>
            <a:ext cx="1306213" cy="392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2686268"/>
            <a:ext cx="7802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“A criação de </a:t>
            </a:r>
            <a:r>
              <a:rPr lang="pt-BR" sz="2400" b="1" dirty="0"/>
              <a:t>desafios</a:t>
            </a:r>
            <a:r>
              <a:rPr lang="pt-BR" sz="2400" dirty="0"/>
              <a:t>, atividades, jogos que realmente trazem as competências necessárias para cada etapa, que solicitam </a:t>
            </a:r>
            <a:r>
              <a:rPr lang="pt-BR" sz="2400" b="1" dirty="0"/>
              <a:t>informações pertinentes</a:t>
            </a:r>
            <a:r>
              <a:rPr lang="pt-BR" sz="2400" dirty="0"/>
              <a:t>, que oferecem </a:t>
            </a:r>
            <a:r>
              <a:rPr lang="pt-BR" sz="2400" b="1" dirty="0"/>
              <a:t>recompensas estimulantes</a:t>
            </a:r>
            <a:r>
              <a:rPr lang="pt-BR" sz="2400" dirty="0"/>
              <a:t>, que combinam percursos pessoais com participação significativa em grupos, que se inserem em plataformas adaptativas, que reconhecem cada aluno e ao mesmo tempo aprendem com a interação, tudo isso utilizando as tecnologias adequadas.” (MORAN, 2015).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43608" y="1772816"/>
            <a:ext cx="366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Bom uso da tecnologia.</a:t>
            </a:r>
          </a:p>
        </p:txBody>
      </p:sp>
    </p:spTree>
    <p:extLst>
      <p:ext uri="{BB962C8B-B14F-4D97-AF65-F5344CB8AC3E}">
        <p14:creationId xmlns:p14="http://schemas.microsoft.com/office/powerpoint/2010/main" val="4222019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1439</Words>
  <Application>Microsoft Office PowerPoint</Application>
  <PresentationFormat>Apresentação na tela (4:3)</PresentationFormat>
  <Paragraphs>90</Paragraphs>
  <Slides>27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Dragon</dc:creator>
  <cp:lastModifiedBy>Soraia Dumbra</cp:lastModifiedBy>
  <cp:revision>31</cp:revision>
  <dcterms:created xsi:type="dcterms:W3CDTF">2014-07-31T15:12:21Z</dcterms:created>
  <dcterms:modified xsi:type="dcterms:W3CDTF">2017-09-18T15:37:41Z</dcterms:modified>
</cp:coreProperties>
</file>