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1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7" r:id="rId21"/>
    <p:sldId id="338" r:id="rId22"/>
    <p:sldId id="339" r:id="rId23"/>
    <p:sldId id="340" r:id="rId24"/>
    <p:sldId id="341" r:id="rId25"/>
    <p:sldId id="335" r:id="rId26"/>
    <p:sldId id="266" r:id="rId27"/>
    <p:sldId id="300" r:id="rId28"/>
    <p:sldId id="305" r:id="rId29"/>
    <p:sldId id="306" r:id="rId30"/>
    <p:sldId id="307" r:id="rId31"/>
    <p:sldId id="299" r:id="rId32"/>
    <p:sldId id="302" r:id="rId33"/>
    <p:sldId id="315" r:id="rId34"/>
    <p:sldId id="310" r:id="rId35"/>
    <p:sldId id="274" r:id="rId36"/>
    <p:sldId id="292" r:id="rId37"/>
    <p:sldId id="314" r:id="rId38"/>
    <p:sldId id="294" r:id="rId39"/>
    <p:sldId id="295" r:id="rId40"/>
    <p:sldId id="296" r:id="rId41"/>
    <p:sldId id="279" r:id="rId42"/>
    <p:sldId id="297" r:id="rId43"/>
    <p:sldId id="301" r:id="rId44"/>
    <p:sldId id="309" r:id="rId45"/>
    <p:sldId id="293" r:id="rId46"/>
    <p:sldId id="312" r:id="rId47"/>
    <p:sldId id="313" r:id="rId48"/>
    <p:sldId id="308" r:id="rId49"/>
    <p:sldId id="311" r:id="rId50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F72"/>
    <a:srgbClr val="EDF6F9"/>
    <a:srgbClr val="50CFDC"/>
    <a:srgbClr val="3FCAD9"/>
    <a:srgbClr val="3B88C0"/>
    <a:srgbClr val="A6BFDE"/>
    <a:srgbClr val="39C8D7"/>
    <a:srgbClr val="9EE5EC"/>
    <a:srgbClr val="62D4E0"/>
    <a:srgbClr val="82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429" autoAdjust="0"/>
  </p:normalViewPr>
  <p:slideViewPr>
    <p:cSldViewPr>
      <p:cViewPr>
        <p:scale>
          <a:sx n="110" d="100"/>
          <a:sy n="110" d="100"/>
        </p:scale>
        <p:origin x="-204" y="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36461942257218"/>
          <c:y val="5.092592592592643E-2"/>
          <c:w val="0.52999016941064159"/>
          <c:h val="0.898148148148152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99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Plan1!$T$13:$T$18</c:f>
              <c:strCache>
                <c:ptCount val="6"/>
                <c:pt idx="0">
                  <c:v>TOTVS (BRA)</c:v>
                </c:pt>
                <c:pt idx="1">
                  <c:v>Microsoft (USA)</c:v>
                </c:pt>
                <c:pt idx="2">
                  <c:v>Infor (USA)</c:v>
                </c:pt>
                <c:pt idx="3">
                  <c:v>Sage (UK)</c:v>
                </c:pt>
                <c:pt idx="4">
                  <c:v>Oracle (USA)</c:v>
                </c:pt>
                <c:pt idx="5">
                  <c:v>SAP(GER)</c:v>
                </c:pt>
              </c:strCache>
            </c:strRef>
          </c:cat>
          <c:val>
            <c:numRef>
              <c:f>Plan1!$U$13:$U$18</c:f>
              <c:numCache>
                <c:formatCode>#,##0</c:formatCode>
                <c:ptCount val="6"/>
                <c:pt idx="0">
                  <c:v>409</c:v>
                </c:pt>
                <c:pt idx="1">
                  <c:v>946</c:v>
                </c:pt>
                <c:pt idx="2">
                  <c:v>1053</c:v>
                </c:pt>
                <c:pt idx="3">
                  <c:v>1265</c:v>
                </c:pt>
                <c:pt idx="4">
                  <c:v>2602</c:v>
                </c:pt>
                <c:pt idx="5">
                  <c:v>5373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55360"/>
        <c:axId val="68792256"/>
      </c:barChart>
      <c:catAx>
        <c:axId val="85455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/>
            </a:pPr>
            <a:endParaRPr lang="pt-BR"/>
          </a:p>
        </c:txPr>
        <c:crossAx val="68792256"/>
        <c:crosses val="autoZero"/>
        <c:auto val="1"/>
        <c:lblAlgn val="ctr"/>
        <c:lblOffset val="100"/>
        <c:noMultiLvlLbl val="0"/>
      </c:catAx>
      <c:valAx>
        <c:axId val="6879225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85455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7875397154303"/>
          <c:y val="5.0925925925925923E-2"/>
          <c:w val="0.57786158309158764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Plan1!$W$12</c:f>
              <c:strCache>
                <c:ptCount val="1"/>
                <c:pt idx="0">
                  <c:v>2009 VS 2010 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99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Plan1!$V$13:$V$18</c:f>
              <c:strCache>
                <c:ptCount val="6"/>
                <c:pt idx="0">
                  <c:v>TOTVS (BRA)</c:v>
                </c:pt>
                <c:pt idx="1">
                  <c:v>Microsoft (USA)</c:v>
                </c:pt>
                <c:pt idx="2">
                  <c:v>Infor (USA)</c:v>
                </c:pt>
                <c:pt idx="3">
                  <c:v>Sage (UK)</c:v>
                </c:pt>
                <c:pt idx="4">
                  <c:v>Oracle (USA)</c:v>
                </c:pt>
                <c:pt idx="5">
                  <c:v>SAP(GER)</c:v>
                </c:pt>
              </c:strCache>
            </c:strRef>
          </c:cat>
          <c:val>
            <c:numRef>
              <c:f>Plan1!$W$13:$W$18</c:f>
              <c:numCache>
                <c:formatCode>0.0%</c:formatCode>
                <c:ptCount val="6"/>
                <c:pt idx="0">
                  <c:v>0.34900000000000031</c:v>
                </c:pt>
                <c:pt idx="1">
                  <c:v>0.10500000000000002</c:v>
                </c:pt>
                <c:pt idx="2">
                  <c:v>-2.5999999999999999E-2</c:v>
                </c:pt>
                <c:pt idx="3">
                  <c:v>-5.5000000000000014E-2</c:v>
                </c:pt>
                <c:pt idx="4">
                  <c:v>7.8000000000000014E-2</c:v>
                </c:pt>
                <c:pt idx="5">
                  <c:v>4.5999999999999999E-2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55872"/>
        <c:axId val="68793984"/>
      </c:barChart>
      <c:catAx>
        <c:axId val="85455872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one"/>
        <c:crossAx val="68793984"/>
        <c:crosses val="autoZero"/>
        <c:auto val="1"/>
        <c:lblAlgn val="ctr"/>
        <c:lblOffset val="100"/>
        <c:noMultiLvlLbl val="0"/>
      </c:catAx>
      <c:valAx>
        <c:axId val="68793984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one"/>
        <c:crossAx val="85455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118103685085882E-2"/>
          <c:y val="3.5043966380971035E-2"/>
          <c:w val="0.92393352432534559"/>
          <c:h val="0.86713645816978446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Totvs</c:v>
                </c:pt>
              </c:strCache>
            </c:strRef>
          </c:tx>
          <c:spPr>
            <a:ln w="50800"/>
          </c:spPr>
          <c:marker>
            <c:symbol val="x"/>
            <c:size val="8"/>
            <c:spPr>
              <a:solidFill>
                <a:srgbClr val="4F81BD"/>
              </a:solidFill>
            </c:spPr>
          </c:marker>
          <c:dLbls>
            <c:dLbl>
              <c:idx val="0"/>
              <c:layout>
                <c:manualLayout>
                  <c:x val="-6.2236207370171832E-2"/>
                  <c:y val="-4.09398459511211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321073217930512E-2"/>
                  <c:y val="-3.46414081124871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9151341522413062E-2"/>
                  <c:y val="-3.77906270318041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4948371989568491E-2"/>
                  <c:y val="-3.77906270318041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50,0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accent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cat>
          <c:val>
            <c:numRef>
              <c:f>Plan1!$B$2:$B$5</c:f>
              <c:numCache>
                <c:formatCode>0.0%</c:formatCode>
                <c:ptCount val="4"/>
                <c:pt idx="0">
                  <c:v>0.36400000000000032</c:v>
                </c:pt>
                <c:pt idx="1">
                  <c:v>0.41200000000000031</c:v>
                </c:pt>
                <c:pt idx="2">
                  <c:v>0.44700000000000001</c:v>
                </c:pt>
                <c:pt idx="3">
                  <c:v>0.5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Plan1!$E$1</c:f>
              <c:strCache>
                <c:ptCount val="1"/>
                <c:pt idx="0">
                  <c:v>Colunas2</c:v>
                </c:pt>
              </c:strCache>
            </c:strRef>
          </c:tx>
          <c:spPr>
            <a:ln w="38100">
              <a:solidFill>
                <a:schemeClr val="bg1">
                  <a:lumMod val="75000"/>
                </a:schemeClr>
              </a:solidFill>
            </a:ln>
          </c:spPr>
          <c:marker>
            <c:symbol val="square"/>
            <c:size val="8"/>
            <c:spPr>
              <a:solidFill>
                <a:schemeClr val="bg1">
                  <a:lumMod val="65000"/>
                </a:schemeClr>
              </a:solidFill>
            </c:spPr>
          </c:marker>
          <c:dLbls>
            <c:dLbl>
              <c:idx val="0"/>
              <c:layout>
                <c:manualLayout>
                  <c:x val="-6.2236207370171832E-2"/>
                  <c:y val="5.6685940547706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321073217930512E-2"/>
                  <c:y val="4.0939845951121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405939065689116E-2"/>
                  <c:y val="3.7790627031804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5693774446292513E-2"/>
                  <c:y val="4.4089064870438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cat>
          <c:val>
            <c:numRef>
              <c:f>Plan1!$E$2:$E$5</c:f>
              <c:numCache>
                <c:formatCode>0.0%</c:formatCode>
                <c:ptCount val="4"/>
                <c:pt idx="0">
                  <c:v>0.32100000000000239</c:v>
                </c:pt>
                <c:pt idx="1">
                  <c:v>0.29600000000000032</c:v>
                </c:pt>
                <c:pt idx="2">
                  <c:v>0.30600000000000038</c:v>
                </c:pt>
                <c:pt idx="3">
                  <c:v>0.24400000000000024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Plan1!$G$1</c:f>
              <c:strCache>
                <c:ptCount val="1"/>
                <c:pt idx="0">
                  <c:v>Colunas3</c:v>
                </c:pt>
              </c:strCache>
            </c:strRef>
          </c:tx>
          <c:marker>
            <c:symbol val="square"/>
            <c:size val="7"/>
          </c:marker>
          <c:dLbls>
            <c:dLbl>
              <c:idx val="0"/>
              <c:layout>
                <c:manualLayout>
                  <c:x val="-6.5693774446292513E-2"/>
                  <c:y val="-3.1492189193170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1863506141809804E-2"/>
                  <c:y val="-3.464140811248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1863506141809804E-2"/>
                  <c:y val="-3.1492189193170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2236207370171832E-2"/>
                  <c:y val="-3.7791122971791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CC99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cat>
          <c:val>
            <c:numRef>
              <c:f>Plan1!$G$2:$G$5</c:f>
              <c:numCache>
                <c:formatCode>0.0%</c:formatCode>
                <c:ptCount val="4"/>
                <c:pt idx="0">
                  <c:v>8.7000000000000022E-2</c:v>
                </c:pt>
                <c:pt idx="1">
                  <c:v>8.4000000000000047E-2</c:v>
                </c:pt>
                <c:pt idx="2">
                  <c:v>6.1000000000000013E-2</c:v>
                </c:pt>
                <c:pt idx="3">
                  <c:v>5.7000000000000023E-2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457408"/>
        <c:axId val="111535808"/>
      </c:lineChart>
      <c:catAx>
        <c:axId val="8545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111535808"/>
        <c:crosses val="autoZero"/>
        <c:auto val="1"/>
        <c:lblAlgn val="ctr"/>
        <c:lblOffset val="100"/>
        <c:noMultiLvlLbl val="0"/>
      </c:catAx>
      <c:valAx>
        <c:axId val="1115358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one"/>
        <c:crossAx val="8545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Suas 10 Turmas com menor Evolução em Tópicos</a:t>
            </a:r>
            <a:r>
              <a:rPr lang="pt-BR" sz="1600" baseline="0" dirty="0" smtClean="0"/>
              <a:t> (%)</a:t>
            </a:r>
            <a:endParaRPr lang="pt-BR" sz="1600" dirty="0"/>
          </a:p>
        </c:rich>
      </c:tx>
      <c:layout>
        <c:manualLayout>
          <c:xMode val="edge"/>
          <c:yMode val="edge"/>
          <c:x val="0.122883289588801"/>
          <c:y val="1.56249935921122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Sua Evolução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Plan1!$A$2:$A$11</c:f>
              <c:strCache>
                <c:ptCount val="10"/>
                <c:pt idx="0">
                  <c:v>Português</c:v>
                </c:pt>
                <c:pt idx="1">
                  <c:v>Inglês</c:v>
                </c:pt>
                <c:pt idx="2">
                  <c:v>Espanhol</c:v>
                </c:pt>
                <c:pt idx="3">
                  <c:v>Química</c:v>
                </c:pt>
                <c:pt idx="4">
                  <c:v>Física</c:v>
                </c:pt>
                <c:pt idx="5">
                  <c:v>Geografia</c:v>
                </c:pt>
                <c:pt idx="6">
                  <c:v>História</c:v>
                </c:pt>
                <c:pt idx="7">
                  <c:v>Matemática</c:v>
                </c:pt>
                <c:pt idx="8">
                  <c:v>Filosofia</c:v>
                </c:pt>
                <c:pt idx="9">
                  <c:v>Metodologia Científica</c:v>
                </c:pt>
              </c:strCache>
            </c:strRef>
          </c:cat>
          <c:val>
            <c:numRef>
              <c:f>Plan1!$B$2:$B$11</c:f>
              <c:numCache>
                <c:formatCode>0%</c:formatCode>
                <c:ptCount val="10"/>
                <c:pt idx="0">
                  <c:v>0.31</c:v>
                </c:pt>
                <c:pt idx="1">
                  <c:v>0.3</c:v>
                </c:pt>
                <c:pt idx="2">
                  <c:v>0.27</c:v>
                </c:pt>
                <c:pt idx="3">
                  <c:v>0.27</c:v>
                </c:pt>
                <c:pt idx="4">
                  <c:v>0.22</c:v>
                </c:pt>
                <c:pt idx="5">
                  <c:v>0.2</c:v>
                </c:pt>
                <c:pt idx="6">
                  <c:v>0.15</c:v>
                </c:pt>
                <c:pt idx="7">
                  <c:v>0.15</c:v>
                </c:pt>
                <c:pt idx="8">
                  <c:v>0.05</c:v>
                </c:pt>
                <c:pt idx="9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Progresso da Turma</c:v>
                </c:pt>
              </c:strCache>
            </c:strRef>
          </c:tx>
          <c:invertIfNegative val="0"/>
          <c:cat>
            <c:strRef>
              <c:f>Plan1!$A$2:$A$11</c:f>
              <c:strCache>
                <c:ptCount val="10"/>
                <c:pt idx="0">
                  <c:v>Português</c:v>
                </c:pt>
                <c:pt idx="1">
                  <c:v>Inglês</c:v>
                </c:pt>
                <c:pt idx="2">
                  <c:v>Espanhol</c:v>
                </c:pt>
                <c:pt idx="3">
                  <c:v>Química</c:v>
                </c:pt>
                <c:pt idx="4">
                  <c:v>Física</c:v>
                </c:pt>
                <c:pt idx="5">
                  <c:v>Geografia</c:v>
                </c:pt>
                <c:pt idx="6">
                  <c:v>História</c:v>
                </c:pt>
                <c:pt idx="7">
                  <c:v>Matemática</c:v>
                </c:pt>
                <c:pt idx="8">
                  <c:v>Filosofia</c:v>
                </c:pt>
                <c:pt idx="9">
                  <c:v>Metodologia Científica</c:v>
                </c:pt>
              </c:strCache>
            </c:strRef>
          </c:cat>
          <c:val>
            <c:numRef>
              <c:f>Plan1!$C$2:$C$11</c:f>
              <c:numCache>
                <c:formatCode>0%</c:formatCode>
                <c:ptCount val="10"/>
                <c:pt idx="0">
                  <c:v>0.27</c:v>
                </c:pt>
                <c:pt idx="1">
                  <c:v>0.38</c:v>
                </c:pt>
                <c:pt idx="2">
                  <c:v>0.32</c:v>
                </c:pt>
                <c:pt idx="3">
                  <c:v>0.15</c:v>
                </c:pt>
                <c:pt idx="4">
                  <c:v>0.22</c:v>
                </c:pt>
                <c:pt idx="5">
                  <c:v>0.18</c:v>
                </c:pt>
                <c:pt idx="6">
                  <c:v>0.23</c:v>
                </c:pt>
                <c:pt idx="7">
                  <c:v>0.22</c:v>
                </c:pt>
                <c:pt idx="8">
                  <c:v>0.12</c:v>
                </c:pt>
                <c:pt idx="9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25313024"/>
        <c:axId val="34284672"/>
      </c:barChart>
      <c:catAx>
        <c:axId val="12531302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34284672"/>
        <c:crosses val="autoZero"/>
        <c:auto val="1"/>
        <c:lblAlgn val="ctr"/>
        <c:lblOffset val="100"/>
        <c:noMultiLvlLbl val="0"/>
      </c:catAx>
      <c:valAx>
        <c:axId val="342846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700"/>
            </a:pPr>
            <a:endParaRPr lang="pt-BR"/>
          </a:p>
        </c:txPr>
        <c:crossAx val="1253130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solidFill>
      <a:srgbClr val="EDF6F9"/>
    </a:solidFill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Seu</a:t>
            </a:r>
            <a:r>
              <a:rPr lang="pt-BR" sz="1600" baseline="0" dirty="0" smtClean="0"/>
              <a:t> Desempenho em Turmas</a:t>
            </a:r>
            <a:endParaRPr lang="pt-BR" sz="1600" dirty="0"/>
          </a:p>
        </c:rich>
      </c:tx>
      <c:layout>
        <c:manualLayout>
          <c:xMode val="edge"/>
          <c:yMode val="edge"/>
          <c:x val="0.30732773403324598"/>
          <c:y val="1.09271688530744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888188405797098"/>
          <c:y val="0.13462881944444399"/>
          <c:w val="0.662610144927536"/>
          <c:h val="0.740296180555556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Sua Média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Plan1!$A$2:$A$11</c:f>
              <c:strCache>
                <c:ptCount val="10"/>
                <c:pt idx="0">
                  <c:v>Português</c:v>
                </c:pt>
                <c:pt idx="1">
                  <c:v>Inglês</c:v>
                </c:pt>
                <c:pt idx="2">
                  <c:v>Espanhol</c:v>
                </c:pt>
                <c:pt idx="3">
                  <c:v>Química</c:v>
                </c:pt>
                <c:pt idx="4">
                  <c:v>Física</c:v>
                </c:pt>
                <c:pt idx="5">
                  <c:v>Geografia</c:v>
                </c:pt>
                <c:pt idx="6">
                  <c:v>História</c:v>
                </c:pt>
                <c:pt idx="7">
                  <c:v>Matemática</c:v>
                </c:pt>
                <c:pt idx="8">
                  <c:v>Filosofia</c:v>
                </c:pt>
                <c:pt idx="9">
                  <c:v>Metodologia Científica</c:v>
                </c:pt>
              </c:strCache>
            </c:strRef>
          </c:cat>
          <c:val>
            <c:numRef>
              <c:f>Plan1!$B$2:$B$11</c:f>
              <c:numCache>
                <c:formatCode>_(* #,##0.00_);_(* \(#,##0.00\);_(* "-"??_);_(@_)</c:formatCode>
                <c:ptCount val="10"/>
                <c:pt idx="0">
                  <c:v>98</c:v>
                </c:pt>
                <c:pt idx="1">
                  <c:v>90</c:v>
                </c:pt>
                <c:pt idx="2">
                  <c:v>89</c:v>
                </c:pt>
                <c:pt idx="3">
                  <c:v>82</c:v>
                </c:pt>
                <c:pt idx="4">
                  <c:v>77</c:v>
                </c:pt>
                <c:pt idx="5">
                  <c:v>72</c:v>
                </c:pt>
                <c:pt idx="6">
                  <c:v>70</c:v>
                </c:pt>
                <c:pt idx="7">
                  <c:v>62</c:v>
                </c:pt>
                <c:pt idx="8">
                  <c:v>57</c:v>
                </c:pt>
                <c:pt idx="9">
                  <c:v>55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Média da Turma</c:v>
                </c:pt>
              </c:strCache>
            </c:strRef>
          </c:tx>
          <c:invertIfNegative val="0"/>
          <c:cat>
            <c:strRef>
              <c:f>Plan1!$A$2:$A$11</c:f>
              <c:strCache>
                <c:ptCount val="10"/>
                <c:pt idx="0">
                  <c:v>Português</c:v>
                </c:pt>
                <c:pt idx="1">
                  <c:v>Inglês</c:v>
                </c:pt>
                <c:pt idx="2">
                  <c:v>Espanhol</c:v>
                </c:pt>
                <c:pt idx="3">
                  <c:v>Química</c:v>
                </c:pt>
                <c:pt idx="4">
                  <c:v>Física</c:v>
                </c:pt>
                <c:pt idx="5">
                  <c:v>Geografia</c:v>
                </c:pt>
                <c:pt idx="6">
                  <c:v>História</c:v>
                </c:pt>
                <c:pt idx="7">
                  <c:v>Matemática</c:v>
                </c:pt>
                <c:pt idx="8">
                  <c:v>Filosofia</c:v>
                </c:pt>
                <c:pt idx="9">
                  <c:v>Metodologia Científica</c:v>
                </c:pt>
              </c:strCache>
            </c:strRef>
          </c:cat>
          <c:val>
            <c:numRef>
              <c:f>Plan1!$C$2:$C$11</c:f>
              <c:numCache>
                <c:formatCode>_(* #,##0.00_);_(* \(#,##0.00\);_(* "-"??_);_(@_)</c:formatCode>
                <c:ptCount val="10"/>
                <c:pt idx="0">
                  <c:v>87</c:v>
                </c:pt>
                <c:pt idx="1">
                  <c:v>85</c:v>
                </c:pt>
                <c:pt idx="2">
                  <c:v>90</c:v>
                </c:pt>
                <c:pt idx="3">
                  <c:v>80</c:v>
                </c:pt>
                <c:pt idx="4">
                  <c:v>75</c:v>
                </c:pt>
                <c:pt idx="5">
                  <c:v>80</c:v>
                </c:pt>
                <c:pt idx="6">
                  <c:v>70</c:v>
                </c:pt>
                <c:pt idx="7">
                  <c:v>70</c:v>
                </c:pt>
                <c:pt idx="8">
                  <c:v>61</c:v>
                </c:pt>
                <c:pt idx="9">
                  <c:v>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25209600"/>
        <c:axId val="34286400"/>
      </c:barChart>
      <c:catAx>
        <c:axId val="12520960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34286400"/>
        <c:crosses val="autoZero"/>
        <c:auto val="1"/>
        <c:lblAlgn val="ctr"/>
        <c:lblOffset val="100"/>
        <c:noMultiLvlLbl val="0"/>
      </c:catAx>
      <c:valAx>
        <c:axId val="34286400"/>
        <c:scaling>
          <c:orientation val="minMax"/>
          <c:max val="100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700"/>
            </a:pPr>
            <a:endParaRPr lang="pt-BR"/>
          </a:p>
        </c:txPr>
        <c:crossAx val="1252096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2059903381643"/>
          <c:y val="0.92558541666666705"/>
          <c:w val="0.43588019323671501"/>
          <c:h val="7.4414583333333395E-2"/>
        </c:manualLayout>
      </c:layout>
      <c:overlay val="0"/>
      <c:txPr>
        <a:bodyPr/>
        <a:lstStyle/>
        <a:p>
          <a:pPr>
            <a:defRPr sz="900"/>
          </a:pPr>
          <a:endParaRPr lang="pt-BR"/>
        </a:p>
      </c:txPr>
    </c:legend>
    <c:plotVisOnly val="1"/>
    <c:dispBlanksAs val="gap"/>
    <c:showDLblsOverMax val="0"/>
  </c:chart>
  <c:spPr>
    <a:solidFill>
      <a:srgbClr val="EDF6F9"/>
    </a:solidFill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TOP 10 – Quantidade de Tópicos Concluídos e Incompletos</a:t>
            </a:r>
            <a:endParaRPr lang="pt-BR" sz="1600" dirty="0"/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Concluídos</c:v>
                </c:pt>
              </c:strCache>
            </c:strRef>
          </c:tx>
          <c:invertIfNegative val="0"/>
          <c:cat>
            <c:strRef>
              <c:f>Plan1!$A$2:$A$7</c:f>
              <c:strCache>
                <c:ptCount val="6"/>
                <c:pt idx="0">
                  <c:v>Avaliação Final</c:v>
                </c:pt>
                <c:pt idx="1">
                  <c:v>Gerência de Entrada/Saída</c:v>
                </c:pt>
                <c:pt idx="2">
                  <c:v>Gerência de Memória</c:v>
                </c:pt>
                <c:pt idx="3">
                  <c:v>Gerência de Processos</c:v>
                </c:pt>
                <c:pt idx="4">
                  <c:v>Gerência de Arquivos</c:v>
                </c:pt>
                <c:pt idx="5">
                  <c:v>Noçoes Base</c:v>
                </c:pt>
              </c:strCache>
            </c:strRef>
          </c:cat>
          <c:val>
            <c:numRef>
              <c:f>Plan1!$B$2:$B$7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Incompletos</c:v>
                </c:pt>
              </c:strCache>
            </c:strRef>
          </c:tx>
          <c:invertIfNegative val="0"/>
          <c:cat>
            <c:strRef>
              <c:f>Plan1!$A$2:$A$7</c:f>
              <c:strCache>
                <c:ptCount val="6"/>
                <c:pt idx="0">
                  <c:v>Avaliação Final</c:v>
                </c:pt>
                <c:pt idx="1">
                  <c:v>Gerência de Entrada/Saída</c:v>
                </c:pt>
                <c:pt idx="2">
                  <c:v>Gerência de Memória</c:v>
                </c:pt>
                <c:pt idx="3">
                  <c:v>Gerência de Processos</c:v>
                </c:pt>
                <c:pt idx="4">
                  <c:v>Gerência de Arquivos</c:v>
                </c:pt>
                <c:pt idx="5">
                  <c:v>Noçoes Base</c:v>
                </c:pt>
              </c:strCache>
            </c:strRef>
          </c:cat>
          <c:val>
            <c:numRef>
              <c:f>Plan1!$C$2:$C$7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49</c:v>
                </c:pt>
                <c:pt idx="3">
                  <c:v>45</c:v>
                </c:pt>
                <c:pt idx="4">
                  <c:v>42</c:v>
                </c:pt>
                <c:pt idx="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5210112"/>
        <c:axId val="34137792"/>
      </c:barChart>
      <c:catAx>
        <c:axId val="12521011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34137792"/>
        <c:crosses val="autoZero"/>
        <c:auto val="1"/>
        <c:lblAlgn val="ctr"/>
        <c:lblOffset val="100"/>
        <c:noMultiLvlLbl val="0"/>
      </c:catAx>
      <c:valAx>
        <c:axId val="34137792"/>
        <c:scaling>
          <c:orientation val="minMax"/>
          <c:max val="50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900"/>
            </a:pPr>
            <a:endParaRPr lang="pt-BR"/>
          </a:p>
        </c:txPr>
        <c:crossAx val="1252101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Suas 10</a:t>
            </a:r>
            <a:r>
              <a:rPr lang="pt-BR" sz="1600" baseline="0" dirty="0" smtClean="0"/>
              <a:t> Turmas com as menores Médias</a:t>
            </a:r>
            <a:endParaRPr lang="pt-BR" sz="1600" dirty="0"/>
          </a:p>
        </c:rich>
      </c:tx>
      <c:layout>
        <c:manualLayout>
          <c:xMode val="edge"/>
          <c:yMode val="edge"/>
          <c:x val="0.20066106736657899"/>
          <c:y val="2.03225884010956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Média da Turma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Plan1!$A$2:$A$6</c:f>
              <c:strCache>
                <c:ptCount val="5"/>
                <c:pt idx="0">
                  <c:v>Ingês - Letras - Fase 3 - Noturno</c:v>
                </c:pt>
                <c:pt idx="1">
                  <c:v>Inglês - Letras - Fase 3 - Diúrno</c:v>
                </c:pt>
                <c:pt idx="2">
                  <c:v>Espanhol - Sistemas de Informação - Fase 2 - Noturno</c:v>
                </c:pt>
                <c:pt idx="3">
                  <c:v>Inglês - Letras - Fase 2 - Noturno</c:v>
                </c:pt>
                <c:pt idx="4">
                  <c:v>Espanhol - Letras - Fase 2 - Noturno</c:v>
                </c:pt>
              </c:strCache>
            </c:strRef>
          </c:cat>
          <c:val>
            <c:numRef>
              <c:f>Plan1!$B$2:$B$6</c:f>
              <c:numCache>
                <c:formatCode>_(* #,##0.00_);_(* \(#,##0.00\);_(* "-"??_);_(@_)</c:formatCode>
                <c:ptCount val="5"/>
                <c:pt idx="0">
                  <c:v>98</c:v>
                </c:pt>
                <c:pt idx="1">
                  <c:v>90</c:v>
                </c:pt>
                <c:pt idx="2">
                  <c:v>89</c:v>
                </c:pt>
                <c:pt idx="3">
                  <c:v>77</c:v>
                </c:pt>
                <c:pt idx="4">
                  <c:v>61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Pontuação Mínima</c:v>
                </c:pt>
              </c:strCache>
            </c:strRef>
          </c:tx>
          <c:invertIfNegative val="0"/>
          <c:cat>
            <c:strRef>
              <c:f>Plan1!$A$2:$A$6</c:f>
              <c:strCache>
                <c:ptCount val="5"/>
                <c:pt idx="0">
                  <c:v>Ingês - Letras - Fase 3 - Noturno</c:v>
                </c:pt>
                <c:pt idx="1">
                  <c:v>Inglês - Letras - Fase 3 - Diúrno</c:v>
                </c:pt>
                <c:pt idx="2">
                  <c:v>Espanhol - Sistemas de Informação - Fase 2 - Noturno</c:v>
                </c:pt>
                <c:pt idx="3">
                  <c:v>Inglês - Letras - Fase 2 - Noturno</c:v>
                </c:pt>
                <c:pt idx="4">
                  <c:v>Espanhol - Letras - Fase 2 - Noturno</c:v>
                </c:pt>
              </c:strCache>
            </c:strRef>
          </c:cat>
          <c:val>
            <c:numRef>
              <c:f>Plan1!$C$2:$C$6</c:f>
              <c:numCache>
                <c:formatCode>_(* #,##0.00_);_(* \(#,##0.00\);_(* "-"??_);_(@_)</c:formatCode>
                <c:ptCount val="5"/>
                <c:pt idx="0">
                  <c:v>60</c:v>
                </c:pt>
                <c:pt idx="1">
                  <c:v>70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25271552"/>
        <c:axId val="34139520"/>
      </c:barChart>
      <c:catAx>
        <c:axId val="12527155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34139520"/>
        <c:crosses val="autoZero"/>
        <c:auto val="1"/>
        <c:lblAlgn val="ctr"/>
        <c:lblOffset val="100"/>
        <c:noMultiLvlLbl val="0"/>
      </c:catAx>
      <c:valAx>
        <c:axId val="34139520"/>
        <c:scaling>
          <c:orientation val="minMax"/>
          <c:max val="100"/>
        </c:scaling>
        <c:delete val="0"/>
        <c:axPos val="b"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700"/>
            </a:pPr>
            <a:endParaRPr lang="pt-BR"/>
          </a:p>
        </c:txPr>
        <c:crossAx val="1252715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0.47162</cdr:x>
      <cdr:y>0.01816</cdr:y>
    </cdr:from>
    <cdr:to>
      <cdr:x>0.47162</cdr:x>
      <cdr:y>0.92789</cdr:y>
    </cdr:to>
    <cdr:cxnSp macro="">
      <cdr:nvCxnSpPr>
        <cdr:cNvPr id="5" name="Conector reto 4"/>
        <cdr:cNvCxnSpPr/>
      </cdr:nvCxnSpPr>
      <cdr:spPr>
        <a:xfrm xmlns:a="http://schemas.openxmlformats.org/drawingml/2006/main">
          <a:off x="1194927" y="58037"/>
          <a:ext cx="0" cy="29077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53A4-16C6-4D6F-B1E3-7CB5EFA1FC22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FB110-F00C-404A-A8FD-98581BF7F2E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7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Presente em todo o território nacional e no cotidiano de mais de 2 milhões</a:t>
            </a:r>
            <a:r>
              <a:rPr lang="pt-BR" baseline="0" dirty="0" smtClean="0"/>
              <a:t> de usuários, contamos na TOTVS com: 5 Centros de Desenvolvimento (SP, RS, SC, RJ e MG), 5 Filiais, 47 Franquias e mais de 200 Pontos de Vendas TOTVS.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82906-A410-41AF-9C7F-4C0E9D6EE4A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Central do aluno –  traz </a:t>
            </a:r>
            <a:r>
              <a:rPr lang="pt-BR" b="0" baseline="0" dirty="0" smtClean="0"/>
              <a:t> a </a:t>
            </a:r>
            <a:r>
              <a:rPr lang="pt-BR" b="0" dirty="0" smtClean="0"/>
              <a:t>Visão Administrativa, Acadêmica, Pedagógica do aluno, facilitando a gestão</a:t>
            </a:r>
            <a:r>
              <a:rPr lang="pt-BR" b="0" baseline="0" dirty="0" smtClean="0"/>
              <a:t> dos coordenadores, professores, gestores financeiros e </a:t>
            </a:r>
            <a:r>
              <a:rPr lang="pt-BR" b="0" baseline="0" dirty="0" err="1" smtClean="0"/>
              <a:t>academicos</a:t>
            </a:r>
            <a:r>
              <a:rPr lang="pt-BR" b="0" baseline="0" dirty="0" smtClean="0"/>
              <a:t>.</a:t>
            </a:r>
            <a:endParaRPr lang="pt-BR" b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8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82906-A410-41AF-9C7F-4C0E9D6EE4A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815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Voce pode acompanhar seus indicadores e </a:t>
            </a:r>
            <a:r>
              <a:rPr lang="pt-BR" dirty="0" err="1" smtClean="0"/>
              <a:t>paineis</a:t>
            </a:r>
            <a:r>
              <a:rPr lang="pt-BR" dirty="0" smtClean="0"/>
              <a:t>  com diversas </a:t>
            </a:r>
            <a:r>
              <a:rPr lang="pt-BR" dirty="0" err="1" smtClean="0"/>
              <a:t>visoes</a:t>
            </a:r>
            <a:r>
              <a:rPr lang="pt-BR" dirty="0" smtClean="0"/>
              <a:t> e ferramentas de automação, permitindo a tomada de decisão nos momentos em que as situações ocorrem.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82906-A410-41AF-9C7F-4C0E9D6EE4A1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2259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20</a:t>
            </a:fld>
            <a:endParaRPr 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21</a:t>
            </a:fld>
            <a:endParaRPr lang="pt-B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22</a:t>
            </a:fld>
            <a:endParaRPr lang="pt-B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35757">
              <a:defRPr/>
            </a:pPr>
            <a:r>
              <a:rPr lang="pt-BR" dirty="0" smtClean="0"/>
              <a:t>Avançamos com a internacionalização,</a:t>
            </a:r>
            <a:r>
              <a:rPr lang="pt-BR" baseline="0" dirty="0" smtClean="0"/>
              <a:t> expandido a atuação da TOTVS em diversos países da </a:t>
            </a:r>
            <a:r>
              <a:rPr lang="pt-BR" sz="1000" dirty="0" smtClean="0"/>
              <a:t>América do Norte, Europa, África e Ásia.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(... esse slide é o xodó do Caserta e não sei qual a mensagem exata ele tem em mente... </a:t>
            </a:r>
            <a:r>
              <a:rPr lang="pt-BR" baseline="0" dirty="0" err="1" smtClean="0"/>
              <a:t>Vc</a:t>
            </a:r>
            <a:r>
              <a:rPr lang="pt-BR" baseline="0" dirty="0" smtClean="0"/>
              <a:t> sabe?)</a:t>
            </a:r>
          </a:p>
          <a:p>
            <a:endParaRPr lang="pt-BR" baseline="0" dirty="0" smtClean="0"/>
          </a:p>
          <a:p>
            <a:r>
              <a:rPr lang="pt-BR" baseline="0" dirty="0" smtClean="0"/>
              <a:t>Minha sugestão: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Do menor formato que o seu negócio possa ter,</a:t>
            </a:r>
            <a:r>
              <a:rPr lang="pt-BR" baseline="0" dirty="0" smtClean="0"/>
              <a:t> a maior complexidade que o seu negócio </a:t>
            </a:r>
            <a:r>
              <a:rPr lang="pt-BR" u="sng" baseline="0" dirty="0" smtClean="0"/>
              <a:t>possa chegar</a:t>
            </a:r>
            <a:r>
              <a:rPr lang="pt-BR" baseline="0" dirty="0" smtClean="0"/>
              <a:t>, a TOTVS comprovadamente tem excelência em atuar de modo abrangente. E esse </a:t>
            </a:r>
            <a:r>
              <a:rPr lang="pt-BR" u="sng" baseline="0" dirty="0" smtClean="0"/>
              <a:t>know-how</a:t>
            </a:r>
            <a:r>
              <a:rPr lang="pt-BR" baseline="0" dirty="0" smtClean="0"/>
              <a:t> (e sabemos fazer isto pela) vem da convivência com os nossos clientes, do exercício de superação dos seus desafios. </a:t>
            </a:r>
          </a:p>
          <a:p>
            <a:r>
              <a:rPr lang="pt-BR" baseline="0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 para evidenciar a Especialização e Qualidade que praticamos</a:t>
            </a:r>
            <a:r>
              <a:rPr lang="pt-BR" baseline="0" dirty="0" smtClean="0"/>
              <a:t>, independente do porte e da complexidade em que a sua empresa está situada, a TOTVS tem a solução para a sua realidade presente e futura.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100" dirty="0" smtClean="0"/>
              <a:t>Sucesso nos segmentos de atuação, a TOTVS detém as credencias necessárias para fundamentar o desenvolvimento do seu negócio (</a:t>
            </a:r>
            <a:r>
              <a:rPr lang="pt-BR" sz="1100" u="sng" dirty="0" smtClean="0"/>
              <a:t>da sua empresa</a:t>
            </a:r>
            <a:r>
              <a:rPr lang="pt-BR" sz="1100" dirty="0" smtClean="0"/>
              <a:t>), entendemos e atendemos as singularidades de cada segmento, gerando aderência funcional </a:t>
            </a:r>
            <a:r>
              <a:rPr lang="pt-BR" sz="1100" u="sng" dirty="0" smtClean="0"/>
              <a:t>desde</a:t>
            </a:r>
            <a:r>
              <a:rPr lang="pt-BR" sz="1100" dirty="0" smtClean="0"/>
              <a:t> o ERP às soluções verticais. (Destacar no slide as informações do segmento do </a:t>
            </a:r>
            <a:r>
              <a:rPr lang="pt-BR" sz="1100" dirty="0" err="1" smtClean="0"/>
              <a:t>prospect</a:t>
            </a:r>
            <a:r>
              <a:rPr lang="pt-BR" sz="1100" dirty="0" smtClean="0"/>
              <a:t>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1153-F6A1-D944-AC65-452E6284072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59D71-BA35-4C6F-907D-EBF52D760511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82906-A410-41AF-9C7F-4C0E9D6EE4A1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334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82906-A410-41AF-9C7F-4C0E9D6EE4A1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377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200" b="1" kern="1200">
              <a:solidFill>
                <a:prstClr val="black">
                  <a:lumMod val="65000"/>
                  <a:lumOff val="35000"/>
                </a:prstClr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702972" y="6572272"/>
            <a:ext cx="4905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71B7-B483-430F-B490-61D0F82AC2A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171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1928794" y="214290"/>
            <a:ext cx="4857750" cy="52717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2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457199" y="1500188"/>
            <a:ext cx="8238745" cy="450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7054512" y="463000"/>
            <a:ext cx="1785922" cy="32279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400" b="1"/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471483" y="6191245"/>
            <a:ext cx="8239125" cy="28575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buNone/>
              <a:defRPr sz="12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6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4191-EB66-4A6A-A9D4-1F0528BD5A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7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30471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457199" y="1500188"/>
            <a:ext cx="8238745" cy="450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471483" y="6191245"/>
            <a:ext cx="8239125" cy="28575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428860" y="142852"/>
            <a:ext cx="5786478" cy="500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02972" y="6572272"/>
            <a:ext cx="4905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C5C056-9CD1-496A-818F-F186522906E7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755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43108" y="214290"/>
            <a:ext cx="5786478" cy="500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9932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7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Apresentaca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19153"/>
            <a:ext cx="9144000" cy="63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3C65B4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5580303"/>
            <a:ext cx="9144000" cy="546485"/>
          </a:xfrm>
          <a:prstGeom prst="rect">
            <a:avLst/>
          </a:prstGeom>
        </p:spPr>
        <p:txBody>
          <a:bodyPr rIns="274320" anchor="ctr" anchorCtr="0">
            <a:normAutofit/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6051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 Capi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848" y="2794000"/>
            <a:ext cx="5711151" cy="12776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7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45225"/>
            <a:ext cx="82264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52" y="779239"/>
            <a:ext cx="9036496" cy="4175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60251" y="1571625"/>
            <a:ext cx="8637563" cy="442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51720" y="44624"/>
            <a:ext cx="6840760" cy="620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Número de Slide 1"/>
          <p:cNvSpPr>
            <a:spLocks noGrp="1"/>
          </p:cNvSpPr>
          <p:nvPr userDrawn="1">
            <p:ph type="sldNum" sz="quarter" idx="4"/>
          </p:nvPr>
        </p:nvSpPr>
        <p:spPr>
          <a:xfrm>
            <a:off x="8820472" y="6669360"/>
            <a:ext cx="288032" cy="15388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97BEF44-F087-4887-B684-F91D45E152FE}" type="slidenum">
              <a:rPr lang="pt-BR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u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646868A0-D3AF-D949-9E19-917F10D4D75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193030"/>
            <a:ext cx="8229599" cy="49331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054316" y="500303"/>
            <a:ext cx="7040880" cy="5464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1600" b="1" i="0">
                <a:solidFill>
                  <a:srgbClr val="3C65B4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16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3030"/>
            <a:ext cx="8229600" cy="493313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fld id="{2CFA0F5C-632D-478B-801B-C3B9231055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471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70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7.png"/><Relationship Id="rId1" Type="http://schemas.openxmlformats.org/officeDocument/2006/relationships/tags" Target="../tags/tag2.xm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gif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11" Type="http://schemas.openxmlformats.org/officeDocument/2006/relationships/image" Target="../media/image67.gif"/><Relationship Id="rId5" Type="http://schemas.openxmlformats.org/officeDocument/2006/relationships/image" Target="../media/image61.gif"/><Relationship Id="rId10" Type="http://schemas.openxmlformats.org/officeDocument/2006/relationships/image" Target="../media/image66.gif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3.png"/><Relationship Id="rId1" Type="http://schemas.openxmlformats.org/officeDocument/2006/relationships/tags" Target="../tags/tag4.xml"/><Relationship Id="rId6" Type="http://schemas.openxmlformats.org/officeDocument/2006/relationships/image" Target="../media/image73.gif"/><Relationship Id="rId11" Type="http://schemas.openxmlformats.org/officeDocument/2006/relationships/image" Target="../media/image78.jpeg"/><Relationship Id="rId5" Type="http://schemas.openxmlformats.org/officeDocument/2006/relationships/image" Target="../media/image72.gif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04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3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1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8.png"/><Relationship Id="rId3" Type="http://schemas.openxmlformats.org/officeDocument/2006/relationships/image" Target="../media/image104.png"/><Relationship Id="rId7" Type="http://schemas.openxmlformats.org/officeDocument/2006/relationships/image" Target="../media/image124.png"/><Relationship Id="rId12" Type="http://schemas.microsoft.com/office/2007/relationships/hdphoto" Target="../media/hdphoto5.wdp"/><Relationship Id="rId2" Type="http://schemas.openxmlformats.org/officeDocument/2006/relationships/image" Target="../media/image10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7.png"/><Relationship Id="rId5" Type="http://schemas.microsoft.com/office/2007/relationships/hdphoto" Target="../media/hdphoto3.wdp"/><Relationship Id="rId15" Type="http://schemas.openxmlformats.org/officeDocument/2006/relationships/image" Target="../media/image129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11" Type="http://schemas.openxmlformats.org/officeDocument/2006/relationships/image" Target="../media/image104.pn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04.png"/><Relationship Id="rId7" Type="http://schemas.openxmlformats.org/officeDocument/2006/relationships/image" Target="../media/image14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1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04.pn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04.png"/><Relationship Id="rId4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04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04.png"/><Relationship Id="rId7" Type="http://schemas.openxmlformats.org/officeDocument/2006/relationships/chart" Target="../charts/chart5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04.png"/><Relationship Id="rId7" Type="http://schemas.openxmlformats.org/officeDocument/2006/relationships/chart" Target="../charts/chart7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5" Type="http://schemas.openxmlformats.org/officeDocument/2006/relationships/chart" Target="../charts/chart6.xml"/><Relationship Id="rId4" Type="http://schemas.openxmlformats.org/officeDocument/2006/relationships/image" Target="../media/image165.png"/><Relationship Id="rId9" Type="http://schemas.microsoft.com/office/2007/relationships/hdphoto" Target="../media/hdphoto8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203F72"/>
                </a:solidFill>
              </a:rPr>
              <a:t>19 CIAD – ABED  Salvador – BA - Brasil</a:t>
            </a:r>
            <a:endParaRPr lang="en-US" sz="3200" b="1" dirty="0">
              <a:solidFill>
                <a:srgbClr val="203F7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580303"/>
            <a:ext cx="9144000" cy="6388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Setembro</a:t>
            </a:r>
            <a:r>
              <a:rPr lang="en-US" b="1" dirty="0" smtClean="0"/>
              <a:t> /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0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a TOTVS é a melhor escolha?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Especialização e Qualidade</a:t>
            </a:r>
            <a:endParaRPr lang="en-US" sz="1800" dirty="0"/>
          </a:p>
        </p:txBody>
      </p:sp>
      <p:grpSp>
        <p:nvGrpSpPr>
          <p:cNvPr id="3" name="Grupo 2"/>
          <p:cNvGrpSpPr/>
          <p:nvPr/>
        </p:nvGrpSpPr>
        <p:grpSpPr>
          <a:xfrm>
            <a:off x="34944" y="992080"/>
            <a:ext cx="9073560" cy="5848362"/>
            <a:chOff x="34944" y="992080"/>
            <a:chExt cx="9073560" cy="5848362"/>
          </a:xfrm>
        </p:grpSpPr>
        <p:sp>
          <p:nvSpPr>
            <p:cNvPr id="28" name="CaixaDeTexto 40"/>
            <p:cNvSpPr txBox="1"/>
            <p:nvPr/>
          </p:nvSpPr>
          <p:spPr>
            <a:xfrm>
              <a:off x="4209931" y="1319790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Agroindústria: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Gestão </a:t>
              </a:r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Agrícola e Agroindustrial | Plantio, Manejo, Colheita | </a:t>
              </a:r>
              <a:r>
                <a:rPr lang="pt-B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Originação</a:t>
              </a:r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de Grãos | Beneficiamento | Manutenção de Frotas | Automação no Campo</a:t>
              </a:r>
              <a:endPara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pic>
          <p:nvPicPr>
            <p:cNvPr id="31" name="Picture 37" descr="Agr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25" y="1286383"/>
              <a:ext cx="486905" cy="491875"/>
            </a:xfrm>
            <a:prstGeom prst="rect">
              <a:avLst/>
            </a:prstGeom>
          </p:spPr>
        </p:pic>
        <p:sp>
          <p:nvSpPr>
            <p:cNvPr id="32" name="CaixaDeTexto 40"/>
            <p:cNvSpPr txBox="1"/>
            <p:nvPr/>
          </p:nvSpPr>
          <p:spPr>
            <a:xfrm>
              <a:off x="4209931" y="3544550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Construção e Projetos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Gestão de Obras e Projetos | Gestão da Incorporação |Análise de Viabilidade</a:t>
              </a:r>
            </a:p>
          </p:txBody>
        </p:sp>
        <p:pic>
          <p:nvPicPr>
            <p:cNvPr id="33" name="Picture 38" descr="construca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3506147"/>
              <a:ext cx="486905" cy="491875"/>
            </a:xfrm>
            <a:prstGeom prst="rect">
              <a:avLst/>
            </a:prstGeom>
          </p:spPr>
        </p:pic>
        <p:sp>
          <p:nvSpPr>
            <p:cNvPr id="34" name="CaixaDeTexto 40"/>
            <p:cNvSpPr txBox="1"/>
            <p:nvPr/>
          </p:nvSpPr>
          <p:spPr>
            <a:xfrm>
              <a:off x="4209931" y="2468293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Distribuição &amp; Logística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</a:t>
              </a:r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Supply Chain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| TMS | WMS | OMS | Manutenção de Frotas |Frete Embarcador  | Portos e Recintos Alfandegários</a:t>
              </a:r>
            </a:p>
          </p:txBody>
        </p:sp>
        <p:pic>
          <p:nvPicPr>
            <p:cNvPr id="35" name="Picture 39" descr="D&amp;L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25" y="2396265"/>
              <a:ext cx="486905" cy="491875"/>
            </a:xfrm>
            <a:prstGeom prst="rect">
              <a:avLst/>
            </a:prstGeom>
          </p:spPr>
        </p:pic>
        <p:sp>
          <p:nvSpPr>
            <p:cNvPr id="36" name="CaixaDeTexto 40"/>
            <p:cNvSpPr txBox="1"/>
            <p:nvPr/>
          </p:nvSpPr>
          <p:spPr>
            <a:xfrm>
              <a:off x="4209931" y="4124477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Educacional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Gestão Acadêmica </a:t>
              </a:r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|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Biblioteca | EAD | Portal </a:t>
              </a:r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Acadêmico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|  Processo Seletivo</a:t>
              </a:r>
            </a:p>
          </p:txBody>
        </p:sp>
        <p:pic>
          <p:nvPicPr>
            <p:cNvPr id="37" name="Picture 40" descr="Educacional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4061088"/>
              <a:ext cx="486905" cy="491875"/>
            </a:xfrm>
            <a:prstGeom prst="rect">
              <a:avLst/>
            </a:prstGeom>
          </p:spPr>
        </p:pic>
        <p:sp>
          <p:nvSpPr>
            <p:cNvPr id="38" name="CaixaDeTexto 40"/>
            <p:cNvSpPr txBox="1"/>
            <p:nvPr/>
          </p:nvSpPr>
          <p:spPr>
            <a:xfrm>
              <a:off x="4209931" y="6401599"/>
              <a:ext cx="4898573" cy="25044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Financial Services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Gestão de Investimentos | Core Banking | Gestão de Crédito</a:t>
              </a:r>
            </a:p>
          </p:txBody>
        </p:sp>
        <p:pic>
          <p:nvPicPr>
            <p:cNvPr id="39" name="Picture 41" descr="financia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6280854"/>
              <a:ext cx="486905" cy="491875"/>
            </a:xfrm>
            <a:prstGeom prst="rect">
              <a:avLst/>
            </a:prstGeom>
          </p:spPr>
        </p:pic>
        <p:sp>
          <p:nvSpPr>
            <p:cNvPr id="40" name="CaixaDeTexto 40"/>
            <p:cNvSpPr txBox="1"/>
            <p:nvPr/>
          </p:nvSpPr>
          <p:spPr>
            <a:xfrm>
              <a:off x="4209931" y="5838836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Jurídico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 Controle e Acompanhamento de Processos | Agenda | Timesheet |Gestão da Performance de Contratos, Clientes e Equipes</a:t>
              </a:r>
            </a:p>
          </p:txBody>
        </p:sp>
        <p:pic>
          <p:nvPicPr>
            <p:cNvPr id="41" name="Picture 42" descr="juridico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5725911"/>
              <a:ext cx="486905" cy="491875"/>
            </a:xfrm>
            <a:prstGeom prst="rect">
              <a:avLst/>
            </a:prstGeom>
          </p:spPr>
        </p:pic>
        <p:sp>
          <p:nvSpPr>
            <p:cNvPr id="42" name="CaixaDeTexto 40"/>
            <p:cNvSpPr txBox="1"/>
            <p:nvPr/>
          </p:nvSpPr>
          <p:spPr>
            <a:xfrm>
              <a:off x="4209931" y="1888366"/>
              <a:ext cx="4898573" cy="42818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Manufatura: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MPS | MRP | CRP | APS | Chão de Fábrica | Automação Industrial | Manutenção de Ativos | Gestão Ambiental</a:t>
              </a:r>
            </a:p>
          </p:txBody>
        </p:sp>
        <p:pic>
          <p:nvPicPr>
            <p:cNvPr id="43" name="Picture 44" descr="manufatura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925" y="1841324"/>
              <a:ext cx="486905" cy="491875"/>
            </a:xfrm>
            <a:prstGeom prst="rect">
              <a:avLst/>
            </a:prstGeom>
          </p:spPr>
        </p:pic>
        <p:sp>
          <p:nvSpPr>
            <p:cNvPr id="44" name="CaixaDeTexto 40"/>
            <p:cNvSpPr txBox="1"/>
            <p:nvPr/>
          </p:nvSpPr>
          <p:spPr>
            <a:xfrm>
              <a:off x="4209931" y="4776060"/>
              <a:ext cx="4898573" cy="25044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Saúde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Gestão de Planos de Saúde e Rede Credenciada | Gestão Hospitalar | CCIH</a:t>
              </a:r>
            </a:p>
          </p:txBody>
        </p:sp>
        <p:pic>
          <p:nvPicPr>
            <p:cNvPr id="45" name="Picture 45" descr="saud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4616029"/>
              <a:ext cx="486905" cy="491875"/>
            </a:xfrm>
            <a:prstGeom prst="rect">
              <a:avLst/>
            </a:prstGeom>
          </p:spPr>
        </p:pic>
        <p:sp>
          <p:nvSpPr>
            <p:cNvPr id="46" name="CaixaDeTexto 40"/>
            <p:cNvSpPr txBox="1"/>
            <p:nvPr/>
          </p:nvSpPr>
          <p:spPr>
            <a:xfrm>
              <a:off x="4209931" y="5337061"/>
              <a:ext cx="4898573" cy="25044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Serviços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Gestão de Contratos de Serviços </a:t>
              </a:r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 SLA | 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Manutenção de Ativos</a:t>
              </a:r>
            </a:p>
          </p:txBody>
        </p:sp>
        <p:pic>
          <p:nvPicPr>
            <p:cNvPr id="47" name="Picture 46" descr="serviços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5170970"/>
              <a:ext cx="486905" cy="491875"/>
            </a:xfrm>
            <a:prstGeom prst="rect">
              <a:avLst/>
            </a:prstGeom>
          </p:spPr>
        </p:pic>
        <p:sp>
          <p:nvSpPr>
            <p:cNvPr id="48" name="CaixaDeTexto 40"/>
            <p:cNvSpPr txBox="1"/>
            <p:nvPr/>
          </p:nvSpPr>
          <p:spPr>
            <a:xfrm>
              <a:off x="4209931" y="3078082"/>
              <a:ext cx="4898573" cy="25044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Varejo</a:t>
              </a:r>
              <a:r>
                <a:rPr lang="pt-B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:  Loja e PDV | Magazine | Drogaria | DMS | Gestão de Crédito | Abastecimento</a:t>
              </a:r>
            </a:p>
          </p:txBody>
        </p:sp>
        <p:pic>
          <p:nvPicPr>
            <p:cNvPr id="49" name="Picture 47" descr="varej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47" y="2951206"/>
              <a:ext cx="486905" cy="491875"/>
            </a:xfrm>
            <a:prstGeom prst="rect">
              <a:avLst/>
            </a:prstGeom>
          </p:spPr>
        </p:pic>
        <p:grpSp>
          <p:nvGrpSpPr>
            <p:cNvPr id="5" name="Grupo 49"/>
            <p:cNvGrpSpPr/>
            <p:nvPr/>
          </p:nvGrpSpPr>
          <p:grpSpPr>
            <a:xfrm>
              <a:off x="35496" y="1312302"/>
              <a:ext cx="3608270" cy="522000"/>
              <a:chOff x="35496" y="1268760"/>
              <a:chExt cx="3608270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1" name="Pentágono 50"/>
              <p:cNvSpPr/>
              <p:nvPr/>
            </p:nvSpPr>
            <p:spPr>
              <a:xfrm>
                <a:off x="35496" y="1268760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CaixaDeTexto 40"/>
              <p:cNvSpPr txBox="1"/>
              <p:nvPr/>
            </p:nvSpPr>
            <p:spPr>
              <a:xfrm>
                <a:off x="35496" y="1307397"/>
                <a:ext cx="3371495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en-US" sz="1100" b="1" dirty="0" smtClean="0">
                    <a:solidFill>
                      <a:schemeClr val="tx2"/>
                    </a:solidFill>
                    <a:latin typeface="+mn-lt"/>
                  </a:rPr>
                  <a:t>+200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produtores de cana </a:t>
                </a:r>
                <a:r>
                  <a:rPr lang="en-US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= </a:t>
                </a:r>
                <a:r>
                  <a:rPr lang="en-US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50%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safra brasileira, </a:t>
                </a: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+120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produtores de grãos = 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1 milhão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de hectares</a:t>
                </a:r>
              </a:p>
            </p:txBody>
          </p:sp>
        </p:grpSp>
        <p:grpSp>
          <p:nvGrpSpPr>
            <p:cNvPr id="6" name="Grupo 52"/>
            <p:cNvGrpSpPr/>
            <p:nvPr/>
          </p:nvGrpSpPr>
          <p:grpSpPr>
            <a:xfrm>
              <a:off x="34944" y="1864534"/>
              <a:ext cx="3608822" cy="522000"/>
              <a:chOff x="34944" y="1820992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4" name="Pentágono 53"/>
              <p:cNvSpPr/>
              <p:nvPr/>
            </p:nvSpPr>
            <p:spPr>
              <a:xfrm>
                <a:off x="35496" y="1820992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CaixaDeTexto 40"/>
              <p:cNvSpPr txBox="1"/>
              <p:nvPr/>
            </p:nvSpPr>
            <p:spPr>
              <a:xfrm>
                <a:off x="34944" y="1840650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+1.110</a:t>
                </a:r>
                <a:r>
                  <a:rPr lang="pt-BR" sz="1100" b="1" dirty="0" smtClean="0">
                    <a:solidFill>
                      <a:srgbClr val="006699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clientes extrativistas e processadores,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+1.000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na área de metal e plástico,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+1.400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em bens de capital</a:t>
                </a:r>
              </a:p>
            </p:txBody>
          </p:sp>
        </p:grpSp>
        <p:grpSp>
          <p:nvGrpSpPr>
            <p:cNvPr id="7" name="Grupo 55"/>
            <p:cNvGrpSpPr/>
            <p:nvPr/>
          </p:nvGrpSpPr>
          <p:grpSpPr>
            <a:xfrm>
              <a:off x="34944" y="2416766"/>
              <a:ext cx="3608822" cy="522000"/>
              <a:chOff x="34944" y="2373224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7" name="Pentágono 56"/>
              <p:cNvSpPr/>
              <p:nvPr/>
            </p:nvSpPr>
            <p:spPr>
              <a:xfrm>
                <a:off x="35496" y="2373224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CaixaDeTexto 40"/>
              <p:cNvSpPr txBox="1"/>
              <p:nvPr/>
            </p:nvSpPr>
            <p:spPr>
              <a:xfrm>
                <a:off x="34944" y="2425419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+1.600 </a:t>
                </a:r>
                <a:r>
                  <a:rPr lang="pt-BR" sz="105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atacadistas-distribuidores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, </a:t>
                </a: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+600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transportadoras</a:t>
                </a:r>
              </a:p>
            </p:txBody>
          </p:sp>
        </p:grpSp>
        <p:grpSp>
          <p:nvGrpSpPr>
            <p:cNvPr id="8" name="Grupo 58"/>
            <p:cNvGrpSpPr/>
            <p:nvPr/>
          </p:nvGrpSpPr>
          <p:grpSpPr>
            <a:xfrm>
              <a:off x="34944" y="2968998"/>
              <a:ext cx="3608822" cy="522000"/>
              <a:chOff x="34944" y="2925456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0" name="Pentágono 59"/>
              <p:cNvSpPr/>
              <p:nvPr/>
            </p:nvSpPr>
            <p:spPr>
              <a:xfrm>
                <a:off x="35496" y="2925456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CaixaDeTexto 40"/>
              <p:cNvSpPr txBox="1"/>
              <p:nvPr/>
            </p:nvSpPr>
            <p:spPr>
              <a:xfrm>
                <a:off x="34944" y="2950702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+900</a:t>
                </a:r>
                <a:r>
                  <a:rPr lang="pt-BR" sz="1100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magazines,</a:t>
                </a:r>
                <a:r>
                  <a:rPr lang="pt-BR" sz="105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+140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supermercados,</a:t>
                </a: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+280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redes de material de construção</a:t>
                </a:r>
              </a:p>
            </p:txBody>
          </p:sp>
        </p:grpSp>
        <p:grpSp>
          <p:nvGrpSpPr>
            <p:cNvPr id="9" name="Grupo 61"/>
            <p:cNvGrpSpPr/>
            <p:nvPr/>
          </p:nvGrpSpPr>
          <p:grpSpPr>
            <a:xfrm>
              <a:off x="34944" y="3521230"/>
              <a:ext cx="3608822" cy="522000"/>
              <a:chOff x="34944" y="3477688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3" name="Pentágono 62"/>
              <p:cNvSpPr/>
              <p:nvPr/>
            </p:nvSpPr>
            <p:spPr>
              <a:xfrm>
                <a:off x="35496" y="3477688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CaixaDeTexto 40"/>
              <p:cNvSpPr txBox="1"/>
              <p:nvPr/>
            </p:nvSpPr>
            <p:spPr>
              <a:xfrm>
                <a:off x="34944" y="3491925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50 das 100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maiores brasileiras e </a:t>
                </a:r>
                <a:r>
                  <a:rPr lang="pt-BR" sz="1100" dirty="0" smtClean="0">
                    <a:solidFill>
                      <a:schemeClr val="tx2"/>
                    </a:solidFill>
                    <a:latin typeface="+mn-lt"/>
                  </a:rPr>
                  <a:t>+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20</a:t>
                </a:r>
                <a:r>
                  <a:rPr lang="pt-BR" sz="1100" b="1" dirty="0" smtClean="0">
                    <a:solidFill>
                      <a:srgbClr val="006699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construtoras internacionais, 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+450</a:t>
                </a:r>
                <a:r>
                  <a:rPr lang="pt-BR" sz="1100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clientes de engenharia e design</a:t>
                </a:r>
              </a:p>
            </p:txBody>
          </p:sp>
        </p:grpSp>
        <p:grpSp>
          <p:nvGrpSpPr>
            <p:cNvPr id="10" name="Grupo 64"/>
            <p:cNvGrpSpPr/>
            <p:nvPr/>
          </p:nvGrpSpPr>
          <p:grpSpPr>
            <a:xfrm>
              <a:off x="34944" y="4073462"/>
              <a:ext cx="3608822" cy="522000"/>
              <a:chOff x="34944" y="4029920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6" name="Pentágono 65"/>
              <p:cNvSpPr/>
              <p:nvPr/>
            </p:nvSpPr>
            <p:spPr>
              <a:xfrm>
                <a:off x="35496" y="4029920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CaixaDeTexto 40"/>
              <p:cNvSpPr txBox="1"/>
              <p:nvPr/>
            </p:nvSpPr>
            <p:spPr>
              <a:xfrm>
                <a:off x="34944" y="4064561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+700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instituições brasileiras, </a:t>
                </a: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+1,5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milhões de estudantes</a:t>
                </a:r>
              </a:p>
            </p:txBody>
          </p:sp>
        </p:grpSp>
        <p:grpSp>
          <p:nvGrpSpPr>
            <p:cNvPr id="11" name="Grupo 67"/>
            <p:cNvGrpSpPr/>
            <p:nvPr/>
          </p:nvGrpSpPr>
          <p:grpSpPr>
            <a:xfrm>
              <a:off x="34944" y="4625694"/>
              <a:ext cx="3608822" cy="522000"/>
              <a:chOff x="34944" y="4582152"/>
              <a:chExt cx="3608822" cy="522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9" name="Pentágono 68"/>
              <p:cNvSpPr/>
              <p:nvPr/>
            </p:nvSpPr>
            <p:spPr>
              <a:xfrm>
                <a:off x="35496" y="4582152"/>
                <a:ext cx="3608270" cy="5220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CaixaDeTexto 40"/>
              <p:cNvSpPr txBox="1"/>
              <p:nvPr/>
            </p:nvSpPr>
            <p:spPr>
              <a:xfrm>
                <a:off x="34944" y="4614050"/>
                <a:ext cx="3357697" cy="411257"/>
              </a:xfrm>
              <a:prstGeom prst="rect">
                <a:avLst/>
              </a:prstGeom>
              <a:grp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12 milhões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de vidas,</a:t>
                </a:r>
                <a:r>
                  <a:rPr lang="pt-BR" sz="1050" dirty="0" smtClean="0">
                    <a:solidFill>
                      <a:srgbClr val="006699"/>
                    </a:solidFill>
                    <a:latin typeface="+mn-lt"/>
                  </a:rPr>
                  <a:t>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+9.700</a:t>
                </a:r>
                <a:r>
                  <a:rPr lang="pt-BR" sz="1050" b="1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leitos, </a:t>
                </a:r>
              </a:p>
              <a:p>
                <a:pPr marL="184150" algn="r"/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prontuários para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35</a:t>
                </a:r>
                <a:r>
                  <a:rPr lang="pt-BR" sz="1100" b="1" dirty="0" smtClean="0">
                    <a:solidFill>
                      <a:srgbClr val="006699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especialidades médicas</a:t>
                </a:r>
              </a:p>
            </p:txBody>
          </p:sp>
        </p:grpSp>
        <p:grpSp>
          <p:nvGrpSpPr>
            <p:cNvPr id="12" name="Grupo 75"/>
            <p:cNvGrpSpPr/>
            <p:nvPr/>
          </p:nvGrpSpPr>
          <p:grpSpPr>
            <a:xfrm>
              <a:off x="34944" y="5141978"/>
              <a:ext cx="3608822" cy="580534"/>
              <a:chOff x="34944" y="5098436"/>
              <a:chExt cx="3608822" cy="580534"/>
            </a:xfrm>
          </p:grpSpPr>
          <p:sp>
            <p:nvSpPr>
              <p:cNvPr id="77" name="Pentágono 76"/>
              <p:cNvSpPr/>
              <p:nvPr/>
            </p:nvSpPr>
            <p:spPr>
              <a:xfrm>
                <a:off x="35496" y="5134384"/>
                <a:ext cx="3608270" cy="522000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CaixaDeTexto 40"/>
              <p:cNvSpPr txBox="1"/>
              <p:nvPr/>
            </p:nvSpPr>
            <p:spPr>
              <a:xfrm>
                <a:off x="34944" y="5098436"/>
                <a:ext cx="3357697" cy="58053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+2.300</a:t>
                </a:r>
                <a:r>
                  <a:rPr lang="pt-BR" sz="1100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clientes Provedores de Serviços </a:t>
                </a:r>
                <a:endParaRPr lang="pt-B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+400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clientes de Provedores de </a:t>
                </a:r>
                <a:r>
                  <a:rPr lang="pt-BR" sz="105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Utilities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</a:t>
                </a:r>
              </a:p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+470</a:t>
                </a:r>
                <a:r>
                  <a:rPr lang="pt-BR" sz="1100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clientes de Viagens e Transporte de Passageiros</a:t>
                </a:r>
              </a:p>
            </p:txBody>
          </p:sp>
        </p:grpSp>
        <p:grpSp>
          <p:nvGrpSpPr>
            <p:cNvPr id="13" name="Grupo 78"/>
            <p:cNvGrpSpPr/>
            <p:nvPr/>
          </p:nvGrpSpPr>
          <p:grpSpPr>
            <a:xfrm>
              <a:off x="35496" y="6267602"/>
              <a:ext cx="3608270" cy="572840"/>
              <a:chOff x="35496" y="6224060"/>
              <a:chExt cx="3608270" cy="572840"/>
            </a:xfrm>
          </p:grpSpPr>
          <p:sp>
            <p:nvSpPr>
              <p:cNvPr id="80" name="Pentágono 79"/>
              <p:cNvSpPr/>
              <p:nvPr/>
            </p:nvSpPr>
            <p:spPr>
              <a:xfrm>
                <a:off x="35496" y="6238850"/>
                <a:ext cx="3608270" cy="522000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1" name="CaixaDeTexto 40"/>
              <p:cNvSpPr txBox="1"/>
              <p:nvPr/>
            </p:nvSpPr>
            <p:spPr>
              <a:xfrm>
                <a:off x="35496" y="6224060"/>
                <a:ext cx="3371496" cy="57284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22k</a:t>
                </a:r>
                <a:r>
                  <a:rPr lang="pt-BR" sz="1050" dirty="0" smtClean="0">
                    <a:solidFill>
                      <a:schemeClr val="tx2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portfólios,</a:t>
                </a:r>
                <a:r>
                  <a:rPr lang="pt-BR" sz="105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4k</a:t>
                </a:r>
                <a:r>
                  <a:rPr lang="pt-BR" sz="1100" dirty="0" smtClean="0">
                    <a:solidFill>
                      <a:srgbClr val="006699"/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fundos,</a:t>
                </a:r>
                <a:r>
                  <a:rPr lang="pt-BR" sz="105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120k</a:t>
                </a:r>
                <a:r>
                  <a:rPr lang="pt-BR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análises de crédito/dia, 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R$1,5 tri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de ativos valorizados por dia, principal fornecedor  mercado financeiro latino-americano</a:t>
                </a:r>
              </a:p>
            </p:txBody>
          </p:sp>
        </p:grpSp>
        <p:grpSp>
          <p:nvGrpSpPr>
            <p:cNvPr id="14" name="Grupo 21"/>
            <p:cNvGrpSpPr/>
            <p:nvPr/>
          </p:nvGrpSpPr>
          <p:grpSpPr>
            <a:xfrm>
              <a:off x="34944" y="5730158"/>
              <a:ext cx="3608822" cy="522000"/>
              <a:chOff x="34944" y="5686616"/>
              <a:chExt cx="3608822" cy="522000"/>
            </a:xfrm>
          </p:grpSpPr>
          <p:sp>
            <p:nvSpPr>
              <p:cNvPr id="25" name="Pentágono 24"/>
              <p:cNvSpPr/>
              <p:nvPr/>
            </p:nvSpPr>
            <p:spPr>
              <a:xfrm>
                <a:off x="35496" y="5686616"/>
                <a:ext cx="3608270" cy="522000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CaixaDeTexto 40"/>
              <p:cNvSpPr txBox="1"/>
              <p:nvPr/>
            </p:nvSpPr>
            <p:spPr>
              <a:xfrm>
                <a:off x="34944" y="5743817"/>
                <a:ext cx="3357697" cy="411257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84150" algn="r"/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7 dos 10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maiores escritórios de</a:t>
                </a:r>
              </a:p>
              <a:p>
                <a:pPr marL="184150" algn="r"/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advocacia,</a:t>
                </a:r>
                <a:r>
                  <a:rPr lang="pt-BR" sz="1050" b="1" dirty="0" smtClean="0">
                    <a:solidFill>
                      <a:schemeClr val="tx2"/>
                    </a:solidFill>
                    <a:latin typeface="+mn-lt"/>
                  </a:rPr>
                  <a:t> +</a:t>
                </a:r>
                <a:r>
                  <a:rPr lang="pt-BR" sz="1100" b="1" dirty="0" smtClean="0">
                    <a:solidFill>
                      <a:schemeClr val="tx2"/>
                    </a:solidFill>
                    <a:latin typeface="+mn-lt"/>
                  </a:rPr>
                  <a:t>10.000 </a:t>
                </a:r>
                <a:r>
                  <a:rPr lang="pt-BR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advogados</a:t>
                </a:r>
              </a:p>
            </p:txBody>
          </p:sp>
        </p:grpSp>
        <p:sp>
          <p:nvSpPr>
            <p:cNvPr id="82" name="CaixaDeTexto 40"/>
            <p:cNvSpPr txBox="1"/>
            <p:nvPr/>
          </p:nvSpPr>
          <p:spPr>
            <a:xfrm>
              <a:off x="4209931" y="992080"/>
              <a:ext cx="4753094" cy="28944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100" b="1" dirty="0" smtClean="0">
                  <a:solidFill>
                    <a:schemeClr val="bg1"/>
                  </a:solidFill>
                  <a:latin typeface="+mn-lt"/>
                </a:rPr>
                <a:t>ERP por Segmento -  Aderência Funcional ao Core Business de cada Segmento</a:t>
              </a:r>
              <a:endParaRPr lang="pt-BR" sz="11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3" name="Espaço Reservado para Texto 4"/>
            <p:cNvSpPr txBox="1">
              <a:spLocks/>
            </p:cNvSpPr>
            <p:nvPr/>
          </p:nvSpPr>
          <p:spPr>
            <a:xfrm>
              <a:off x="35496" y="992080"/>
              <a:ext cx="3371495" cy="28944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pt-BR" sz="1100" b="1" dirty="0" smtClean="0">
                  <a:solidFill>
                    <a:schemeClr val="bg1"/>
                  </a:solidFill>
                </a:rPr>
                <a:t>Sucesso em Segmentos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091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  <p:pic>
        <p:nvPicPr>
          <p:cNvPr id="5" name="Imagem 4" descr="TOTVS_Lego 25 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8501090" cy="53911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85720" y="1000108"/>
            <a:ext cx="864399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900" b="1" dirty="0" smtClean="0">
                <a:solidFill>
                  <a:srgbClr val="A50021"/>
                </a:solidFill>
                <a:latin typeface="Segoe UI" pitchFamily="34" charset="0"/>
                <a:ea typeface="+mj-ea"/>
                <a:cs typeface="+mj-cs"/>
              </a:rPr>
              <a:t>Oferta TOTVS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7020272" y="2852936"/>
            <a:ext cx="895350" cy="502920"/>
          </a:xfrm>
          <a:custGeom>
            <a:avLst/>
            <a:gdLst>
              <a:gd name="connsiteX0" fmla="*/ 0 w 895350"/>
              <a:gd name="connsiteY0" fmla="*/ 110490 h 502920"/>
              <a:gd name="connsiteX1" fmla="*/ 895350 w 895350"/>
              <a:gd name="connsiteY1" fmla="*/ 0 h 502920"/>
              <a:gd name="connsiteX2" fmla="*/ 887730 w 895350"/>
              <a:gd name="connsiteY2" fmla="*/ 396240 h 502920"/>
              <a:gd name="connsiteX3" fmla="*/ 0 w 895350"/>
              <a:gd name="connsiteY3" fmla="*/ 502920 h 502920"/>
              <a:gd name="connsiteX4" fmla="*/ 0 w 895350"/>
              <a:gd name="connsiteY4" fmla="*/ 11049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0" h="502920">
                <a:moveTo>
                  <a:pt x="0" y="110490"/>
                </a:moveTo>
                <a:lnTo>
                  <a:pt x="895350" y="0"/>
                </a:lnTo>
                <a:lnTo>
                  <a:pt x="887730" y="396240"/>
                </a:lnTo>
                <a:lnTo>
                  <a:pt x="0" y="502920"/>
                </a:lnTo>
                <a:lnTo>
                  <a:pt x="0" y="11049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orma livre 16"/>
          <p:cNvSpPr/>
          <p:nvPr/>
        </p:nvSpPr>
        <p:spPr>
          <a:xfrm rot="21405328">
            <a:off x="3923016" y="1988866"/>
            <a:ext cx="1800200" cy="505717"/>
          </a:xfrm>
          <a:custGeom>
            <a:avLst/>
            <a:gdLst>
              <a:gd name="connsiteX0" fmla="*/ 0 w 891540"/>
              <a:gd name="connsiteY0" fmla="*/ 118110 h 510540"/>
              <a:gd name="connsiteX1" fmla="*/ 3810 w 891540"/>
              <a:gd name="connsiteY1" fmla="*/ 510540 h 510540"/>
              <a:gd name="connsiteX2" fmla="*/ 891540 w 891540"/>
              <a:gd name="connsiteY2" fmla="*/ 392430 h 510540"/>
              <a:gd name="connsiteX3" fmla="*/ 891540 w 891540"/>
              <a:gd name="connsiteY3" fmla="*/ 0 h 510540"/>
              <a:gd name="connsiteX4" fmla="*/ 0 w 891540"/>
              <a:gd name="connsiteY4" fmla="*/ 11811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" h="510540">
                <a:moveTo>
                  <a:pt x="0" y="118110"/>
                </a:moveTo>
                <a:lnTo>
                  <a:pt x="3810" y="510540"/>
                </a:lnTo>
                <a:lnTo>
                  <a:pt x="891540" y="392430"/>
                </a:lnTo>
                <a:lnTo>
                  <a:pt x="891540" y="0"/>
                </a:lnTo>
                <a:lnTo>
                  <a:pt x="0" y="11811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orma livre 17"/>
          <p:cNvSpPr/>
          <p:nvPr/>
        </p:nvSpPr>
        <p:spPr>
          <a:xfrm>
            <a:off x="5724128" y="1844824"/>
            <a:ext cx="895350" cy="442342"/>
          </a:xfrm>
          <a:custGeom>
            <a:avLst/>
            <a:gdLst>
              <a:gd name="connsiteX0" fmla="*/ 3810 w 895350"/>
              <a:gd name="connsiteY0" fmla="*/ 114300 h 514350"/>
              <a:gd name="connsiteX1" fmla="*/ 0 w 895350"/>
              <a:gd name="connsiteY1" fmla="*/ 514350 h 514350"/>
              <a:gd name="connsiteX2" fmla="*/ 895350 w 895350"/>
              <a:gd name="connsiteY2" fmla="*/ 392430 h 514350"/>
              <a:gd name="connsiteX3" fmla="*/ 895350 w 895350"/>
              <a:gd name="connsiteY3" fmla="*/ 0 h 514350"/>
              <a:gd name="connsiteX4" fmla="*/ 3810 w 895350"/>
              <a:gd name="connsiteY4" fmla="*/ 1143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0" h="514350">
                <a:moveTo>
                  <a:pt x="3810" y="114300"/>
                </a:moveTo>
                <a:lnTo>
                  <a:pt x="0" y="514350"/>
                </a:lnTo>
                <a:lnTo>
                  <a:pt x="895350" y="392430"/>
                </a:lnTo>
                <a:lnTo>
                  <a:pt x="895350" y="0"/>
                </a:lnTo>
                <a:lnTo>
                  <a:pt x="3810" y="1143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orma livre 18"/>
          <p:cNvSpPr/>
          <p:nvPr/>
        </p:nvSpPr>
        <p:spPr>
          <a:xfrm rot="365914">
            <a:off x="5720197" y="2564694"/>
            <a:ext cx="936104" cy="578055"/>
          </a:xfrm>
          <a:custGeom>
            <a:avLst/>
            <a:gdLst>
              <a:gd name="connsiteX0" fmla="*/ 1748790 w 1756410"/>
              <a:gd name="connsiteY0" fmla="*/ 0 h 605790"/>
              <a:gd name="connsiteX1" fmla="*/ 1756410 w 1756410"/>
              <a:gd name="connsiteY1" fmla="*/ 396240 h 605790"/>
              <a:gd name="connsiteX2" fmla="*/ 0 w 1756410"/>
              <a:gd name="connsiteY2" fmla="*/ 605790 h 605790"/>
              <a:gd name="connsiteX3" fmla="*/ 0 w 1756410"/>
              <a:gd name="connsiteY3" fmla="*/ 213360 h 605790"/>
              <a:gd name="connsiteX4" fmla="*/ 1748790 w 1756410"/>
              <a:gd name="connsiteY4" fmla="*/ 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410" h="605790">
                <a:moveTo>
                  <a:pt x="1748790" y="0"/>
                </a:moveTo>
                <a:lnTo>
                  <a:pt x="1756410" y="396240"/>
                </a:lnTo>
                <a:lnTo>
                  <a:pt x="0" y="605790"/>
                </a:lnTo>
                <a:lnTo>
                  <a:pt x="0" y="213360"/>
                </a:lnTo>
                <a:lnTo>
                  <a:pt x="1748790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orma livre 19"/>
          <p:cNvSpPr/>
          <p:nvPr/>
        </p:nvSpPr>
        <p:spPr>
          <a:xfrm>
            <a:off x="5220072" y="5013176"/>
            <a:ext cx="936104" cy="563880"/>
          </a:xfrm>
          <a:custGeom>
            <a:avLst/>
            <a:gdLst>
              <a:gd name="connsiteX0" fmla="*/ 3810 w 1363980"/>
              <a:gd name="connsiteY0" fmla="*/ 171450 h 563880"/>
              <a:gd name="connsiteX1" fmla="*/ 0 w 1363980"/>
              <a:gd name="connsiteY1" fmla="*/ 563880 h 563880"/>
              <a:gd name="connsiteX2" fmla="*/ 1360170 w 1363980"/>
              <a:gd name="connsiteY2" fmla="*/ 392430 h 563880"/>
              <a:gd name="connsiteX3" fmla="*/ 1363980 w 1363980"/>
              <a:gd name="connsiteY3" fmla="*/ 0 h 563880"/>
              <a:gd name="connsiteX4" fmla="*/ 3810 w 1363980"/>
              <a:gd name="connsiteY4" fmla="*/ 17145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" h="563880">
                <a:moveTo>
                  <a:pt x="3810" y="171450"/>
                </a:moveTo>
                <a:lnTo>
                  <a:pt x="0" y="563880"/>
                </a:lnTo>
                <a:lnTo>
                  <a:pt x="1360170" y="392430"/>
                </a:lnTo>
                <a:lnTo>
                  <a:pt x="1363980" y="0"/>
                </a:lnTo>
                <a:lnTo>
                  <a:pt x="3810" y="1714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orma livre 20"/>
          <p:cNvSpPr/>
          <p:nvPr/>
        </p:nvSpPr>
        <p:spPr>
          <a:xfrm>
            <a:off x="3491880" y="5301208"/>
            <a:ext cx="864096" cy="432741"/>
          </a:xfrm>
          <a:custGeom>
            <a:avLst/>
            <a:gdLst>
              <a:gd name="connsiteX0" fmla="*/ 0 w 899770"/>
              <a:gd name="connsiteY0" fmla="*/ 109728 h 504749"/>
              <a:gd name="connsiteX1" fmla="*/ 3658 w 899770"/>
              <a:gd name="connsiteY1" fmla="*/ 504749 h 504749"/>
              <a:gd name="connsiteX2" fmla="*/ 896112 w 899770"/>
              <a:gd name="connsiteY2" fmla="*/ 391364 h 504749"/>
              <a:gd name="connsiteX3" fmla="*/ 899770 w 899770"/>
              <a:gd name="connsiteY3" fmla="*/ 0 h 504749"/>
              <a:gd name="connsiteX4" fmla="*/ 0 w 899770"/>
              <a:gd name="connsiteY4" fmla="*/ 109728 h 5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70" h="504749">
                <a:moveTo>
                  <a:pt x="0" y="109728"/>
                </a:moveTo>
                <a:cubicBezTo>
                  <a:pt x="1219" y="241402"/>
                  <a:pt x="2439" y="373075"/>
                  <a:pt x="3658" y="504749"/>
                </a:cubicBezTo>
                <a:lnTo>
                  <a:pt x="896112" y="391364"/>
                </a:lnTo>
                <a:cubicBezTo>
                  <a:pt x="897331" y="260909"/>
                  <a:pt x="898551" y="130455"/>
                  <a:pt x="899770" y="0"/>
                </a:cubicBezTo>
                <a:lnTo>
                  <a:pt x="0" y="10972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orma livre 22"/>
          <p:cNvSpPr/>
          <p:nvPr/>
        </p:nvSpPr>
        <p:spPr>
          <a:xfrm>
            <a:off x="2555776" y="5445224"/>
            <a:ext cx="881481" cy="493776"/>
          </a:xfrm>
          <a:custGeom>
            <a:avLst/>
            <a:gdLst>
              <a:gd name="connsiteX0" fmla="*/ 7315 w 881481"/>
              <a:gd name="connsiteY0" fmla="*/ 109728 h 493776"/>
              <a:gd name="connsiteX1" fmla="*/ 877824 w 881481"/>
              <a:gd name="connsiteY1" fmla="*/ 0 h 493776"/>
              <a:gd name="connsiteX2" fmla="*/ 881481 w 881481"/>
              <a:gd name="connsiteY2" fmla="*/ 387706 h 493776"/>
              <a:gd name="connsiteX3" fmla="*/ 0 w 881481"/>
              <a:gd name="connsiteY3" fmla="*/ 493776 h 493776"/>
              <a:gd name="connsiteX4" fmla="*/ 7315 w 881481"/>
              <a:gd name="connsiteY4" fmla="*/ 109728 h 4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481" h="493776">
                <a:moveTo>
                  <a:pt x="7315" y="109728"/>
                </a:moveTo>
                <a:lnTo>
                  <a:pt x="877824" y="0"/>
                </a:lnTo>
                <a:lnTo>
                  <a:pt x="881481" y="387706"/>
                </a:lnTo>
                <a:lnTo>
                  <a:pt x="0" y="493776"/>
                </a:lnTo>
                <a:lnTo>
                  <a:pt x="7315" y="10972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/>
          <p:cNvSpPr/>
          <p:nvPr/>
        </p:nvSpPr>
        <p:spPr>
          <a:xfrm>
            <a:off x="1691680" y="4725144"/>
            <a:ext cx="896112" cy="501091"/>
          </a:xfrm>
          <a:custGeom>
            <a:avLst/>
            <a:gdLst>
              <a:gd name="connsiteX0" fmla="*/ 3657 w 896112"/>
              <a:gd name="connsiteY0" fmla="*/ 102412 h 501091"/>
              <a:gd name="connsiteX1" fmla="*/ 0 w 896112"/>
              <a:gd name="connsiteY1" fmla="*/ 501091 h 501091"/>
              <a:gd name="connsiteX2" fmla="*/ 896112 w 896112"/>
              <a:gd name="connsiteY2" fmla="*/ 380390 h 501091"/>
              <a:gd name="connsiteX3" fmla="*/ 896112 w 896112"/>
              <a:gd name="connsiteY3" fmla="*/ 0 h 501091"/>
              <a:gd name="connsiteX4" fmla="*/ 3657 w 896112"/>
              <a:gd name="connsiteY4" fmla="*/ 102412 h 5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" h="501091">
                <a:moveTo>
                  <a:pt x="3657" y="102412"/>
                </a:moveTo>
                <a:lnTo>
                  <a:pt x="0" y="501091"/>
                </a:lnTo>
                <a:lnTo>
                  <a:pt x="896112" y="380390"/>
                </a:lnTo>
                <a:lnTo>
                  <a:pt x="896112" y="0"/>
                </a:lnTo>
                <a:lnTo>
                  <a:pt x="3657" y="10241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/>
          <p:cNvSpPr/>
          <p:nvPr/>
        </p:nvSpPr>
        <p:spPr>
          <a:xfrm>
            <a:off x="2627784" y="4581128"/>
            <a:ext cx="1203351" cy="530352"/>
          </a:xfrm>
          <a:custGeom>
            <a:avLst/>
            <a:gdLst>
              <a:gd name="connsiteX0" fmla="*/ 0 w 1203351"/>
              <a:gd name="connsiteY0" fmla="*/ 138989 h 530352"/>
              <a:gd name="connsiteX1" fmla="*/ 3658 w 1203351"/>
              <a:gd name="connsiteY1" fmla="*/ 530352 h 530352"/>
              <a:gd name="connsiteX2" fmla="*/ 1203351 w 1203351"/>
              <a:gd name="connsiteY2" fmla="*/ 376733 h 530352"/>
              <a:gd name="connsiteX3" fmla="*/ 1203351 w 1203351"/>
              <a:gd name="connsiteY3" fmla="*/ 0 h 530352"/>
              <a:gd name="connsiteX4" fmla="*/ 0 w 1203351"/>
              <a:gd name="connsiteY4" fmla="*/ 138989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351" h="530352">
                <a:moveTo>
                  <a:pt x="0" y="138989"/>
                </a:moveTo>
                <a:cubicBezTo>
                  <a:pt x="1219" y="269443"/>
                  <a:pt x="2439" y="399898"/>
                  <a:pt x="3658" y="530352"/>
                </a:cubicBezTo>
                <a:lnTo>
                  <a:pt x="1203351" y="376733"/>
                </a:lnTo>
                <a:lnTo>
                  <a:pt x="1203351" y="0"/>
                </a:lnTo>
                <a:lnTo>
                  <a:pt x="0" y="13898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orma livre 26"/>
          <p:cNvSpPr/>
          <p:nvPr/>
        </p:nvSpPr>
        <p:spPr>
          <a:xfrm>
            <a:off x="5724128" y="4581128"/>
            <a:ext cx="892454" cy="501092"/>
          </a:xfrm>
          <a:custGeom>
            <a:avLst/>
            <a:gdLst>
              <a:gd name="connsiteX0" fmla="*/ 7315 w 892454"/>
              <a:gd name="connsiteY0" fmla="*/ 501092 h 501092"/>
              <a:gd name="connsiteX1" fmla="*/ 892454 w 892454"/>
              <a:gd name="connsiteY1" fmla="*/ 395021 h 501092"/>
              <a:gd name="connsiteX2" fmla="*/ 892454 w 892454"/>
              <a:gd name="connsiteY2" fmla="*/ 0 h 501092"/>
              <a:gd name="connsiteX3" fmla="*/ 0 w 892454"/>
              <a:gd name="connsiteY3" fmla="*/ 120701 h 501092"/>
              <a:gd name="connsiteX4" fmla="*/ 7315 w 892454"/>
              <a:gd name="connsiteY4" fmla="*/ 501092 h 50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54" h="501092">
                <a:moveTo>
                  <a:pt x="7315" y="501092"/>
                </a:moveTo>
                <a:lnTo>
                  <a:pt x="892454" y="395021"/>
                </a:lnTo>
                <a:lnTo>
                  <a:pt x="892454" y="0"/>
                </a:lnTo>
                <a:lnTo>
                  <a:pt x="0" y="120701"/>
                </a:lnTo>
                <a:lnTo>
                  <a:pt x="7315" y="50109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orma livre 27"/>
          <p:cNvSpPr/>
          <p:nvPr/>
        </p:nvSpPr>
        <p:spPr>
          <a:xfrm>
            <a:off x="3275856" y="4149080"/>
            <a:ext cx="885139" cy="482803"/>
          </a:xfrm>
          <a:custGeom>
            <a:avLst/>
            <a:gdLst>
              <a:gd name="connsiteX0" fmla="*/ 885139 w 885139"/>
              <a:gd name="connsiteY0" fmla="*/ 0 h 482803"/>
              <a:gd name="connsiteX1" fmla="*/ 881482 w 885139"/>
              <a:gd name="connsiteY1" fmla="*/ 369417 h 482803"/>
              <a:gd name="connsiteX2" fmla="*/ 0 w 885139"/>
              <a:gd name="connsiteY2" fmla="*/ 482803 h 482803"/>
              <a:gd name="connsiteX3" fmla="*/ 7315 w 885139"/>
              <a:gd name="connsiteY3" fmla="*/ 95097 h 482803"/>
              <a:gd name="connsiteX4" fmla="*/ 885139 w 885139"/>
              <a:gd name="connsiteY4" fmla="*/ 0 h 48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139" h="482803">
                <a:moveTo>
                  <a:pt x="885139" y="0"/>
                </a:moveTo>
                <a:lnTo>
                  <a:pt x="881482" y="369417"/>
                </a:lnTo>
                <a:lnTo>
                  <a:pt x="0" y="482803"/>
                </a:lnTo>
                <a:lnTo>
                  <a:pt x="7315" y="95097"/>
                </a:lnTo>
                <a:lnTo>
                  <a:pt x="885139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orma livre 28"/>
          <p:cNvSpPr/>
          <p:nvPr/>
        </p:nvSpPr>
        <p:spPr>
          <a:xfrm>
            <a:off x="2123728" y="2276872"/>
            <a:ext cx="896112" cy="440056"/>
          </a:xfrm>
          <a:custGeom>
            <a:avLst/>
            <a:gdLst>
              <a:gd name="connsiteX0" fmla="*/ 0 w 896112"/>
              <a:gd name="connsiteY0" fmla="*/ 106070 h 512064"/>
              <a:gd name="connsiteX1" fmla="*/ 3658 w 896112"/>
              <a:gd name="connsiteY1" fmla="*/ 512064 h 512064"/>
              <a:gd name="connsiteX2" fmla="*/ 896112 w 896112"/>
              <a:gd name="connsiteY2" fmla="*/ 391363 h 512064"/>
              <a:gd name="connsiteX3" fmla="*/ 888797 w 896112"/>
              <a:gd name="connsiteY3" fmla="*/ 0 h 512064"/>
              <a:gd name="connsiteX4" fmla="*/ 0 w 896112"/>
              <a:gd name="connsiteY4" fmla="*/ 10607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" h="512064">
                <a:moveTo>
                  <a:pt x="0" y="106070"/>
                </a:moveTo>
                <a:cubicBezTo>
                  <a:pt x="1219" y="241401"/>
                  <a:pt x="2439" y="376733"/>
                  <a:pt x="3658" y="512064"/>
                </a:cubicBezTo>
                <a:lnTo>
                  <a:pt x="896112" y="391363"/>
                </a:lnTo>
                <a:lnTo>
                  <a:pt x="888797" y="0"/>
                </a:lnTo>
                <a:lnTo>
                  <a:pt x="0" y="10607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orma livre 29"/>
          <p:cNvSpPr/>
          <p:nvPr/>
        </p:nvSpPr>
        <p:spPr>
          <a:xfrm>
            <a:off x="2987824" y="2132856"/>
            <a:ext cx="896112" cy="508407"/>
          </a:xfrm>
          <a:custGeom>
            <a:avLst/>
            <a:gdLst>
              <a:gd name="connsiteX0" fmla="*/ 0 w 896112"/>
              <a:gd name="connsiteY0" fmla="*/ 120701 h 508407"/>
              <a:gd name="connsiteX1" fmla="*/ 7315 w 896112"/>
              <a:gd name="connsiteY1" fmla="*/ 508407 h 508407"/>
              <a:gd name="connsiteX2" fmla="*/ 892455 w 896112"/>
              <a:gd name="connsiteY2" fmla="*/ 395021 h 508407"/>
              <a:gd name="connsiteX3" fmla="*/ 896112 w 896112"/>
              <a:gd name="connsiteY3" fmla="*/ 0 h 508407"/>
              <a:gd name="connsiteX4" fmla="*/ 0 w 896112"/>
              <a:gd name="connsiteY4" fmla="*/ 120701 h 50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" h="508407">
                <a:moveTo>
                  <a:pt x="0" y="120701"/>
                </a:moveTo>
                <a:lnTo>
                  <a:pt x="7315" y="508407"/>
                </a:lnTo>
                <a:lnTo>
                  <a:pt x="892455" y="395021"/>
                </a:lnTo>
                <a:lnTo>
                  <a:pt x="896112" y="0"/>
                </a:lnTo>
                <a:lnTo>
                  <a:pt x="0" y="12070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orma livre 30"/>
          <p:cNvSpPr/>
          <p:nvPr/>
        </p:nvSpPr>
        <p:spPr>
          <a:xfrm>
            <a:off x="3419872" y="1700808"/>
            <a:ext cx="892454" cy="493776"/>
          </a:xfrm>
          <a:custGeom>
            <a:avLst/>
            <a:gdLst>
              <a:gd name="connsiteX0" fmla="*/ 888796 w 892454"/>
              <a:gd name="connsiteY0" fmla="*/ 0 h 493776"/>
              <a:gd name="connsiteX1" fmla="*/ 892454 w 892454"/>
              <a:gd name="connsiteY1" fmla="*/ 391363 h 493776"/>
              <a:gd name="connsiteX2" fmla="*/ 0 w 892454"/>
              <a:gd name="connsiteY2" fmla="*/ 493776 h 493776"/>
              <a:gd name="connsiteX3" fmla="*/ 0 w 892454"/>
              <a:gd name="connsiteY3" fmla="*/ 102412 h 493776"/>
              <a:gd name="connsiteX4" fmla="*/ 888796 w 892454"/>
              <a:gd name="connsiteY4" fmla="*/ 0 h 4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54" h="493776">
                <a:moveTo>
                  <a:pt x="888796" y="0"/>
                </a:moveTo>
                <a:cubicBezTo>
                  <a:pt x="890015" y="130454"/>
                  <a:pt x="891235" y="260909"/>
                  <a:pt x="892454" y="391363"/>
                </a:cubicBezTo>
                <a:lnTo>
                  <a:pt x="0" y="493776"/>
                </a:lnTo>
                <a:lnTo>
                  <a:pt x="0" y="102412"/>
                </a:lnTo>
                <a:lnTo>
                  <a:pt x="888796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orma livre 31"/>
          <p:cNvSpPr/>
          <p:nvPr/>
        </p:nvSpPr>
        <p:spPr>
          <a:xfrm>
            <a:off x="4283968" y="1628800"/>
            <a:ext cx="896112" cy="441176"/>
          </a:xfrm>
          <a:custGeom>
            <a:avLst/>
            <a:gdLst>
              <a:gd name="connsiteX0" fmla="*/ 885139 w 896112"/>
              <a:gd name="connsiteY0" fmla="*/ 0 h 519379"/>
              <a:gd name="connsiteX1" fmla="*/ 896112 w 896112"/>
              <a:gd name="connsiteY1" fmla="*/ 405993 h 519379"/>
              <a:gd name="connsiteX2" fmla="*/ 7315 w 896112"/>
              <a:gd name="connsiteY2" fmla="*/ 519379 h 519379"/>
              <a:gd name="connsiteX3" fmla="*/ 0 w 896112"/>
              <a:gd name="connsiteY3" fmla="*/ 120701 h 519379"/>
              <a:gd name="connsiteX4" fmla="*/ 885139 w 896112"/>
              <a:gd name="connsiteY4" fmla="*/ 0 h 51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" h="519379">
                <a:moveTo>
                  <a:pt x="885139" y="0"/>
                </a:moveTo>
                <a:lnTo>
                  <a:pt x="896112" y="405993"/>
                </a:lnTo>
                <a:lnTo>
                  <a:pt x="7315" y="519379"/>
                </a:lnTo>
                <a:lnTo>
                  <a:pt x="0" y="120701"/>
                </a:lnTo>
                <a:lnTo>
                  <a:pt x="885139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orma livre 32"/>
          <p:cNvSpPr/>
          <p:nvPr/>
        </p:nvSpPr>
        <p:spPr>
          <a:xfrm>
            <a:off x="5220072" y="1484784"/>
            <a:ext cx="864096" cy="504056"/>
          </a:xfrm>
          <a:custGeom>
            <a:avLst/>
            <a:gdLst>
              <a:gd name="connsiteX0" fmla="*/ 903427 w 903427"/>
              <a:gd name="connsiteY0" fmla="*/ 0 h 512064"/>
              <a:gd name="connsiteX1" fmla="*/ 903427 w 903427"/>
              <a:gd name="connsiteY1" fmla="*/ 384048 h 512064"/>
              <a:gd name="connsiteX2" fmla="*/ 10973 w 903427"/>
              <a:gd name="connsiteY2" fmla="*/ 512064 h 512064"/>
              <a:gd name="connsiteX3" fmla="*/ 0 w 903427"/>
              <a:gd name="connsiteY3" fmla="*/ 120701 h 512064"/>
              <a:gd name="connsiteX4" fmla="*/ 903427 w 903427"/>
              <a:gd name="connsiteY4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427" h="512064">
                <a:moveTo>
                  <a:pt x="903427" y="0"/>
                </a:moveTo>
                <a:lnTo>
                  <a:pt x="903427" y="384048"/>
                </a:lnTo>
                <a:lnTo>
                  <a:pt x="10973" y="512064"/>
                </a:lnTo>
                <a:lnTo>
                  <a:pt x="0" y="120701"/>
                </a:lnTo>
                <a:lnTo>
                  <a:pt x="903427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orma livre 33"/>
          <p:cNvSpPr/>
          <p:nvPr/>
        </p:nvSpPr>
        <p:spPr>
          <a:xfrm>
            <a:off x="6084168" y="2132856"/>
            <a:ext cx="885139" cy="504749"/>
          </a:xfrm>
          <a:custGeom>
            <a:avLst/>
            <a:gdLst>
              <a:gd name="connsiteX0" fmla="*/ 881482 w 885139"/>
              <a:gd name="connsiteY0" fmla="*/ 0 h 504749"/>
              <a:gd name="connsiteX1" fmla="*/ 885139 w 885139"/>
              <a:gd name="connsiteY1" fmla="*/ 395021 h 504749"/>
              <a:gd name="connsiteX2" fmla="*/ 3658 w 885139"/>
              <a:gd name="connsiteY2" fmla="*/ 504749 h 504749"/>
              <a:gd name="connsiteX3" fmla="*/ 0 w 885139"/>
              <a:gd name="connsiteY3" fmla="*/ 120701 h 504749"/>
              <a:gd name="connsiteX4" fmla="*/ 881482 w 885139"/>
              <a:gd name="connsiteY4" fmla="*/ 0 h 5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139" h="504749">
                <a:moveTo>
                  <a:pt x="881482" y="0"/>
                </a:moveTo>
                <a:lnTo>
                  <a:pt x="885139" y="395021"/>
                </a:lnTo>
                <a:lnTo>
                  <a:pt x="3658" y="504749"/>
                </a:lnTo>
                <a:cubicBezTo>
                  <a:pt x="2439" y="376733"/>
                  <a:pt x="1219" y="248717"/>
                  <a:pt x="0" y="120701"/>
                </a:cubicBezTo>
                <a:lnTo>
                  <a:pt x="881482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orma livre 34"/>
          <p:cNvSpPr/>
          <p:nvPr/>
        </p:nvSpPr>
        <p:spPr>
          <a:xfrm>
            <a:off x="6660233" y="2492896"/>
            <a:ext cx="792088" cy="501091"/>
          </a:xfrm>
          <a:custGeom>
            <a:avLst/>
            <a:gdLst>
              <a:gd name="connsiteX0" fmla="*/ 888797 w 888797"/>
              <a:gd name="connsiteY0" fmla="*/ 0 h 501091"/>
              <a:gd name="connsiteX1" fmla="*/ 888797 w 888797"/>
              <a:gd name="connsiteY1" fmla="*/ 391363 h 501091"/>
              <a:gd name="connsiteX2" fmla="*/ 0 w 888797"/>
              <a:gd name="connsiteY2" fmla="*/ 501091 h 501091"/>
              <a:gd name="connsiteX3" fmla="*/ 3658 w 888797"/>
              <a:gd name="connsiteY3" fmla="*/ 120701 h 501091"/>
              <a:gd name="connsiteX4" fmla="*/ 888797 w 888797"/>
              <a:gd name="connsiteY4" fmla="*/ 0 h 5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797" h="501091">
                <a:moveTo>
                  <a:pt x="888797" y="0"/>
                </a:moveTo>
                <a:lnTo>
                  <a:pt x="888797" y="391363"/>
                </a:lnTo>
                <a:lnTo>
                  <a:pt x="0" y="501091"/>
                </a:lnTo>
                <a:cubicBezTo>
                  <a:pt x="1219" y="374294"/>
                  <a:pt x="2439" y="247498"/>
                  <a:pt x="3658" y="120701"/>
                </a:cubicBezTo>
                <a:lnTo>
                  <a:pt x="888797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orma livre 35"/>
          <p:cNvSpPr/>
          <p:nvPr/>
        </p:nvSpPr>
        <p:spPr>
          <a:xfrm rot="21312054">
            <a:off x="4355976" y="4725144"/>
            <a:ext cx="1440160" cy="504825"/>
          </a:xfrm>
          <a:custGeom>
            <a:avLst/>
            <a:gdLst>
              <a:gd name="connsiteX0" fmla="*/ 0 w 904875"/>
              <a:gd name="connsiteY0" fmla="*/ 104775 h 504825"/>
              <a:gd name="connsiteX1" fmla="*/ 0 w 904875"/>
              <a:gd name="connsiteY1" fmla="*/ 504825 h 504825"/>
              <a:gd name="connsiteX2" fmla="*/ 904875 w 904875"/>
              <a:gd name="connsiteY2" fmla="*/ 390525 h 504825"/>
              <a:gd name="connsiteX3" fmla="*/ 895350 w 904875"/>
              <a:gd name="connsiteY3" fmla="*/ 0 h 504825"/>
              <a:gd name="connsiteX4" fmla="*/ 0 w 904875"/>
              <a:gd name="connsiteY4" fmla="*/ 1047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504825">
                <a:moveTo>
                  <a:pt x="0" y="104775"/>
                </a:moveTo>
                <a:lnTo>
                  <a:pt x="0" y="504825"/>
                </a:lnTo>
                <a:lnTo>
                  <a:pt x="904875" y="390525"/>
                </a:lnTo>
                <a:lnTo>
                  <a:pt x="895350" y="0"/>
                </a:lnTo>
                <a:lnTo>
                  <a:pt x="0" y="1047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orma livre 36"/>
          <p:cNvSpPr/>
          <p:nvPr/>
        </p:nvSpPr>
        <p:spPr>
          <a:xfrm>
            <a:off x="2555776" y="1844824"/>
            <a:ext cx="892454" cy="493776"/>
          </a:xfrm>
          <a:custGeom>
            <a:avLst/>
            <a:gdLst>
              <a:gd name="connsiteX0" fmla="*/ 888796 w 892454"/>
              <a:gd name="connsiteY0" fmla="*/ 0 h 493776"/>
              <a:gd name="connsiteX1" fmla="*/ 892454 w 892454"/>
              <a:gd name="connsiteY1" fmla="*/ 391363 h 493776"/>
              <a:gd name="connsiteX2" fmla="*/ 0 w 892454"/>
              <a:gd name="connsiteY2" fmla="*/ 493776 h 493776"/>
              <a:gd name="connsiteX3" fmla="*/ 0 w 892454"/>
              <a:gd name="connsiteY3" fmla="*/ 102412 h 493776"/>
              <a:gd name="connsiteX4" fmla="*/ 888796 w 892454"/>
              <a:gd name="connsiteY4" fmla="*/ 0 h 4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54" h="493776">
                <a:moveTo>
                  <a:pt x="888796" y="0"/>
                </a:moveTo>
                <a:cubicBezTo>
                  <a:pt x="890015" y="130454"/>
                  <a:pt x="891235" y="260909"/>
                  <a:pt x="892454" y="391363"/>
                </a:cubicBezTo>
                <a:lnTo>
                  <a:pt x="0" y="493776"/>
                </a:lnTo>
                <a:lnTo>
                  <a:pt x="0" y="102412"/>
                </a:lnTo>
                <a:lnTo>
                  <a:pt x="888796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2812605" y="48966"/>
            <a:ext cx="314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OFERTA  DE SOFTWARE</a:t>
            </a:r>
            <a:endParaRPr lang="pt-B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Forma livre 38"/>
          <p:cNvSpPr/>
          <p:nvPr/>
        </p:nvSpPr>
        <p:spPr>
          <a:xfrm>
            <a:off x="2987824" y="4941168"/>
            <a:ext cx="1296144" cy="504055"/>
          </a:xfrm>
          <a:custGeom>
            <a:avLst/>
            <a:gdLst>
              <a:gd name="connsiteX0" fmla="*/ 0 w 904875"/>
              <a:gd name="connsiteY0" fmla="*/ 104775 h 504825"/>
              <a:gd name="connsiteX1" fmla="*/ 0 w 904875"/>
              <a:gd name="connsiteY1" fmla="*/ 504825 h 504825"/>
              <a:gd name="connsiteX2" fmla="*/ 904875 w 904875"/>
              <a:gd name="connsiteY2" fmla="*/ 390525 h 504825"/>
              <a:gd name="connsiteX3" fmla="*/ 895350 w 904875"/>
              <a:gd name="connsiteY3" fmla="*/ 0 h 504825"/>
              <a:gd name="connsiteX4" fmla="*/ 0 w 904875"/>
              <a:gd name="connsiteY4" fmla="*/ 1047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504825">
                <a:moveTo>
                  <a:pt x="0" y="104775"/>
                </a:moveTo>
                <a:lnTo>
                  <a:pt x="0" y="504825"/>
                </a:lnTo>
                <a:lnTo>
                  <a:pt x="904875" y="390525"/>
                </a:lnTo>
                <a:lnTo>
                  <a:pt x="895350" y="0"/>
                </a:lnTo>
                <a:lnTo>
                  <a:pt x="0" y="1047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orma livre 39"/>
          <p:cNvSpPr/>
          <p:nvPr/>
        </p:nvSpPr>
        <p:spPr>
          <a:xfrm>
            <a:off x="1259632" y="3140968"/>
            <a:ext cx="895350" cy="502920"/>
          </a:xfrm>
          <a:custGeom>
            <a:avLst/>
            <a:gdLst>
              <a:gd name="connsiteX0" fmla="*/ 0 w 895350"/>
              <a:gd name="connsiteY0" fmla="*/ 110490 h 502920"/>
              <a:gd name="connsiteX1" fmla="*/ 895350 w 895350"/>
              <a:gd name="connsiteY1" fmla="*/ 0 h 502920"/>
              <a:gd name="connsiteX2" fmla="*/ 887730 w 895350"/>
              <a:gd name="connsiteY2" fmla="*/ 396240 h 502920"/>
              <a:gd name="connsiteX3" fmla="*/ 0 w 895350"/>
              <a:gd name="connsiteY3" fmla="*/ 502920 h 502920"/>
              <a:gd name="connsiteX4" fmla="*/ 0 w 895350"/>
              <a:gd name="connsiteY4" fmla="*/ 11049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0" h="502920">
                <a:moveTo>
                  <a:pt x="0" y="110490"/>
                </a:moveTo>
                <a:lnTo>
                  <a:pt x="895350" y="0"/>
                </a:lnTo>
                <a:lnTo>
                  <a:pt x="887730" y="396240"/>
                </a:lnTo>
                <a:lnTo>
                  <a:pt x="0" y="502920"/>
                </a:lnTo>
                <a:lnTo>
                  <a:pt x="0" y="11049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5383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7C5C056-9CD1-496A-818F-F186522906E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166133" y="1653376"/>
            <a:ext cx="3044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ctr">
              <a:defRPr/>
            </a:pP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Experiência  de mais de </a:t>
            </a:r>
            <a:r>
              <a:rPr lang="pt-BR" sz="2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17 anos </a:t>
            </a: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 mercado educacional</a:t>
            </a:r>
          </a:p>
        </p:txBody>
      </p:sp>
      <p:sp>
        <p:nvSpPr>
          <p:cNvPr id="14" name="Lua 13"/>
          <p:cNvSpPr/>
          <p:nvPr/>
        </p:nvSpPr>
        <p:spPr>
          <a:xfrm rot="11986337">
            <a:off x="932069" y="1801321"/>
            <a:ext cx="3428001" cy="5364322"/>
          </a:xfrm>
          <a:prstGeom prst="moon">
            <a:avLst>
              <a:gd name="adj" fmla="val 55201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pt-BR" sz="2400" b="1" dirty="0"/>
          </a:p>
        </p:txBody>
      </p:sp>
      <p:sp>
        <p:nvSpPr>
          <p:cNvPr id="15" name="Retângulo 37"/>
          <p:cNvSpPr/>
          <p:nvPr/>
        </p:nvSpPr>
        <p:spPr>
          <a:xfrm>
            <a:off x="3030804" y="3645024"/>
            <a:ext cx="1985975" cy="408623"/>
          </a:xfrm>
          <a:prstGeom prst="round2Diag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n-lt"/>
              </a:rPr>
              <a:t>Educação Superior</a:t>
            </a:r>
            <a:endParaRPr lang="pt-B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tângulo 40"/>
          <p:cNvSpPr/>
          <p:nvPr/>
        </p:nvSpPr>
        <p:spPr>
          <a:xfrm>
            <a:off x="2886788" y="2636912"/>
            <a:ext cx="1767279" cy="408623"/>
          </a:xfrm>
          <a:prstGeom prst="round2Diag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n-lt"/>
              </a:rPr>
              <a:t>Educação Básica</a:t>
            </a:r>
          </a:p>
        </p:txBody>
      </p:sp>
      <p:sp>
        <p:nvSpPr>
          <p:cNvPr id="19" name="Elipse 18"/>
          <p:cNvSpPr/>
          <p:nvPr/>
        </p:nvSpPr>
        <p:spPr>
          <a:xfrm>
            <a:off x="2699792" y="2752462"/>
            <a:ext cx="216024" cy="194320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2858322" y="3760574"/>
            <a:ext cx="216024" cy="194320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7"/>
          <p:cNvSpPr/>
          <p:nvPr/>
        </p:nvSpPr>
        <p:spPr>
          <a:xfrm>
            <a:off x="251520" y="3092385"/>
            <a:ext cx="1224268" cy="408623"/>
          </a:xfrm>
          <a:prstGeom prst="round2Diag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n-lt"/>
              </a:rPr>
              <a:t>Amplitude</a:t>
            </a:r>
            <a:endParaRPr lang="pt-B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4860032" y="2629361"/>
            <a:ext cx="3787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ctr">
              <a:defRPr/>
            </a:pP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Mais de</a:t>
            </a:r>
            <a:r>
              <a:rPr lang="pt-BR" sz="2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700 Clientes </a:t>
            </a: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utilizam  nossas soluções e serviços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4013136" y="5373216"/>
            <a:ext cx="5130864" cy="114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pt-BR" sz="2400" dirty="0" smtClean="0">
                <a:solidFill>
                  <a:srgbClr val="1F497D"/>
                </a:solidFill>
                <a:latin typeface="Calibri"/>
              </a:rPr>
              <a:t>Ser uma solução completa, integrada e flexível p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 o segmento Educacional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" name="Retângulo 40"/>
          <p:cNvSpPr/>
          <p:nvPr/>
        </p:nvSpPr>
        <p:spPr>
          <a:xfrm>
            <a:off x="3174820" y="4725144"/>
            <a:ext cx="2256327" cy="408623"/>
          </a:xfrm>
          <a:prstGeom prst="round2Diag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n-lt"/>
              </a:rPr>
              <a:t>Educação Continuada</a:t>
            </a:r>
          </a:p>
        </p:txBody>
      </p:sp>
      <p:sp>
        <p:nvSpPr>
          <p:cNvPr id="22" name="Elipse 21"/>
          <p:cNvSpPr/>
          <p:nvPr/>
        </p:nvSpPr>
        <p:spPr>
          <a:xfrm>
            <a:off x="2987824" y="4840694"/>
            <a:ext cx="216024" cy="194320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5148064" y="3717032"/>
            <a:ext cx="3656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ctr">
              <a:defRPr/>
            </a:pP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Mais de  </a:t>
            </a:r>
            <a:r>
              <a:rPr lang="pt-BR" sz="2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1.500.000 alunos  </a:t>
            </a: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atendidos com nossas soluções e serviços</a:t>
            </a:r>
            <a:endParaRPr lang="pt-BR" sz="160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7" name="Picture 10" descr="educaca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028" y="1916832"/>
            <a:ext cx="1290518" cy="121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</p:spPr>
        <p:txBody>
          <a:bodyPr/>
          <a:lstStyle/>
          <a:p>
            <a:r>
              <a:rPr lang="en-US" dirty="0" err="1" smtClean="0"/>
              <a:t>Educacional</a:t>
            </a:r>
            <a:endParaRPr lang="en-US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475656" y="391091"/>
            <a:ext cx="91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POSICIONAMENTO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16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8702972" y="6572272"/>
            <a:ext cx="4905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7BEF44-F087-4887-B684-F91D45E152FE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28596" y="1943088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 smtClean="0"/>
          </a:p>
          <a:p>
            <a:r>
              <a:rPr lang="pt-BR" dirty="0" smtClean="0"/>
              <a:t>Captação e Retenção dos Alunos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428596" y="2686043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 smtClean="0"/>
          </a:p>
          <a:p>
            <a:r>
              <a:rPr lang="pt-BR" dirty="0" smtClean="0"/>
              <a:t>Equilíbrio  competitivo entre preço e qualidade, atendendo as exigências do MEC e do mercado.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428596" y="3428998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Gestão eficiente e eficaz da operação de todos as unidades.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28596" y="4171953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dirty="0" smtClean="0"/>
          </a:p>
          <a:p>
            <a:pPr lvl="0"/>
            <a:r>
              <a:rPr lang="pt-BR" dirty="0" smtClean="0"/>
              <a:t>Controlar de forma eficiente a inadimplência e a evasão.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28596" y="4914908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/>
              <a:t>Estabelecer modelos de processos internos e infraestrutura que sustente o crescimento da instituição.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428596" y="5657864"/>
            <a:ext cx="4857784" cy="661879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 smtClean="0"/>
          </a:p>
          <a:p>
            <a:r>
              <a:rPr lang="pt-BR" dirty="0" smtClean="0"/>
              <a:t>Construir e manter uma marca forte no segmento.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517446"/>
            <a:ext cx="2380620" cy="2812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Desafios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081910" y="500303"/>
            <a:ext cx="4062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DESAFIOS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83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4294967295"/>
          </p:nvPr>
        </p:nvSpPr>
        <p:spPr>
          <a:xfrm>
            <a:off x="8702675" y="6616700"/>
            <a:ext cx="4905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82C22E-C511-4406-80B7-7CE3BC1BD14F}" type="slidenum">
              <a:rPr lang="pt-BR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14</a:t>
            </a:fld>
            <a:endParaRPr 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ítulo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de Valor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569659" y="3558788"/>
            <a:ext cx="3266993" cy="523220"/>
          </a:xfrm>
          <a:prstGeom prst="rect">
            <a:avLst/>
          </a:prstGeom>
          <a:noFill/>
        </p:spPr>
        <p:txBody>
          <a:bodyPr wrap="square" lIns="108000" tIns="45720" rIns="108000" bIns="45720" anchor="ctr">
            <a:spAutoFit/>
          </a:bodyPr>
          <a:lstStyle>
            <a:defPPr>
              <a:defRPr lang="pt-BR"/>
            </a:defPPr>
            <a:lvl1pPr algn="r">
              <a:defRPr sz="2000" b="1" spc="5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defRPr>
            </a:lvl1pPr>
          </a:lstStyle>
          <a:p>
            <a:r>
              <a:rPr lang="pt-BR" sz="2800" dirty="0" smtClean="0">
                <a:latin typeface="+mn-lt"/>
              </a:rPr>
              <a:t>Integrada</a:t>
            </a:r>
            <a:endParaRPr lang="pt-BR" sz="2800" dirty="0">
              <a:latin typeface="+mn-lt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227548" y="4885996"/>
            <a:ext cx="3609104" cy="523220"/>
          </a:xfrm>
          <a:prstGeom prst="rect">
            <a:avLst/>
          </a:prstGeom>
          <a:noFill/>
        </p:spPr>
        <p:txBody>
          <a:bodyPr wrap="square" lIns="108000" tIns="45720" rIns="108000" bIns="45720" anchor="ctr">
            <a:spAutoFit/>
          </a:bodyPr>
          <a:lstStyle>
            <a:defPPr>
              <a:defRPr lang="pt-BR"/>
            </a:defPPr>
            <a:lvl1pPr algn="r">
              <a:defRPr sz="2000" b="1" spc="5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defRPr>
            </a:lvl1pPr>
          </a:lstStyle>
          <a:p>
            <a:r>
              <a:rPr lang="pt-BR" sz="2800" dirty="0" smtClean="0">
                <a:latin typeface="+mn-lt"/>
              </a:rPr>
              <a:t>Flexível</a:t>
            </a:r>
            <a:endParaRPr lang="pt-BR" sz="2800" dirty="0">
              <a:latin typeface="+mn-lt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3851920" y="1988840"/>
            <a:ext cx="0" cy="782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3851920" y="3429000"/>
            <a:ext cx="0" cy="782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3851920" y="4806444"/>
            <a:ext cx="0" cy="782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3889309" y="1930480"/>
            <a:ext cx="488050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Proximidade dos das áreas acadêmica e administrativa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Otimização dos serviços da instituição através de </a:t>
            </a:r>
          </a:p>
          <a:p>
            <a:pPr marL="177800" indent="-177800"/>
            <a:r>
              <a:rPr lang="pt-BR" sz="1600" dirty="0" smtClean="0">
                <a:latin typeface="+mn-lt"/>
              </a:rPr>
              <a:t>    processos automatizados.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Atendimento a Legislação Educacional</a:t>
            </a:r>
          </a:p>
          <a:p>
            <a:pPr marL="177800" indent="-177800">
              <a:buFont typeface="Arial" pitchFamily="34" charset="0"/>
              <a:buChar char="•"/>
            </a:pPr>
            <a:endParaRPr lang="pt-BR" sz="1600" dirty="0" smtClean="0"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endParaRPr lang="pt-BR" sz="1600" dirty="0" smtClean="0"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endParaRPr lang="pt-BR" sz="1600" dirty="0" smtClean="0">
              <a:latin typeface="+mn-lt"/>
            </a:endParaRPr>
          </a:p>
          <a:p>
            <a:pPr marL="177800" indent="-177800"/>
            <a:endParaRPr lang="pt-BR" sz="1600" dirty="0"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851920" y="3318083"/>
            <a:ext cx="39639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endParaRPr lang="pt-BR" sz="1600" dirty="0" smtClean="0"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Gestão orçamentária dos cursos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Soluções Core Integradas ao BackOffice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/>
              <a:t>Gestão educacional integrada a gestão LMS</a:t>
            </a:r>
            <a:endParaRPr lang="pt-BR" sz="1600" dirty="0" smtClean="0">
              <a:latin typeface="+mn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851920" y="4758243"/>
            <a:ext cx="4567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Facilidade na Operação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n-lt"/>
              </a:rPr>
              <a:t>Recursos  de fácil acesso e utilização para a </a:t>
            </a:r>
          </a:p>
          <a:p>
            <a:pPr marL="177800" indent="-177800"/>
            <a:r>
              <a:rPr lang="pt-BR" sz="1600" dirty="0" smtClean="0">
                <a:latin typeface="+mn-lt"/>
              </a:rPr>
              <a:t>    gestão tática e estratégica da instituição de ensino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945320" y="2067804"/>
            <a:ext cx="4779892" cy="523220"/>
          </a:xfrm>
          <a:prstGeom prst="rect">
            <a:avLst/>
          </a:prstGeom>
          <a:noFill/>
        </p:spPr>
        <p:txBody>
          <a:bodyPr wrap="square" lIns="108000" tIns="45720" rIns="108000" bIns="45720" anchor="ctr">
            <a:spAutoFit/>
          </a:bodyPr>
          <a:lstStyle/>
          <a:p>
            <a:pPr algn="r"/>
            <a:r>
              <a:rPr lang="pt-BR" sz="28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Solução Completa</a:t>
            </a:r>
            <a:endParaRPr lang="pt-BR" sz="28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2" name="Picture 10" descr="educaca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1290518" cy="121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1470030" y="535032"/>
            <a:ext cx="91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POSICIONAMENTO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Educacional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2854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8702675" y="6616700"/>
            <a:ext cx="4905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7BEF44-F087-4887-B684-F91D45E152FE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28596" y="1880222"/>
            <a:ext cx="4857784" cy="828000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lvl="0" defTabSz="488950">
              <a:lnSpc>
                <a:spcPct val="90000"/>
              </a:lnSpc>
              <a:spcAft>
                <a:spcPct val="35000"/>
              </a:spcAft>
            </a:pPr>
            <a:r>
              <a:rPr lang="pt-BR" sz="1700" dirty="0" smtClean="0"/>
              <a:t>Aumento  da eficiência dos processos administrativos e consequente redução dos custos.</a:t>
            </a:r>
            <a:endParaRPr lang="pt-BR" sz="1700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28596" y="2803643"/>
            <a:ext cx="4857784" cy="828000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defTabSz="488950">
              <a:lnSpc>
                <a:spcPct val="90000"/>
              </a:lnSpc>
              <a:spcAft>
                <a:spcPct val="35000"/>
              </a:spcAft>
            </a:pPr>
            <a:r>
              <a:rPr lang="pt-BR" sz="1700" dirty="0" smtClean="0"/>
              <a:t>Eficácia na gestão, prevenindo e trabalhando a inadimplência e deserção  com uso de indicadores sólidos e de fácil acesso 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28596" y="3727064"/>
            <a:ext cx="4857784" cy="828000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lvl="0" defTabSz="488950">
              <a:lnSpc>
                <a:spcPct val="90000"/>
              </a:lnSpc>
              <a:spcAft>
                <a:spcPct val="35000"/>
              </a:spcAft>
            </a:pPr>
            <a:r>
              <a:rPr lang="pt-BR" sz="1700" dirty="0" smtClean="0"/>
              <a:t>Visão objetiva de rentabilidade de cursos e turmas, facilitando o planejamento.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28596" y="4650485"/>
            <a:ext cx="4857784" cy="828000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defTabSz="488950">
              <a:lnSpc>
                <a:spcPct val="90000"/>
              </a:lnSpc>
              <a:spcAft>
                <a:spcPct val="35000"/>
              </a:spcAft>
            </a:pPr>
            <a:r>
              <a:rPr lang="pt-BR" sz="1700" dirty="0" smtClean="0"/>
              <a:t>Maior alinhamento entre os diversos setores da instituição.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428596" y="5573906"/>
            <a:ext cx="4857784" cy="828000"/>
          </a:xfrm>
          <a:prstGeom prst="roundRect">
            <a:avLst/>
          </a:prstGeom>
          <a:solidFill>
            <a:srgbClr val="0033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lvl="0" defTabSz="488950">
              <a:lnSpc>
                <a:spcPct val="90000"/>
              </a:lnSpc>
              <a:spcAft>
                <a:spcPct val="35000"/>
              </a:spcAft>
            </a:pPr>
            <a:r>
              <a:rPr lang="pt-BR" sz="1700" dirty="0" smtClean="0"/>
              <a:t>Suporte ao crescimento da instituição.</a:t>
            </a:r>
          </a:p>
        </p:txBody>
      </p:sp>
      <p:pic>
        <p:nvPicPr>
          <p:cNvPr id="1026" name="Picture 2" descr="C:\Documents and Settings\Administrador\Desktop\dezinerfolio.com_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626030"/>
            <a:ext cx="3000396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3931920" y="500303"/>
            <a:ext cx="5212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BENEFÍCIOS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Educacional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059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/>
              <a:t>TOTVS Educacional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294967295"/>
          </p:nvPr>
        </p:nvSpPr>
        <p:spPr>
          <a:xfrm>
            <a:off x="8702972" y="6572272"/>
            <a:ext cx="4905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7C5C056-9CD1-496A-818F-F186522906E7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" y="1556792"/>
            <a:ext cx="8370389" cy="4878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323528" y="908720"/>
            <a:ext cx="742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Central do aluno – Visão Administrativa, Acadêmica, Pedagógica</a:t>
            </a:r>
            <a:endParaRPr lang="pt-BR" b="1" dirty="0"/>
          </a:p>
        </p:txBody>
      </p:sp>
      <p:pic>
        <p:nvPicPr>
          <p:cNvPr id="8" name="Picture 10" descr="educaca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3409" y="620688"/>
            <a:ext cx="855095" cy="80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026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26286"/>
          </a:xfrm>
        </p:spPr>
        <p:txBody>
          <a:bodyPr/>
          <a:lstStyle/>
          <a:p>
            <a:r>
              <a:rPr lang="pt-BR" dirty="0" smtClean="0"/>
              <a:t>TOTVS Educacional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7C5C056-9CD1-496A-818F-F186522906E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4"/>
          <p:cNvSpPr txBox="1">
            <a:spLocks/>
          </p:cNvSpPr>
          <p:nvPr/>
        </p:nvSpPr>
        <p:spPr>
          <a:xfrm>
            <a:off x="8702972" y="6572272"/>
            <a:ext cx="4905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17C5C056-9CD1-496A-818F-F186522906E7}" type="slidenum">
              <a:rPr lang="pt-BR" sz="1000" b="1" smtClean="0">
                <a:solidFill>
                  <a:prstClr val="black"/>
                </a:solidFill>
              </a:rPr>
              <a:pPr algn="r">
                <a:defRPr/>
              </a:pPr>
              <a:t>17</a:t>
            </a:fld>
            <a:endParaRPr lang="pt-BR" sz="1000" b="1" dirty="0">
              <a:solidFill>
                <a:prstClr val="black"/>
              </a:solidFill>
            </a:endParaRP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sz="quarter" idx="12"/>
          </p:nvPr>
        </p:nvSpPr>
        <p:spPr>
          <a:xfrm>
            <a:off x="260251" y="980728"/>
            <a:ext cx="8637563" cy="576064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Matrícula Web</a:t>
            </a:r>
            <a:endParaRPr lang="pt-BR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8253106" cy="3528392"/>
          </a:xfrm>
          <a:prstGeom prst="round2DiagRect">
            <a:avLst>
              <a:gd name="adj1" fmla="val 5430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3080"/>
            <a:ext cx="1968764" cy="1690256"/>
          </a:xfrm>
          <a:prstGeom prst="round2DiagRect">
            <a:avLst>
              <a:gd name="adj1" fmla="val 5430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517232"/>
            <a:ext cx="3133985" cy="1080120"/>
          </a:xfrm>
          <a:prstGeom prst="round2DiagRect">
            <a:avLst>
              <a:gd name="adj1" fmla="val 5430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educacao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5898" y="620688"/>
            <a:ext cx="91810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511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1979712" y="142852"/>
            <a:ext cx="7164288" cy="500066"/>
          </a:xfrm>
        </p:spPr>
        <p:txBody>
          <a:bodyPr/>
          <a:lstStyle/>
          <a:p>
            <a:pPr lvl="0"/>
            <a:r>
              <a:rPr lang="en-US" dirty="0"/>
              <a:t>TOTVS </a:t>
            </a:r>
            <a:r>
              <a:rPr lang="pt-BR" dirty="0" smtClean="0"/>
              <a:t>Painéis </a:t>
            </a:r>
            <a:r>
              <a:rPr lang="pt-BR" dirty="0"/>
              <a:t>de Gestão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0E9F17-4E94-459E-BC96-7748A5A6144C}" type="slidenum">
              <a:rPr lang="es-AR" smtClean="0">
                <a:solidFill>
                  <a:prstClr val="black"/>
                </a:solidFill>
              </a:rPr>
              <a:pPr/>
              <a:t>18</a:t>
            </a:fld>
            <a:endParaRPr lang="es-AR">
              <a:solidFill>
                <a:prstClr val="black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487863" y="3457575"/>
            <a:ext cx="29797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s-AR" sz="1600" u="sng" dirty="0">
              <a:solidFill>
                <a:prstClr val="black"/>
              </a:solidFill>
              <a:latin typeface="Calibri"/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4415432" y="2065089"/>
            <a:ext cx="30368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1" lang="es-AR" sz="1600" dirty="0">
              <a:solidFill>
                <a:prstClr val="black"/>
              </a:solidFill>
              <a:latin typeface="Calibri"/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568825" y="5173116"/>
            <a:ext cx="28987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kumimoji="1" lang="es-AR" sz="1600" dirty="0">
              <a:solidFill>
                <a:prstClr val="black"/>
              </a:solidFill>
              <a:latin typeface="Calibri"/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 bwMode="auto">
          <a:xfrm>
            <a:off x="1" y="908720"/>
            <a:ext cx="914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pt-BR" dirty="0" smtClean="0">
                <a:solidFill>
                  <a:srgbClr val="4F81BD">
                    <a:lumMod val="75000"/>
                  </a:srgbClr>
                </a:solidFill>
              </a:rPr>
              <a:t>BI Self-Service</a:t>
            </a:r>
            <a:endParaRPr lang="pt-BR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" y="2121818"/>
            <a:ext cx="15908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Business Intelligence</a:t>
            </a:r>
            <a:r>
              <a:rPr lang="pt-BR" sz="1600" dirty="0" smtClean="0"/>
              <a:t> sem complicação para atender o </a:t>
            </a:r>
            <a:r>
              <a:rPr lang="pt-BR" sz="1600" b="1" dirty="0" smtClean="0"/>
              <a:t>básico</a:t>
            </a:r>
            <a:r>
              <a:rPr lang="pt-BR" sz="1600" dirty="0" smtClean="0"/>
              <a:t> </a:t>
            </a:r>
            <a:r>
              <a:rPr lang="pt-BR" sz="1600" b="1" dirty="0" smtClean="0"/>
              <a:t>rapidamente</a:t>
            </a:r>
            <a:r>
              <a:rPr lang="pt-BR" sz="1600" dirty="0" smtClean="0"/>
              <a:t> e com </a:t>
            </a:r>
            <a:r>
              <a:rPr lang="pt-BR" sz="1600" b="1" dirty="0" smtClean="0"/>
              <a:t>baixo custo</a:t>
            </a:r>
            <a:r>
              <a:rPr lang="pt-BR" sz="1600" dirty="0" smtClean="0"/>
              <a:t>.</a:t>
            </a:r>
          </a:p>
          <a:p>
            <a:endParaRPr lang="pt-BR" sz="1600" dirty="0"/>
          </a:p>
          <a:p>
            <a:r>
              <a:rPr lang="pt-BR" sz="1600" dirty="0" smtClean="0"/>
              <a:t>Disponível em todos os produtos  .Net da licença padrão.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59" y="1700808"/>
            <a:ext cx="7343338" cy="436010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 explicativo retangular com cantos arredondados 1"/>
          <p:cNvSpPr/>
          <p:nvPr/>
        </p:nvSpPr>
        <p:spPr>
          <a:xfrm>
            <a:off x="7914850" y="2224696"/>
            <a:ext cx="914400" cy="612648"/>
          </a:xfrm>
          <a:prstGeom prst="wedgeRoundRectCallout">
            <a:avLst>
              <a:gd name="adj1" fmla="val -116666"/>
              <a:gd name="adj2" fmla="val 141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RM</a:t>
            </a:r>
            <a:endParaRPr lang="pt-BR" dirty="0"/>
          </a:p>
        </p:txBody>
      </p:sp>
      <p:sp>
        <p:nvSpPr>
          <p:cNvPr id="16" name="Texto explicativo retangular com cantos arredondados 15"/>
          <p:cNvSpPr/>
          <p:nvPr/>
        </p:nvSpPr>
        <p:spPr>
          <a:xfrm>
            <a:off x="7591795" y="5858980"/>
            <a:ext cx="1263397" cy="612648"/>
          </a:xfrm>
          <a:prstGeom prst="wedgeRoundRectCallout">
            <a:avLst>
              <a:gd name="adj1" fmla="val -65914"/>
              <a:gd name="adj2" fmla="val -112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PROTHEUS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20259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"/>
          <p:cNvSpPr>
            <a:spLocks noGrp="1"/>
          </p:cNvSpPr>
          <p:nvPr>
            <p:ph type="title"/>
          </p:nvPr>
        </p:nvSpPr>
        <p:spPr>
          <a:xfrm>
            <a:off x="250825" y="928664"/>
            <a:ext cx="8642350" cy="417513"/>
          </a:xfrm>
        </p:spPr>
        <p:txBody>
          <a:bodyPr/>
          <a:lstStyle/>
          <a:p>
            <a:r>
              <a:rPr lang="pt-BR" dirty="0" smtClean="0"/>
              <a:t>Indicadores de Gestão</a:t>
            </a:r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8702675" y="6616700"/>
            <a:ext cx="4905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7BEF44-F087-4887-B684-F91D45E152FE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  <p:pic>
        <p:nvPicPr>
          <p:cNvPr id="6" name="Picture 3" descr="\\Mkt-chico.sp01.local\backup_criacao\IOS\2009\Folder IOS\1149111_5952666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" t="7236" r="7813" b="24600"/>
          <a:stretch>
            <a:fillRect/>
          </a:stretch>
        </p:blipFill>
        <p:spPr bwMode="auto">
          <a:xfrm>
            <a:off x="357158" y="1571589"/>
            <a:ext cx="8429684" cy="450059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36765"/>
            <a:ext cx="19494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8046" y="2125652"/>
            <a:ext cx="20050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mateus.nicacio\Desktop\Gráficos\Gráfico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7149" y="3906827"/>
            <a:ext cx="17145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9930" y="3905240"/>
            <a:ext cx="22129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mateus.nicacio\Desktop\Gráficos\Gráfico 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0324" y="2143115"/>
            <a:ext cx="17081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92809" y="3917940"/>
            <a:ext cx="2036762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mateus.nicacio\Desktop\Gráficos\Gráfico 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21" y="3327390"/>
            <a:ext cx="1143000" cy="81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2056" y="3340090"/>
            <a:ext cx="1144587" cy="7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de cantos arredondados 14"/>
          <p:cNvSpPr/>
          <p:nvPr/>
        </p:nvSpPr>
        <p:spPr bwMode="auto">
          <a:xfrm>
            <a:off x="1214399" y="2560618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Total de Matrículas</a:t>
            </a:r>
            <a:endParaRPr lang="pt-BR" sz="1400" dirty="0"/>
          </a:p>
        </p:txBody>
      </p:sp>
      <p:sp>
        <p:nvSpPr>
          <p:cNvPr id="16" name="Retângulo de cantos arredondados 15"/>
          <p:cNvSpPr/>
          <p:nvPr/>
        </p:nvSpPr>
        <p:spPr bwMode="auto">
          <a:xfrm>
            <a:off x="1214399" y="4413414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Deserções</a:t>
            </a:r>
            <a:endParaRPr lang="pt-BR" sz="1400" dirty="0"/>
          </a:p>
        </p:txBody>
      </p:sp>
      <p:sp>
        <p:nvSpPr>
          <p:cNvPr id="17" name="Retângulo de cantos arredondados 16"/>
          <p:cNvSpPr/>
          <p:nvPr/>
        </p:nvSpPr>
        <p:spPr bwMode="auto">
          <a:xfrm>
            <a:off x="3503717" y="2571744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Alunos por Turma</a:t>
            </a:r>
            <a:endParaRPr lang="pt-BR" sz="1400" dirty="0"/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3500422" y="4413414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Alunos por </a:t>
            </a:r>
            <a:r>
              <a:rPr lang="pt-BR" sz="1400" i="1" dirty="0" smtClean="0"/>
              <a:t>Campus</a:t>
            </a:r>
            <a:endParaRPr lang="pt-BR" sz="1400" i="1" dirty="0"/>
          </a:p>
        </p:txBody>
      </p:sp>
      <p:sp>
        <p:nvSpPr>
          <p:cNvPr id="19" name="Retângulo de cantos arredondados 18"/>
          <p:cNvSpPr/>
          <p:nvPr/>
        </p:nvSpPr>
        <p:spPr bwMode="auto">
          <a:xfrm>
            <a:off x="6011190" y="4413414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Desempenho</a:t>
            </a:r>
            <a:endParaRPr lang="pt-BR" sz="1400" dirty="0"/>
          </a:p>
        </p:txBody>
      </p:sp>
      <p:sp>
        <p:nvSpPr>
          <p:cNvPr id="20" name="Retângulo de cantos arredondados 19"/>
          <p:cNvSpPr/>
          <p:nvPr/>
        </p:nvSpPr>
        <p:spPr bwMode="auto">
          <a:xfrm>
            <a:off x="5990552" y="2567902"/>
            <a:ext cx="1800000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 smtClean="0"/>
              <a:t>Rentabilidade do Curso</a:t>
            </a:r>
            <a:endParaRPr lang="pt-BR" sz="1400" dirty="0"/>
          </a:p>
        </p:txBody>
      </p:sp>
      <p:pic>
        <p:nvPicPr>
          <p:cNvPr id="21" name="Picture 3" descr="\\Mkt-chico.sp01.local\backup_criacao\IOS\2009\Folder IOS\1149111_5952666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" t="85138" r="7813" b="6206"/>
          <a:stretch>
            <a:fillRect/>
          </a:stretch>
        </p:blipFill>
        <p:spPr bwMode="auto">
          <a:xfrm>
            <a:off x="357158" y="5857869"/>
            <a:ext cx="8429684" cy="571504"/>
          </a:xfrm>
          <a:prstGeom prst="rect">
            <a:avLst/>
          </a:prstGeom>
          <a:noFill/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50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Educacional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783080" y="500303"/>
            <a:ext cx="736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VISÃO GERENCIAL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38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19" grpId="1" animBg="1"/>
      <p:bldP spid="20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432175" y="2794000"/>
            <a:ext cx="5711825" cy="12779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/>
              <a:t>Sobre</a:t>
            </a:r>
            <a:r>
              <a:rPr lang="en-US" sz="2400" dirty="0" smtClean="0"/>
              <a:t> a TOTVS</a:t>
            </a:r>
          </a:p>
        </p:txBody>
      </p:sp>
    </p:spTree>
    <p:extLst>
      <p:ext uri="{BB962C8B-B14F-4D97-AF65-F5344CB8AC3E}">
        <p14:creationId xmlns:p14="http://schemas.microsoft.com/office/powerpoint/2010/main" val="3197185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>
                <a:latin typeface="+mn-lt"/>
              </a:rPr>
              <a:pPr>
                <a:defRPr/>
              </a:pPr>
              <a:t>20</a:t>
            </a:fld>
            <a:endParaRPr lang="pt-BR" dirty="0">
              <a:latin typeface="+mn-lt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Alguns clientes TOTVS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2" name="Imagem 21" descr="Sudeste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3529" y="710320"/>
            <a:ext cx="8532437" cy="6031048"/>
          </a:xfrm>
          <a:prstGeom prst="rect">
            <a:avLst/>
          </a:prstGeom>
        </p:spPr>
      </p:pic>
      <p:pic>
        <p:nvPicPr>
          <p:cNvPr id="15" name="Picture 17" descr="http://1.bp.blogspot.com/_vQyfWKVNLXs/TI2QjpL7xVI/AAAAAAAAAIQ/gMLtvWxL9rI/s1600/Logo+SESC_RIO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221088"/>
            <a:ext cx="1715271" cy="576064"/>
          </a:xfrm>
          <a:prstGeom prst="rect">
            <a:avLst/>
          </a:prstGeom>
          <a:noFill/>
        </p:spPr>
      </p:pic>
      <p:pic>
        <p:nvPicPr>
          <p:cNvPr id="16" name="Picture 33" descr="http://www.loyola.g12.br/site/images/cabecalho/logo_colegioloyol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556792"/>
            <a:ext cx="1712218" cy="815342"/>
          </a:xfrm>
          <a:prstGeom prst="rect">
            <a:avLst/>
          </a:prstGeom>
          <a:noFill/>
        </p:spPr>
      </p:pic>
      <p:pic>
        <p:nvPicPr>
          <p:cNvPr id="17" name="Picture 41" descr="http://2.bp.blogspot.com/_-2Mk1dkJXT8/ReDowuZ1hoI/AAAAAAAAAAY/BpW-TP2kYeE/s320/logo-2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420888"/>
            <a:ext cx="1162913" cy="936104"/>
          </a:xfrm>
          <a:prstGeom prst="rect">
            <a:avLst/>
          </a:prstGeom>
          <a:noFill/>
        </p:spPr>
      </p:pic>
      <p:pic>
        <p:nvPicPr>
          <p:cNvPr id="19" name="Picture 16" descr="http://sfi.faminas.edu.br/SFI/faculdade/muriae/img/logo_famina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2564904"/>
            <a:ext cx="2376264" cy="568606"/>
          </a:xfrm>
          <a:prstGeom prst="rect">
            <a:avLst/>
          </a:prstGeom>
          <a:noFill/>
        </p:spPr>
      </p:pic>
      <p:pic>
        <p:nvPicPr>
          <p:cNvPr id="20" name="Picture 24" descr="http://2.bp.blogspot.com/_1dJFzROCwzY/TOQFDPfTlII/AAAAAAAAKSU/dTUVlXi10nU/s1600/SISTEMA+FIEMG+SENAI+MG+2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2564904"/>
            <a:ext cx="1512168" cy="466916"/>
          </a:xfrm>
          <a:prstGeom prst="rect">
            <a:avLst/>
          </a:prstGeom>
          <a:noFill/>
        </p:spPr>
      </p:pic>
      <p:pic>
        <p:nvPicPr>
          <p:cNvPr id="23" name="Picture 13" descr="http://2.bp.blogspot.com/_DwYMPQfhFzQ/TSWQpL-qUzI/AAAAAAAABYE/y1naZ19UefQ/s200/ibeu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077072"/>
            <a:ext cx="720080" cy="720081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5085184"/>
            <a:ext cx="1743080" cy="75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9" descr="http://www.angloamericano.edu.br/blogfoz/wp-content/uploads/2010/09/logo-anglo-miniatura-ok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4941168"/>
            <a:ext cx="2880320" cy="1200053"/>
          </a:xfrm>
          <a:prstGeom prst="rect">
            <a:avLst/>
          </a:prstGeom>
          <a:noFill/>
        </p:spPr>
      </p:pic>
      <p:pic>
        <p:nvPicPr>
          <p:cNvPr id="29" name="Picture 30" descr="http://facpoli.edu.br/imagens/topo-site-politecnica_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1340768"/>
            <a:ext cx="2714625" cy="933450"/>
          </a:xfrm>
          <a:prstGeom prst="rect">
            <a:avLst/>
          </a:prstGeom>
          <a:noFill/>
        </p:spPr>
      </p:pic>
      <p:pic>
        <p:nvPicPr>
          <p:cNvPr id="33" name="Picture 26" descr="http://www.ikwa.com.br/assets/institutions/000/001/147/unipac-logo-8DCBAF164C-seeklogo.com_original.gif?128527030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31640" y="1268760"/>
            <a:ext cx="1760984" cy="1184920"/>
          </a:xfrm>
          <a:prstGeom prst="rect">
            <a:avLst/>
          </a:prstGeom>
          <a:noFill/>
        </p:spPr>
      </p:pic>
      <p:pic>
        <p:nvPicPr>
          <p:cNvPr id="35" name="Picture 27" descr="http://www.facens.br/img/topo/facens-logo-top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4005064"/>
            <a:ext cx="2184243" cy="648072"/>
          </a:xfrm>
          <a:prstGeom prst="rect">
            <a:avLst/>
          </a:prstGeom>
          <a:noFill/>
        </p:spPr>
      </p:pic>
      <p:pic>
        <p:nvPicPr>
          <p:cNvPr id="36" name="Picture 29" descr="http://www.mundoeducacaofisica.com/graduacao/books/367/cover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5085184"/>
            <a:ext cx="1584176" cy="672528"/>
          </a:xfrm>
          <a:prstGeom prst="rect">
            <a:avLst/>
          </a:prstGeom>
          <a:noFill/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55776" y="5949280"/>
            <a:ext cx="1512168" cy="7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5735243"/>
            <a:ext cx="936104" cy="9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429000" y="8382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552755" y="76200"/>
            <a:ext cx="6389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atin typeface="+mj-lt"/>
                <a:cs typeface="Times New Roman" pitchFamily="18" charset="0"/>
              </a:rPr>
              <a:t>REGIÃO SUDESTE</a:t>
            </a:r>
            <a:endParaRPr lang="pt-BR" sz="6000" b="1" dirty="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8131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>
                <a:latin typeface="+mn-lt"/>
              </a:rPr>
              <a:pPr>
                <a:defRPr/>
              </a:pPr>
              <a:t>21</a:t>
            </a:fld>
            <a:endParaRPr lang="pt-BR" dirty="0">
              <a:latin typeface="+mn-lt"/>
            </a:endParaRPr>
          </a:p>
        </p:txBody>
      </p:sp>
      <p:pic>
        <p:nvPicPr>
          <p:cNvPr id="22" name="Imagem 21" descr="Sudeste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3529" y="711328"/>
            <a:ext cx="8532437" cy="6029032"/>
          </a:xfrm>
          <a:prstGeom prst="rect">
            <a:avLst/>
          </a:prstGeom>
        </p:spPr>
      </p:pic>
      <p:pic>
        <p:nvPicPr>
          <p:cNvPr id="11" name="Picture 36" descr="http://www.saltimbancos.com.br/site/clientes/imagens/colegio_catarinen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01008"/>
            <a:ext cx="2088232" cy="634478"/>
          </a:xfrm>
          <a:prstGeom prst="rect">
            <a:avLst/>
          </a:prstGeom>
          <a:noFill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941168"/>
            <a:ext cx="2412699" cy="838095"/>
          </a:xfrm>
          <a:prstGeom prst="rect">
            <a:avLst/>
          </a:prstGeom>
        </p:spPr>
      </p:pic>
      <p:pic>
        <p:nvPicPr>
          <p:cNvPr id="13" name="Picture 28" descr="http://www.sbsti.com.br/blog/wp-content/uploads/2009/05/univil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420888"/>
            <a:ext cx="1009650" cy="1181101"/>
          </a:xfrm>
          <a:prstGeom prst="rect">
            <a:avLst/>
          </a:prstGeom>
          <a:noFill/>
        </p:spPr>
      </p:pic>
      <p:pic>
        <p:nvPicPr>
          <p:cNvPr id="14" name="Picture 32" descr="http://1.bp.blogspot.com/_MeTEYdA9jS8/S-s-TKIraaI/AAAAAAAAAAc/KEwTDLZ4gSE/S730/image001+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861048"/>
            <a:ext cx="2286000" cy="619126"/>
          </a:xfrm>
          <a:prstGeom prst="rect">
            <a:avLst/>
          </a:prstGeom>
          <a:noFill/>
        </p:spPr>
      </p:pic>
      <p:pic>
        <p:nvPicPr>
          <p:cNvPr id="15" name="Picture 32" descr="http://www.blogers.com.br/wp-content/uploads/2009/03/o-que-sao-as-escolas-q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5517232"/>
            <a:ext cx="1080120" cy="709491"/>
          </a:xfrm>
          <a:prstGeom prst="rect">
            <a:avLst/>
          </a:prstGeom>
          <a:noFill/>
        </p:spPr>
      </p:pic>
      <p:pic>
        <p:nvPicPr>
          <p:cNvPr id="16" name="Picture 34" descr="http://2.bp.blogspot.com/_KAP__taGGXE/SY9gW_bNUYI/AAAAAAAAAAo/TAzQJLKd0AE/S220/col%C3%A9gio+medianeira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1124744"/>
            <a:ext cx="1656184" cy="1656184"/>
          </a:xfrm>
          <a:prstGeom prst="rect">
            <a:avLst/>
          </a:prstGeom>
          <a:noFill/>
        </p:spPr>
      </p:pic>
      <p:pic>
        <p:nvPicPr>
          <p:cNvPr id="8194" name="Picture 2" descr="http://www.sistemagarra.com.br/arquivos_enviados/Imagens_Universidade/LOGO_ULBRA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4941168"/>
            <a:ext cx="1296144" cy="1296144"/>
          </a:xfrm>
          <a:prstGeom prst="rect">
            <a:avLst/>
          </a:prstGeom>
          <a:noFill/>
        </p:spPr>
      </p:pic>
      <p:pic>
        <p:nvPicPr>
          <p:cNvPr id="19" name="Picture 38" descr="http://matheusvilon.com/curriculos/arq_editor/logo%20UNIARP%20vazado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2852936"/>
            <a:ext cx="1368152" cy="680212"/>
          </a:xfrm>
          <a:prstGeom prst="rect">
            <a:avLst/>
          </a:prstGeom>
          <a:noFill/>
        </p:spPr>
      </p:pic>
      <p:pic>
        <p:nvPicPr>
          <p:cNvPr id="8200" name="Picture 8" descr="http://www.olharvital.ufrj.br/2006/imagens/edicoes/139/agenda_unibrasi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268760"/>
            <a:ext cx="1905000" cy="648072"/>
          </a:xfrm>
          <a:prstGeom prst="rect">
            <a:avLst/>
          </a:prstGeom>
          <a:noFill/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080" y="1988840"/>
            <a:ext cx="1526251" cy="73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ço Reservado para Texto 1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Alguns clientes TOTVS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429000" y="8382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552755" y="76200"/>
            <a:ext cx="6389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atin typeface="+mj-lt"/>
                <a:cs typeface="Times New Roman" pitchFamily="18" charset="0"/>
              </a:rPr>
              <a:t>REGIÃO SUL</a:t>
            </a:r>
            <a:endParaRPr lang="pt-BR" sz="6000" b="1" dirty="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456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>
                <a:latin typeface="+mn-lt"/>
              </a:rPr>
              <a:pPr>
                <a:defRPr/>
              </a:pPr>
              <a:t>22</a:t>
            </a:fld>
            <a:endParaRPr lang="pt-BR" dirty="0">
              <a:latin typeface="+mn-lt"/>
            </a:endParaRPr>
          </a:p>
        </p:txBody>
      </p:sp>
      <p:pic>
        <p:nvPicPr>
          <p:cNvPr id="22" name="Imagem 21" descr="Sudeste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3529" y="711328"/>
            <a:ext cx="8532437" cy="6029032"/>
          </a:xfrm>
          <a:prstGeom prst="rect">
            <a:avLst/>
          </a:prstGeom>
        </p:spPr>
      </p:pic>
      <p:pic>
        <p:nvPicPr>
          <p:cNvPr id="9" name="Picture 2" descr="http://www.seeklogo.com/images/F/Faculdade_Maur__cio_de_Nassau-logo-4B2C0E075B-seeklogo.com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708920"/>
            <a:ext cx="1800200" cy="1008112"/>
          </a:xfrm>
          <a:prstGeom prst="rect">
            <a:avLst/>
          </a:prstGeom>
          <a:noFill/>
        </p:spPr>
      </p:pic>
      <p:pic>
        <p:nvPicPr>
          <p:cNvPr id="10" name="Picture 21" descr="http://www.gn2004fabac1.kit.net/fabac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941168"/>
            <a:ext cx="1200150" cy="695325"/>
          </a:xfrm>
          <a:prstGeom prst="rect">
            <a:avLst/>
          </a:prstGeom>
          <a:noFill/>
        </p:spPr>
      </p:pic>
      <p:pic>
        <p:nvPicPr>
          <p:cNvPr id="11" name="Picture 39" descr="http://www.fa7.edu.br/recursos/css/azul/imagens/logo_fa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628800"/>
            <a:ext cx="936104" cy="868161"/>
          </a:xfrm>
          <a:prstGeom prst="rect">
            <a:avLst/>
          </a:prstGeom>
          <a:noFill/>
        </p:spPr>
      </p:pic>
      <p:pic>
        <p:nvPicPr>
          <p:cNvPr id="12" name="Picture 4" descr="http://4.bp.blogspot.com/_Ch5BKhQxFJ0/TI6WdTzmhBI/AAAAAAAABj4/hHPj19MUquo/s320/fano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1340768"/>
            <a:ext cx="1905000" cy="628651"/>
          </a:xfrm>
          <a:prstGeom prst="rect">
            <a:avLst/>
          </a:prstGeom>
          <a:noFill/>
        </p:spPr>
      </p:pic>
      <p:pic>
        <p:nvPicPr>
          <p:cNvPr id="13" name="Picture 25" descr="http://profile.ak.fbcdn.net/hprofile-ak-snc4/161980_141455459248568_42165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645024"/>
            <a:ext cx="1008112" cy="864096"/>
          </a:xfrm>
          <a:prstGeom prst="rect">
            <a:avLst/>
          </a:prstGeom>
          <a:noFill/>
        </p:spPr>
      </p:pic>
      <p:sp>
        <p:nvSpPr>
          <p:cNvPr id="14" name="Espaço Reservado para Texto 1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+mn-lt"/>
              </a:rPr>
              <a:t>Referências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247" y="5112618"/>
            <a:ext cx="105965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Faculdade OBO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74" y="2295371"/>
            <a:ext cx="1361327" cy="590103"/>
          </a:xfrm>
          <a:prstGeom prst="rect">
            <a:avLst/>
          </a:prstGeom>
        </p:spPr>
      </p:pic>
      <p:pic>
        <p:nvPicPr>
          <p:cNvPr id="17" name="Imagem 16" descr="Novo Logo FCRS 0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93512" y="2639997"/>
            <a:ext cx="1390456" cy="695228"/>
          </a:xfrm>
          <a:prstGeom prst="rect">
            <a:avLst/>
          </a:prstGeom>
        </p:spPr>
      </p:pic>
      <p:pic>
        <p:nvPicPr>
          <p:cNvPr id="18" name="Imagem 17" descr="Leão Sampai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19724" y="2494358"/>
            <a:ext cx="941197" cy="689412"/>
          </a:xfrm>
          <a:prstGeom prst="rect">
            <a:avLst/>
          </a:prstGeom>
        </p:spPr>
      </p:pic>
      <p:pic>
        <p:nvPicPr>
          <p:cNvPr id="19" name="Picture 11" descr="Faculdade Lourenço Filh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79491" y="1800200"/>
            <a:ext cx="2104477" cy="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 descr="aridesa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0599" y="3655219"/>
            <a:ext cx="1038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79838" y="3453606"/>
            <a:ext cx="228123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marca_sta_cecili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6401" y="4613275"/>
            <a:ext cx="1727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2" descr="farias brit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1189" y="2246313"/>
            <a:ext cx="1887636" cy="74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3" descr="santo ináci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98751" y="4005882"/>
            <a:ext cx="10810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tângulo 25"/>
          <p:cNvSpPr/>
          <p:nvPr/>
        </p:nvSpPr>
        <p:spPr>
          <a:xfrm>
            <a:off x="3429000" y="8382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552755" y="76200"/>
            <a:ext cx="6389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atin typeface="+mj-lt"/>
                <a:cs typeface="Times New Roman" pitchFamily="18" charset="0"/>
              </a:rPr>
              <a:t>REGIÃO NORDESTE</a:t>
            </a:r>
            <a:endParaRPr lang="pt-BR" sz="6000" b="1" dirty="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313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>
                <a:latin typeface="+mn-lt"/>
              </a:rPr>
              <a:pPr>
                <a:defRPr/>
              </a:pPr>
              <a:t>23</a:t>
            </a:fld>
            <a:endParaRPr lang="pt-BR" dirty="0">
              <a:latin typeface="+mn-lt"/>
            </a:endParaRPr>
          </a:p>
        </p:txBody>
      </p:sp>
      <p:pic>
        <p:nvPicPr>
          <p:cNvPr id="22" name="Imagem 21" descr="Sudeste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3529" y="711328"/>
            <a:ext cx="8532437" cy="6029032"/>
          </a:xfrm>
          <a:prstGeom prst="rect">
            <a:avLst/>
          </a:prstGeom>
        </p:spPr>
      </p:pic>
      <p:sp>
        <p:nvSpPr>
          <p:cNvPr id="6" name="CaixaDeTexto 22"/>
          <p:cNvSpPr txBox="1">
            <a:spLocks noChangeArrowheads="1"/>
          </p:cNvSpPr>
          <p:nvPr/>
        </p:nvSpPr>
        <p:spPr bwMode="auto">
          <a:xfrm>
            <a:off x="7452320" y="2708920"/>
            <a:ext cx="142876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i="1" dirty="0" smtClean="0">
                <a:latin typeface="+mn-lt"/>
              </a:rPr>
              <a:t>Universidade Católica de Brasília</a:t>
            </a:r>
            <a:endParaRPr lang="pt-BR" sz="120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708920"/>
            <a:ext cx="1000132" cy="6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topformacao.com.br/img/logos/centroBR0001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149080"/>
            <a:ext cx="952500" cy="523875"/>
          </a:xfrm>
          <a:prstGeom prst="rect">
            <a:avLst/>
          </a:prstGeom>
          <a:noFill/>
        </p:spPr>
      </p:pic>
      <p:pic>
        <p:nvPicPr>
          <p:cNvPr id="4100" name="Picture 4" descr="https://encrypted-tbn2.gstatic.com/images?q=tbn:ANd9GcRj491AoY8bSv4S9P3iQXbCAvx440uUw7yxrSUEOgVK9x6X00L8d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356992"/>
            <a:ext cx="1219200" cy="457200"/>
          </a:xfrm>
          <a:prstGeom prst="rect">
            <a:avLst/>
          </a:prstGeom>
          <a:noFill/>
        </p:spPr>
      </p:pic>
      <p:pic>
        <p:nvPicPr>
          <p:cNvPr id="10" name="Picture 4" descr="http://www.dzai.com.br/noticiacrop?a=/19/19735&amp;img=ntc_1388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628800"/>
            <a:ext cx="1008112" cy="1008112"/>
          </a:xfrm>
          <a:prstGeom prst="rect">
            <a:avLst/>
          </a:prstGeom>
          <a:noFill/>
        </p:spPr>
      </p:pic>
      <p:pic>
        <p:nvPicPr>
          <p:cNvPr id="3" name="Picture 2" descr="http://1.bp.blogspot.com/-w7KEkG867o4/TZuFV__0iPI/AAAAAAAAAAc/XtoYRkz6Pwo/s250/logo_unirondon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852936"/>
            <a:ext cx="1296144" cy="1171714"/>
          </a:xfrm>
          <a:prstGeom prst="rect">
            <a:avLst/>
          </a:prstGeom>
          <a:noFill/>
        </p:spPr>
      </p:pic>
      <p:sp>
        <p:nvSpPr>
          <p:cNvPr id="12" name="Espaço Reservado para Texto 1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Alguns clientes TOTVS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971800" y="838200"/>
            <a:ext cx="3276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22264" y="76200"/>
            <a:ext cx="768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atin typeface="+mj-lt"/>
                <a:cs typeface="Times New Roman" pitchFamily="18" charset="0"/>
              </a:rPr>
              <a:t>REGIÃO CENTRO-OESTE</a:t>
            </a:r>
            <a:endParaRPr lang="pt-BR" sz="6000" b="1" dirty="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701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E4191-EB66-4A6A-A9D4-1F0528BD5A3E}" type="slidenum">
              <a:rPr lang="pt-BR" smtClean="0">
                <a:latin typeface="+mn-lt"/>
              </a:rPr>
              <a:pPr>
                <a:defRPr/>
              </a:pPr>
              <a:t>24</a:t>
            </a:fld>
            <a:endParaRPr lang="pt-BR" dirty="0">
              <a:latin typeface="+mn-lt"/>
            </a:endParaRPr>
          </a:p>
        </p:txBody>
      </p:sp>
      <p:pic>
        <p:nvPicPr>
          <p:cNvPr id="22" name="Imagem 21" descr="Sudeste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3529" y="711328"/>
            <a:ext cx="8532437" cy="6029032"/>
          </a:xfrm>
          <a:prstGeom prst="rect">
            <a:avLst/>
          </a:prstGeom>
        </p:spPr>
      </p:pic>
      <p:pic>
        <p:nvPicPr>
          <p:cNvPr id="6" name="Picture 4" descr="http://t0.gstatic.com/images?q=tbn:ANd9GcQ0nL-AOuLHUZQ9bFXJ4dqkvsdDU4sdbYEKjKGdDSFKeZvVHvJ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77072"/>
            <a:ext cx="1893231" cy="558594"/>
          </a:xfrm>
          <a:prstGeom prst="rect">
            <a:avLst/>
          </a:prstGeom>
          <a:noFill/>
        </p:spPr>
      </p:pic>
      <p:pic>
        <p:nvPicPr>
          <p:cNvPr id="8" name="Picture 22" descr="http://profile.ak.fbcdn.net/hprofile-ak-snc4/186795_100002146141503_711052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5445224"/>
            <a:ext cx="1093132" cy="1008111"/>
          </a:xfrm>
          <a:prstGeom prst="rect">
            <a:avLst/>
          </a:prstGeom>
          <a:noFill/>
        </p:spPr>
      </p:pic>
      <p:pic>
        <p:nvPicPr>
          <p:cNvPr id="9" name="Picture 18" descr="http://t0.gstatic.com/images?q=tbn:ANd9GcSTwgTX-wLgBa1dyqT-sr8kONrDvkHdBdwwAKBbueatnzhlXtM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2276872"/>
            <a:ext cx="1817389" cy="864096"/>
          </a:xfrm>
          <a:prstGeom prst="rect">
            <a:avLst/>
          </a:prstGeom>
          <a:noFill/>
        </p:spPr>
      </p:pic>
      <p:pic>
        <p:nvPicPr>
          <p:cNvPr id="10" name="Picture 44" descr="http://www.lvba.com.br/web/imagens/logos/fundaca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3501008"/>
            <a:ext cx="1331640" cy="864096"/>
          </a:xfrm>
          <a:prstGeom prst="rect">
            <a:avLst/>
          </a:prstGeom>
          <a:noFill/>
        </p:spPr>
      </p:pic>
      <p:pic>
        <p:nvPicPr>
          <p:cNvPr id="2050" name="Picture 2" descr="https://encrypted-tbn3.gstatic.com/images?q=tbn:ANd9GcQypHEze2C5JLM99FSFqkDx5xfxxpnsN86iUVHuuaQ4tm35gCo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3140968"/>
            <a:ext cx="1314450" cy="419101"/>
          </a:xfrm>
          <a:prstGeom prst="rect">
            <a:avLst/>
          </a:prstGeom>
          <a:noFill/>
        </p:spPr>
      </p:pic>
      <p:pic>
        <p:nvPicPr>
          <p:cNvPr id="11" name="Picture 4" descr="https://encrypted-tbn3.gstatic.com/images?q=tbn:ANd9GcSfkYb4qlzIA5_FlA2Thmy09mOdHC7wRIzQzxI7YrxF65SzvSA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352" y="4797152"/>
            <a:ext cx="936104" cy="1055890"/>
          </a:xfrm>
          <a:prstGeom prst="rect">
            <a:avLst/>
          </a:prstGeom>
          <a:noFill/>
        </p:spPr>
      </p:pic>
      <p:pic>
        <p:nvPicPr>
          <p:cNvPr id="3" name="Picture 2" descr="https://encrypted-tbn1.gstatic.com/images?q=tbn:ANd9GcRgLmwm21NnQNve1XS2Ov012fSz6Lnt-2OtAyAQhBbSsx5wgz-_f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4941168"/>
            <a:ext cx="1371600" cy="866776"/>
          </a:xfrm>
          <a:prstGeom prst="rect">
            <a:avLst/>
          </a:prstGeom>
          <a:noFill/>
        </p:spPr>
      </p:pic>
      <p:sp>
        <p:nvSpPr>
          <p:cNvPr id="13" name="Espaço Reservado para Texto 1"/>
          <p:cNvSpPr>
            <a:spLocks noGrp="1"/>
          </p:cNvSpPr>
          <p:nvPr>
            <p:ph type="body" sz="half" idx="2"/>
          </p:nvPr>
        </p:nvSpPr>
        <p:spPr>
          <a:xfrm>
            <a:off x="1979712" y="116632"/>
            <a:ext cx="7164288" cy="50006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Alguns clientes TOTVS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4070" y="3739877"/>
            <a:ext cx="16129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3429000" y="8382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2755" y="76200"/>
            <a:ext cx="6389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atin typeface="+mj-lt"/>
                <a:cs typeface="Times New Roman" pitchFamily="18" charset="0"/>
              </a:rPr>
              <a:t>REGIÃO NORTE</a:t>
            </a:r>
            <a:endParaRPr lang="pt-BR" sz="6000" b="1" dirty="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3328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432175" y="2794000"/>
            <a:ext cx="5711825" cy="12779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/>
              <a:t>Soluções</a:t>
            </a:r>
            <a:r>
              <a:rPr lang="en-US" sz="2400" dirty="0" smtClean="0"/>
              <a:t> para Educação 3.0</a:t>
            </a:r>
          </a:p>
        </p:txBody>
      </p:sp>
    </p:spTree>
    <p:extLst>
      <p:ext uri="{BB962C8B-B14F-4D97-AF65-F5344CB8AC3E}">
        <p14:creationId xmlns:p14="http://schemas.microsoft.com/office/powerpoint/2010/main" val="7564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1120"/>
            <a:ext cx="9448800" cy="69291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5393" y="511314"/>
            <a:ext cx="661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LMS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4358" y="482958"/>
            <a:ext cx="649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LMS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740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TOTVS entrou no mercado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0077" y="971253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Cada mercado, uma experiência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82041" y="1521428"/>
            <a:ext cx="2539817" cy="4140928"/>
            <a:chOff x="582041" y="1521428"/>
            <a:chExt cx="2539817" cy="4140928"/>
          </a:xfrm>
        </p:grpSpPr>
        <p:pic>
          <p:nvPicPr>
            <p:cNvPr id="11" name="Picture 10" descr="1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" t="22185" r="65859" b="17434"/>
            <a:stretch/>
          </p:blipFill>
          <p:spPr>
            <a:xfrm>
              <a:off x="582041" y="1521428"/>
              <a:ext cx="2539817" cy="4140928"/>
            </a:xfrm>
            <a:prstGeom prst="rect">
              <a:avLst/>
            </a:prstGeom>
          </p:spPr>
        </p:pic>
        <p:sp>
          <p:nvSpPr>
            <p:cNvPr id="27" name="CaixaDeTexto 16"/>
            <p:cNvSpPr txBox="1"/>
            <p:nvPr/>
          </p:nvSpPr>
          <p:spPr>
            <a:xfrm>
              <a:off x="770466" y="4199466"/>
              <a:ext cx="1255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5BAC"/>
                  </a:solidFill>
                </a:rPr>
                <a:t>WebEnsino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sp>
          <p:nvSpPr>
            <p:cNvPr id="28" name="CaixaDeTexto 18"/>
            <p:cNvSpPr txBox="1"/>
            <p:nvPr/>
          </p:nvSpPr>
          <p:spPr>
            <a:xfrm>
              <a:off x="770467" y="4529665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E-Learning com foco </a:t>
              </a:r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acadêmico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Disciplinas, Turmas, Aulas, Chat, Fórum, Wiki, </a:t>
              </a:r>
              <a:r>
                <a:rPr lang="pt-BR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etc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9" name="Conector reto 17"/>
            <p:cNvCxnSpPr/>
            <p:nvPr/>
          </p:nvCxnSpPr>
          <p:spPr>
            <a:xfrm>
              <a:off x="829732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359964" y="1534656"/>
            <a:ext cx="2473677" cy="4101241"/>
            <a:chOff x="3359964" y="1534656"/>
            <a:chExt cx="2473677" cy="4101241"/>
          </a:xfrm>
        </p:grpSpPr>
        <p:pic>
          <p:nvPicPr>
            <p:cNvPr id="24" name="Picture 23" descr="1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5" t="22377" r="36203" b="17820"/>
            <a:stretch/>
          </p:blipFill>
          <p:spPr>
            <a:xfrm>
              <a:off x="3359964" y="1534656"/>
              <a:ext cx="2473677" cy="4101241"/>
            </a:xfrm>
            <a:prstGeom prst="rect">
              <a:avLst/>
            </a:prstGeom>
          </p:spPr>
        </p:pic>
        <p:sp>
          <p:nvSpPr>
            <p:cNvPr id="31" name="CaixaDeTexto 13"/>
            <p:cNvSpPr txBox="1"/>
            <p:nvPr/>
          </p:nvSpPr>
          <p:spPr>
            <a:xfrm>
              <a:off x="3539066" y="4199466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5BAC"/>
                  </a:solidFill>
                </a:rPr>
                <a:t>EPM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cxnSp>
          <p:nvCxnSpPr>
            <p:cNvPr id="32" name="Conector reto 14"/>
            <p:cNvCxnSpPr/>
            <p:nvPr/>
          </p:nvCxnSpPr>
          <p:spPr>
            <a:xfrm>
              <a:off x="3598332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ixaDeTexto 15"/>
            <p:cNvSpPr txBox="1"/>
            <p:nvPr/>
          </p:nvSpPr>
          <p:spPr>
            <a:xfrm>
              <a:off x="3539067" y="4529665"/>
              <a:ext cx="198119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E-Learning com foco </a:t>
              </a:r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corporativo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Treinamentos, Trilhas, Créditos, Cargos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71748" y="1547886"/>
            <a:ext cx="2500132" cy="4101241"/>
            <a:chOff x="6071748" y="1547886"/>
            <a:chExt cx="2500132" cy="4101241"/>
          </a:xfrm>
        </p:grpSpPr>
        <p:pic>
          <p:nvPicPr>
            <p:cNvPr id="25" name="Picture 24" descr="1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1" t="22571" r="6257" b="17627"/>
            <a:stretch/>
          </p:blipFill>
          <p:spPr>
            <a:xfrm>
              <a:off x="6071748" y="1547886"/>
              <a:ext cx="2500132" cy="4101241"/>
            </a:xfrm>
            <a:prstGeom prst="rect">
              <a:avLst/>
            </a:prstGeom>
          </p:spPr>
        </p:pic>
        <p:sp>
          <p:nvSpPr>
            <p:cNvPr id="35" name="CaixaDeTexto 5"/>
            <p:cNvSpPr txBox="1"/>
            <p:nvPr/>
          </p:nvSpPr>
          <p:spPr>
            <a:xfrm>
              <a:off x="6248400" y="4199466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5BAC"/>
                  </a:solidFill>
                </a:rPr>
                <a:t>AMS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cxnSp>
          <p:nvCxnSpPr>
            <p:cNvPr id="36" name="Conector reto 8"/>
            <p:cNvCxnSpPr/>
            <p:nvPr/>
          </p:nvCxnSpPr>
          <p:spPr>
            <a:xfrm>
              <a:off x="6307666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12"/>
            <p:cNvSpPr txBox="1"/>
            <p:nvPr/>
          </p:nvSpPr>
          <p:spPr>
            <a:xfrm>
              <a:off x="6248401" y="4529665"/>
              <a:ext cx="198119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Aplicação de Testes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Utilizado pelos demais produtos para avaliações 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pt-B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pré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 pós testes, reação) 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 isoladamente por entidades de certificação 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(ex.: FEBRABAN)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5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740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TOTVS entrou no mercado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0077" y="971253"/>
            <a:ext cx="289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Corporativo </a:t>
            </a:r>
            <a:r>
              <a:rPr lang="pt-BR" sz="2000" dirty="0" err="1" smtClean="0">
                <a:solidFill>
                  <a:srgbClr val="003D6E"/>
                </a:solidFill>
              </a:rPr>
              <a:t>vs</a:t>
            </a:r>
            <a:r>
              <a:rPr lang="pt-BR" sz="2000" dirty="0" smtClean="0">
                <a:solidFill>
                  <a:srgbClr val="003D6E"/>
                </a:solidFill>
              </a:rPr>
              <a:t> Acadêmico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87833" y="2087545"/>
            <a:ext cx="8715375" cy="1896533"/>
            <a:chOff x="254668" y="2099737"/>
            <a:chExt cx="8715375" cy="1896533"/>
          </a:xfrm>
        </p:grpSpPr>
        <p:pic>
          <p:nvPicPr>
            <p:cNvPr id="48" name="Picture 23" descr="1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8" t="24821" r="37870" b="39455"/>
            <a:stretch/>
          </p:blipFill>
          <p:spPr>
            <a:xfrm>
              <a:off x="7391400" y="2209800"/>
              <a:ext cx="1503185" cy="1699101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254668" y="2099737"/>
              <a:ext cx="8715375" cy="1896533"/>
              <a:chOff x="254668" y="2099737"/>
              <a:chExt cx="8715375" cy="1896533"/>
            </a:xfrm>
            <a:gradFill flip="none" rotWithShape="1">
              <a:gsLst>
                <a:gs pos="66000">
                  <a:schemeClr val="tx2"/>
                </a:gs>
                <a:gs pos="85000">
                  <a:schemeClr val="tx2">
                    <a:alpha val="33000"/>
                  </a:schemeClr>
                </a:gs>
              </a:gsLst>
              <a:lin ang="0" scaled="1"/>
              <a:tileRect/>
            </a:gradFill>
          </p:grpSpPr>
          <p:sp>
            <p:nvSpPr>
              <p:cNvPr id="21" name="Rectangle 1"/>
              <p:cNvSpPr/>
              <p:nvPr/>
            </p:nvSpPr>
            <p:spPr>
              <a:xfrm>
                <a:off x="254668" y="2099737"/>
                <a:ext cx="8715375" cy="18965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4"/>
              <p:cNvSpPr txBox="1"/>
              <p:nvPr/>
            </p:nvSpPr>
            <p:spPr>
              <a:xfrm>
                <a:off x="255712" y="2116670"/>
                <a:ext cx="14438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rPr lang="en-US" sz="2000" dirty="0" err="1"/>
                  <a:t>Corporativo</a:t>
                </a:r>
                <a:endParaRPr lang="en-US" dirty="0"/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179512" y="3984078"/>
            <a:ext cx="8715375" cy="1896533"/>
            <a:chOff x="179512" y="3996270"/>
            <a:chExt cx="8715375" cy="1896533"/>
          </a:xfrm>
        </p:grpSpPr>
        <p:pic>
          <p:nvPicPr>
            <p:cNvPr id="47" name="Picture 10" descr="1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5" t="24805" r="68471" b="40526"/>
            <a:stretch/>
          </p:blipFill>
          <p:spPr>
            <a:xfrm>
              <a:off x="7315200" y="4094985"/>
              <a:ext cx="1517586" cy="1699101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179512" y="3996270"/>
              <a:ext cx="8715375" cy="1896533"/>
              <a:chOff x="179512" y="3996270"/>
              <a:chExt cx="8715375" cy="1896533"/>
            </a:xfrm>
            <a:gradFill>
              <a:gsLst>
                <a:gs pos="66000">
                  <a:srgbClr val="00B050"/>
                </a:gs>
                <a:gs pos="85000">
                  <a:srgbClr val="00B050">
                    <a:alpha val="33000"/>
                  </a:srgbClr>
                </a:gs>
              </a:gsLst>
              <a:lin ang="0" scaled="1"/>
            </a:gradFill>
          </p:grpSpPr>
          <p:sp>
            <p:nvSpPr>
              <p:cNvPr id="23" name="Rectangle 58"/>
              <p:cNvSpPr/>
              <p:nvPr/>
            </p:nvSpPr>
            <p:spPr>
              <a:xfrm>
                <a:off x="179512" y="3996270"/>
                <a:ext cx="8715375" cy="18965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60"/>
              <p:cNvSpPr txBox="1"/>
              <p:nvPr/>
            </p:nvSpPr>
            <p:spPr>
              <a:xfrm>
                <a:off x="179512" y="5492693"/>
                <a:ext cx="1355307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rPr lang="en-US" dirty="0" err="1"/>
                  <a:t>Acadêmico</a:t>
                </a:r>
                <a:endParaRPr lang="en-US" dirty="0"/>
              </a:p>
            </p:txBody>
          </p:sp>
        </p:grpSp>
      </p:grpSp>
      <p:grpSp>
        <p:nvGrpSpPr>
          <p:cNvPr id="50" name="Grupo 49"/>
          <p:cNvGrpSpPr/>
          <p:nvPr/>
        </p:nvGrpSpPr>
        <p:grpSpPr>
          <a:xfrm>
            <a:off x="190800" y="2088000"/>
            <a:ext cx="8724600" cy="1896533"/>
            <a:chOff x="1107260" y="2053692"/>
            <a:chExt cx="8724600" cy="1896533"/>
          </a:xfrm>
        </p:grpSpPr>
        <p:sp>
          <p:nvSpPr>
            <p:cNvPr id="51" name="Rectangle 1"/>
            <p:cNvSpPr/>
            <p:nvPr/>
          </p:nvSpPr>
          <p:spPr>
            <a:xfrm>
              <a:off x="1116485" y="2053692"/>
              <a:ext cx="8715375" cy="18965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4"/>
            <p:cNvSpPr txBox="1"/>
            <p:nvPr/>
          </p:nvSpPr>
          <p:spPr>
            <a:xfrm>
              <a:off x="1107260" y="2071692"/>
              <a:ext cx="1443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sz="2000" dirty="0" err="1"/>
                <a:t>Corporativo</a:t>
              </a:r>
              <a:endParaRPr lang="en-US" dirty="0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181737" y="3986784"/>
            <a:ext cx="8715375" cy="1896533"/>
            <a:chOff x="179512" y="3996270"/>
            <a:chExt cx="8715375" cy="1896533"/>
          </a:xfrm>
        </p:grpSpPr>
        <p:sp>
          <p:nvSpPr>
            <p:cNvPr id="54" name="Rectangle 58"/>
            <p:cNvSpPr/>
            <p:nvPr/>
          </p:nvSpPr>
          <p:spPr>
            <a:xfrm>
              <a:off x="179512" y="3996270"/>
              <a:ext cx="8715375" cy="189653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60"/>
            <p:cNvSpPr txBox="1"/>
            <p:nvPr/>
          </p:nvSpPr>
          <p:spPr>
            <a:xfrm>
              <a:off x="179512" y="5492693"/>
              <a:ext cx="1355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 err="1"/>
                <a:t>Acadêmico</a:t>
              </a:r>
              <a:endParaRPr lang="en-US" dirty="0"/>
            </a:p>
          </p:txBody>
        </p:sp>
      </p:grpSp>
      <p:sp>
        <p:nvSpPr>
          <p:cNvPr id="41" name="Freeform 7"/>
          <p:cNvSpPr/>
          <p:nvPr/>
        </p:nvSpPr>
        <p:spPr>
          <a:xfrm>
            <a:off x="179512" y="2372357"/>
            <a:ext cx="8710488" cy="1593091"/>
          </a:xfrm>
          <a:custGeom>
            <a:avLst/>
            <a:gdLst>
              <a:gd name="connsiteX0" fmla="*/ 0 w 10701867"/>
              <a:gd name="connsiteY0" fmla="*/ 763046 h 1593091"/>
              <a:gd name="connsiteX1" fmla="*/ 1659467 w 10701867"/>
              <a:gd name="connsiteY1" fmla="*/ 373579 h 1593091"/>
              <a:gd name="connsiteX2" fmla="*/ 2946400 w 10701867"/>
              <a:gd name="connsiteY2" fmla="*/ 1017046 h 1593091"/>
              <a:gd name="connsiteX3" fmla="*/ 3725334 w 10701867"/>
              <a:gd name="connsiteY3" fmla="*/ 187312 h 1593091"/>
              <a:gd name="connsiteX4" fmla="*/ 4487334 w 10701867"/>
              <a:gd name="connsiteY4" fmla="*/ 1237179 h 1593091"/>
              <a:gd name="connsiteX5" fmla="*/ 5080000 w 10701867"/>
              <a:gd name="connsiteY5" fmla="*/ 813846 h 1593091"/>
              <a:gd name="connsiteX6" fmla="*/ 5689600 w 10701867"/>
              <a:gd name="connsiteY6" fmla="*/ 1575846 h 1593091"/>
              <a:gd name="connsiteX7" fmla="*/ 6434667 w 10701867"/>
              <a:gd name="connsiteY7" fmla="*/ 576779 h 1593091"/>
              <a:gd name="connsiteX8" fmla="*/ 7247467 w 10701867"/>
              <a:gd name="connsiteY8" fmla="*/ 1000112 h 1593091"/>
              <a:gd name="connsiteX9" fmla="*/ 7620000 w 10701867"/>
              <a:gd name="connsiteY9" fmla="*/ 1046 h 1593091"/>
              <a:gd name="connsiteX10" fmla="*/ 8144934 w 10701867"/>
              <a:gd name="connsiteY10" fmla="*/ 1220246 h 1593091"/>
              <a:gd name="connsiteX11" fmla="*/ 8483600 w 10701867"/>
              <a:gd name="connsiteY11" fmla="*/ 830779 h 1593091"/>
              <a:gd name="connsiteX12" fmla="*/ 9042400 w 10701867"/>
              <a:gd name="connsiteY12" fmla="*/ 1592779 h 1593091"/>
              <a:gd name="connsiteX13" fmla="*/ 9482667 w 10701867"/>
              <a:gd name="connsiteY13" fmla="*/ 932379 h 1593091"/>
              <a:gd name="connsiteX14" fmla="*/ 9838267 w 10701867"/>
              <a:gd name="connsiteY14" fmla="*/ 1592779 h 1593091"/>
              <a:gd name="connsiteX15" fmla="*/ 10278534 w 10701867"/>
              <a:gd name="connsiteY15" fmla="*/ 983179 h 1593091"/>
              <a:gd name="connsiteX16" fmla="*/ 10701867 w 10701867"/>
              <a:gd name="connsiteY16" fmla="*/ 695312 h 15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01867" h="1593091">
                <a:moveTo>
                  <a:pt x="0" y="763046"/>
                </a:moveTo>
                <a:cubicBezTo>
                  <a:pt x="584200" y="547146"/>
                  <a:pt x="1168400" y="331246"/>
                  <a:pt x="1659467" y="373579"/>
                </a:cubicBezTo>
                <a:cubicBezTo>
                  <a:pt x="2150534" y="415912"/>
                  <a:pt x="2602089" y="1048090"/>
                  <a:pt x="2946400" y="1017046"/>
                </a:cubicBezTo>
                <a:cubicBezTo>
                  <a:pt x="3290711" y="986002"/>
                  <a:pt x="3468512" y="150623"/>
                  <a:pt x="3725334" y="187312"/>
                </a:cubicBezTo>
                <a:cubicBezTo>
                  <a:pt x="3982156" y="224001"/>
                  <a:pt x="4261556" y="1132757"/>
                  <a:pt x="4487334" y="1237179"/>
                </a:cubicBezTo>
                <a:cubicBezTo>
                  <a:pt x="4713112" y="1341601"/>
                  <a:pt x="4879622" y="757402"/>
                  <a:pt x="5080000" y="813846"/>
                </a:cubicBezTo>
                <a:cubicBezTo>
                  <a:pt x="5280378" y="870290"/>
                  <a:pt x="5463822" y="1615357"/>
                  <a:pt x="5689600" y="1575846"/>
                </a:cubicBezTo>
                <a:cubicBezTo>
                  <a:pt x="5915378" y="1536335"/>
                  <a:pt x="6175023" y="672735"/>
                  <a:pt x="6434667" y="576779"/>
                </a:cubicBezTo>
                <a:cubicBezTo>
                  <a:pt x="6694311" y="480823"/>
                  <a:pt x="7049912" y="1096068"/>
                  <a:pt x="7247467" y="1000112"/>
                </a:cubicBezTo>
                <a:cubicBezTo>
                  <a:pt x="7445023" y="904157"/>
                  <a:pt x="7470422" y="-35643"/>
                  <a:pt x="7620000" y="1046"/>
                </a:cubicBezTo>
                <a:cubicBezTo>
                  <a:pt x="7769578" y="37735"/>
                  <a:pt x="8001001" y="1081957"/>
                  <a:pt x="8144934" y="1220246"/>
                </a:cubicBezTo>
                <a:cubicBezTo>
                  <a:pt x="8288867" y="1358535"/>
                  <a:pt x="8334022" y="768690"/>
                  <a:pt x="8483600" y="830779"/>
                </a:cubicBezTo>
                <a:cubicBezTo>
                  <a:pt x="8633178" y="892868"/>
                  <a:pt x="8875889" y="1575846"/>
                  <a:pt x="9042400" y="1592779"/>
                </a:cubicBezTo>
                <a:cubicBezTo>
                  <a:pt x="9208911" y="1609712"/>
                  <a:pt x="9350023" y="932379"/>
                  <a:pt x="9482667" y="932379"/>
                </a:cubicBezTo>
                <a:cubicBezTo>
                  <a:pt x="9615311" y="932379"/>
                  <a:pt x="9705623" y="1584312"/>
                  <a:pt x="9838267" y="1592779"/>
                </a:cubicBezTo>
                <a:cubicBezTo>
                  <a:pt x="9970911" y="1601246"/>
                  <a:pt x="10134601" y="1132757"/>
                  <a:pt x="10278534" y="983179"/>
                </a:cubicBezTo>
                <a:cubicBezTo>
                  <a:pt x="10422467" y="833601"/>
                  <a:pt x="10701867" y="695312"/>
                  <a:pt x="10701867" y="695312"/>
                </a:cubicBezTo>
              </a:path>
            </a:pathLst>
          </a:custGeom>
          <a:ln w="381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6"/>
          <p:cNvSpPr/>
          <p:nvPr/>
        </p:nvSpPr>
        <p:spPr>
          <a:xfrm>
            <a:off x="179512" y="3995835"/>
            <a:ext cx="8693555" cy="1499928"/>
          </a:xfrm>
          <a:custGeom>
            <a:avLst/>
            <a:gdLst>
              <a:gd name="connsiteX0" fmla="*/ 0 w 11159067"/>
              <a:gd name="connsiteY0" fmla="*/ 1021176 h 1499928"/>
              <a:gd name="connsiteX1" fmla="*/ 1845733 w 11159067"/>
              <a:gd name="connsiteY1" fmla="*/ 699443 h 1499928"/>
              <a:gd name="connsiteX2" fmla="*/ 3234267 w 11159067"/>
              <a:gd name="connsiteY2" fmla="*/ 1410643 h 1499928"/>
              <a:gd name="connsiteX3" fmla="*/ 4047067 w 11159067"/>
              <a:gd name="connsiteY3" fmla="*/ 530110 h 1499928"/>
              <a:gd name="connsiteX4" fmla="*/ 4961467 w 11159067"/>
              <a:gd name="connsiteY4" fmla="*/ 1495310 h 1499928"/>
              <a:gd name="connsiteX5" fmla="*/ 5909733 w 11159067"/>
              <a:gd name="connsiteY5" fmla="*/ 39043 h 1499928"/>
              <a:gd name="connsiteX6" fmla="*/ 6536267 w 11159067"/>
              <a:gd name="connsiteY6" fmla="*/ 563976 h 1499928"/>
              <a:gd name="connsiteX7" fmla="*/ 7213600 w 11159067"/>
              <a:gd name="connsiteY7" fmla="*/ 22110 h 1499928"/>
              <a:gd name="connsiteX8" fmla="*/ 8043333 w 11159067"/>
              <a:gd name="connsiteY8" fmla="*/ 665576 h 1499928"/>
              <a:gd name="connsiteX9" fmla="*/ 9025467 w 11159067"/>
              <a:gd name="connsiteY9" fmla="*/ 5176 h 1499928"/>
              <a:gd name="connsiteX10" fmla="*/ 9584267 w 11159067"/>
              <a:gd name="connsiteY10" fmla="*/ 1105843 h 1499928"/>
              <a:gd name="connsiteX11" fmla="*/ 10329333 w 11159067"/>
              <a:gd name="connsiteY11" fmla="*/ 1359843 h 1499928"/>
              <a:gd name="connsiteX12" fmla="*/ 10888133 w 11159067"/>
              <a:gd name="connsiteY12" fmla="*/ 445443 h 1499928"/>
              <a:gd name="connsiteX13" fmla="*/ 11159067 w 11159067"/>
              <a:gd name="connsiteY13" fmla="*/ 326910 h 149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59067" h="1499928">
                <a:moveTo>
                  <a:pt x="0" y="1021176"/>
                </a:moveTo>
                <a:cubicBezTo>
                  <a:pt x="653344" y="827854"/>
                  <a:pt x="1306688" y="634532"/>
                  <a:pt x="1845733" y="699443"/>
                </a:cubicBezTo>
                <a:cubicBezTo>
                  <a:pt x="2384778" y="764354"/>
                  <a:pt x="2867378" y="1438865"/>
                  <a:pt x="3234267" y="1410643"/>
                </a:cubicBezTo>
                <a:cubicBezTo>
                  <a:pt x="3601156" y="1382421"/>
                  <a:pt x="3759201" y="515999"/>
                  <a:pt x="4047067" y="530110"/>
                </a:cubicBezTo>
                <a:cubicBezTo>
                  <a:pt x="4334933" y="544221"/>
                  <a:pt x="4651023" y="1577154"/>
                  <a:pt x="4961467" y="1495310"/>
                </a:cubicBezTo>
                <a:cubicBezTo>
                  <a:pt x="5271911" y="1413466"/>
                  <a:pt x="5647266" y="194265"/>
                  <a:pt x="5909733" y="39043"/>
                </a:cubicBezTo>
                <a:cubicBezTo>
                  <a:pt x="6172200" y="-116179"/>
                  <a:pt x="6318956" y="566798"/>
                  <a:pt x="6536267" y="563976"/>
                </a:cubicBezTo>
                <a:cubicBezTo>
                  <a:pt x="6753578" y="561154"/>
                  <a:pt x="6962422" y="5177"/>
                  <a:pt x="7213600" y="22110"/>
                </a:cubicBezTo>
                <a:cubicBezTo>
                  <a:pt x="7464778" y="39043"/>
                  <a:pt x="7741355" y="668398"/>
                  <a:pt x="8043333" y="665576"/>
                </a:cubicBezTo>
                <a:cubicBezTo>
                  <a:pt x="8345311" y="662754"/>
                  <a:pt x="8768645" y="-68202"/>
                  <a:pt x="9025467" y="5176"/>
                </a:cubicBezTo>
                <a:cubicBezTo>
                  <a:pt x="9282289" y="78554"/>
                  <a:pt x="9366956" y="880065"/>
                  <a:pt x="9584267" y="1105843"/>
                </a:cubicBezTo>
                <a:cubicBezTo>
                  <a:pt x="9801578" y="1331621"/>
                  <a:pt x="10112022" y="1469910"/>
                  <a:pt x="10329333" y="1359843"/>
                </a:cubicBezTo>
                <a:cubicBezTo>
                  <a:pt x="10546644" y="1249776"/>
                  <a:pt x="10749844" y="617598"/>
                  <a:pt x="10888133" y="445443"/>
                </a:cubicBezTo>
                <a:cubicBezTo>
                  <a:pt x="11026422" y="273288"/>
                  <a:pt x="11159067" y="326910"/>
                  <a:pt x="11159067" y="326910"/>
                </a:cubicBezTo>
              </a:path>
            </a:pathLst>
          </a:custGeom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740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TOTVS entrou no mercado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0077" y="971253"/>
            <a:ext cx="289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Corporativo </a:t>
            </a:r>
            <a:r>
              <a:rPr lang="pt-BR" sz="2000" dirty="0" err="1" smtClean="0">
                <a:solidFill>
                  <a:srgbClr val="003D6E"/>
                </a:solidFill>
              </a:rPr>
              <a:t>vs</a:t>
            </a:r>
            <a:r>
              <a:rPr lang="pt-BR" sz="2000" dirty="0" smtClean="0">
                <a:solidFill>
                  <a:srgbClr val="003D6E"/>
                </a:solidFill>
              </a:rPr>
              <a:t> Acadêmico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sp>
        <p:nvSpPr>
          <p:cNvPr id="12" name="Rectangle 1"/>
          <p:cNvSpPr/>
          <p:nvPr/>
        </p:nvSpPr>
        <p:spPr>
          <a:xfrm>
            <a:off x="179512" y="2099737"/>
            <a:ext cx="8715375" cy="3793066"/>
          </a:xfrm>
          <a:prstGeom prst="rect">
            <a:avLst/>
          </a:prstGeom>
          <a:gradFill flip="none" rotWithShape="1">
            <a:gsLst>
              <a:gs pos="34000">
                <a:srgbClr val="3A6CA9"/>
              </a:gs>
              <a:gs pos="0">
                <a:schemeClr val="tx2"/>
              </a:gs>
              <a:gs pos="100000">
                <a:srgbClr val="00B050"/>
              </a:gs>
              <a:gs pos="67000">
                <a:srgbClr val="00B097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/>
          <p:cNvSpPr/>
          <p:nvPr/>
        </p:nvSpPr>
        <p:spPr>
          <a:xfrm>
            <a:off x="179512" y="2980267"/>
            <a:ext cx="8693555" cy="2527688"/>
          </a:xfrm>
          <a:custGeom>
            <a:avLst/>
            <a:gdLst>
              <a:gd name="connsiteX0" fmla="*/ 0 w 11159067"/>
              <a:gd name="connsiteY0" fmla="*/ 1021176 h 1499928"/>
              <a:gd name="connsiteX1" fmla="*/ 1845733 w 11159067"/>
              <a:gd name="connsiteY1" fmla="*/ 699443 h 1499928"/>
              <a:gd name="connsiteX2" fmla="*/ 3234267 w 11159067"/>
              <a:gd name="connsiteY2" fmla="*/ 1410643 h 1499928"/>
              <a:gd name="connsiteX3" fmla="*/ 4047067 w 11159067"/>
              <a:gd name="connsiteY3" fmla="*/ 530110 h 1499928"/>
              <a:gd name="connsiteX4" fmla="*/ 4961467 w 11159067"/>
              <a:gd name="connsiteY4" fmla="*/ 1495310 h 1499928"/>
              <a:gd name="connsiteX5" fmla="*/ 5909733 w 11159067"/>
              <a:gd name="connsiteY5" fmla="*/ 39043 h 1499928"/>
              <a:gd name="connsiteX6" fmla="*/ 6536267 w 11159067"/>
              <a:gd name="connsiteY6" fmla="*/ 563976 h 1499928"/>
              <a:gd name="connsiteX7" fmla="*/ 7213600 w 11159067"/>
              <a:gd name="connsiteY7" fmla="*/ 22110 h 1499928"/>
              <a:gd name="connsiteX8" fmla="*/ 8043333 w 11159067"/>
              <a:gd name="connsiteY8" fmla="*/ 665576 h 1499928"/>
              <a:gd name="connsiteX9" fmla="*/ 9025467 w 11159067"/>
              <a:gd name="connsiteY9" fmla="*/ 5176 h 1499928"/>
              <a:gd name="connsiteX10" fmla="*/ 9584267 w 11159067"/>
              <a:gd name="connsiteY10" fmla="*/ 1105843 h 1499928"/>
              <a:gd name="connsiteX11" fmla="*/ 10329333 w 11159067"/>
              <a:gd name="connsiteY11" fmla="*/ 1359843 h 1499928"/>
              <a:gd name="connsiteX12" fmla="*/ 10888133 w 11159067"/>
              <a:gd name="connsiteY12" fmla="*/ 445443 h 1499928"/>
              <a:gd name="connsiteX13" fmla="*/ 11159067 w 11159067"/>
              <a:gd name="connsiteY13" fmla="*/ 326910 h 149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59067" h="1499928">
                <a:moveTo>
                  <a:pt x="0" y="1021176"/>
                </a:moveTo>
                <a:cubicBezTo>
                  <a:pt x="653344" y="827854"/>
                  <a:pt x="1306688" y="634532"/>
                  <a:pt x="1845733" y="699443"/>
                </a:cubicBezTo>
                <a:cubicBezTo>
                  <a:pt x="2384778" y="764354"/>
                  <a:pt x="2867378" y="1438865"/>
                  <a:pt x="3234267" y="1410643"/>
                </a:cubicBezTo>
                <a:cubicBezTo>
                  <a:pt x="3601156" y="1382421"/>
                  <a:pt x="3759201" y="515999"/>
                  <a:pt x="4047067" y="530110"/>
                </a:cubicBezTo>
                <a:cubicBezTo>
                  <a:pt x="4334933" y="544221"/>
                  <a:pt x="4651023" y="1577154"/>
                  <a:pt x="4961467" y="1495310"/>
                </a:cubicBezTo>
                <a:cubicBezTo>
                  <a:pt x="5271911" y="1413466"/>
                  <a:pt x="5647266" y="194265"/>
                  <a:pt x="5909733" y="39043"/>
                </a:cubicBezTo>
                <a:cubicBezTo>
                  <a:pt x="6172200" y="-116179"/>
                  <a:pt x="6318956" y="566798"/>
                  <a:pt x="6536267" y="563976"/>
                </a:cubicBezTo>
                <a:cubicBezTo>
                  <a:pt x="6753578" y="561154"/>
                  <a:pt x="6962422" y="5177"/>
                  <a:pt x="7213600" y="22110"/>
                </a:cubicBezTo>
                <a:cubicBezTo>
                  <a:pt x="7464778" y="39043"/>
                  <a:pt x="7741355" y="668398"/>
                  <a:pt x="8043333" y="665576"/>
                </a:cubicBezTo>
                <a:cubicBezTo>
                  <a:pt x="8345311" y="662754"/>
                  <a:pt x="8768645" y="-68202"/>
                  <a:pt x="9025467" y="5176"/>
                </a:cubicBezTo>
                <a:cubicBezTo>
                  <a:pt x="9282289" y="78554"/>
                  <a:pt x="9366956" y="880065"/>
                  <a:pt x="9584267" y="1105843"/>
                </a:cubicBezTo>
                <a:cubicBezTo>
                  <a:pt x="9801578" y="1331621"/>
                  <a:pt x="10112022" y="1469910"/>
                  <a:pt x="10329333" y="1359843"/>
                </a:cubicBezTo>
                <a:cubicBezTo>
                  <a:pt x="10546644" y="1249776"/>
                  <a:pt x="10749844" y="617598"/>
                  <a:pt x="10888133" y="445443"/>
                </a:cubicBezTo>
                <a:cubicBezTo>
                  <a:pt x="11026422" y="273288"/>
                  <a:pt x="11159067" y="326910"/>
                  <a:pt x="11159067" y="326910"/>
                </a:cubicBezTo>
              </a:path>
            </a:pathLst>
          </a:custGeom>
          <a:ln w="38100" cmpd="sng">
            <a:solidFill>
              <a:srgbClr val="C3D6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7"/>
          <p:cNvSpPr/>
          <p:nvPr/>
        </p:nvSpPr>
        <p:spPr>
          <a:xfrm>
            <a:off x="179512" y="2403491"/>
            <a:ext cx="8710488" cy="2405576"/>
          </a:xfrm>
          <a:custGeom>
            <a:avLst/>
            <a:gdLst>
              <a:gd name="connsiteX0" fmla="*/ 0 w 10701867"/>
              <a:gd name="connsiteY0" fmla="*/ 763046 h 1593091"/>
              <a:gd name="connsiteX1" fmla="*/ 1659467 w 10701867"/>
              <a:gd name="connsiteY1" fmla="*/ 373579 h 1593091"/>
              <a:gd name="connsiteX2" fmla="*/ 2946400 w 10701867"/>
              <a:gd name="connsiteY2" fmla="*/ 1017046 h 1593091"/>
              <a:gd name="connsiteX3" fmla="*/ 3725334 w 10701867"/>
              <a:gd name="connsiteY3" fmla="*/ 187312 h 1593091"/>
              <a:gd name="connsiteX4" fmla="*/ 4487334 w 10701867"/>
              <a:gd name="connsiteY4" fmla="*/ 1237179 h 1593091"/>
              <a:gd name="connsiteX5" fmla="*/ 5080000 w 10701867"/>
              <a:gd name="connsiteY5" fmla="*/ 813846 h 1593091"/>
              <a:gd name="connsiteX6" fmla="*/ 5689600 w 10701867"/>
              <a:gd name="connsiteY6" fmla="*/ 1575846 h 1593091"/>
              <a:gd name="connsiteX7" fmla="*/ 6434667 w 10701867"/>
              <a:gd name="connsiteY7" fmla="*/ 576779 h 1593091"/>
              <a:gd name="connsiteX8" fmla="*/ 7247467 w 10701867"/>
              <a:gd name="connsiteY8" fmla="*/ 1000112 h 1593091"/>
              <a:gd name="connsiteX9" fmla="*/ 7620000 w 10701867"/>
              <a:gd name="connsiteY9" fmla="*/ 1046 h 1593091"/>
              <a:gd name="connsiteX10" fmla="*/ 8144934 w 10701867"/>
              <a:gd name="connsiteY10" fmla="*/ 1220246 h 1593091"/>
              <a:gd name="connsiteX11" fmla="*/ 8483600 w 10701867"/>
              <a:gd name="connsiteY11" fmla="*/ 830779 h 1593091"/>
              <a:gd name="connsiteX12" fmla="*/ 9042400 w 10701867"/>
              <a:gd name="connsiteY12" fmla="*/ 1592779 h 1593091"/>
              <a:gd name="connsiteX13" fmla="*/ 9482667 w 10701867"/>
              <a:gd name="connsiteY13" fmla="*/ 932379 h 1593091"/>
              <a:gd name="connsiteX14" fmla="*/ 9838267 w 10701867"/>
              <a:gd name="connsiteY14" fmla="*/ 1592779 h 1593091"/>
              <a:gd name="connsiteX15" fmla="*/ 10278534 w 10701867"/>
              <a:gd name="connsiteY15" fmla="*/ 983179 h 1593091"/>
              <a:gd name="connsiteX16" fmla="*/ 10701867 w 10701867"/>
              <a:gd name="connsiteY16" fmla="*/ 695312 h 15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01867" h="1593091">
                <a:moveTo>
                  <a:pt x="0" y="763046"/>
                </a:moveTo>
                <a:cubicBezTo>
                  <a:pt x="584200" y="547146"/>
                  <a:pt x="1168400" y="331246"/>
                  <a:pt x="1659467" y="373579"/>
                </a:cubicBezTo>
                <a:cubicBezTo>
                  <a:pt x="2150534" y="415912"/>
                  <a:pt x="2602089" y="1048090"/>
                  <a:pt x="2946400" y="1017046"/>
                </a:cubicBezTo>
                <a:cubicBezTo>
                  <a:pt x="3290711" y="986002"/>
                  <a:pt x="3468512" y="150623"/>
                  <a:pt x="3725334" y="187312"/>
                </a:cubicBezTo>
                <a:cubicBezTo>
                  <a:pt x="3982156" y="224001"/>
                  <a:pt x="4261556" y="1132757"/>
                  <a:pt x="4487334" y="1237179"/>
                </a:cubicBezTo>
                <a:cubicBezTo>
                  <a:pt x="4713112" y="1341601"/>
                  <a:pt x="4879622" y="757402"/>
                  <a:pt x="5080000" y="813846"/>
                </a:cubicBezTo>
                <a:cubicBezTo>
                  <a:pt x="5280378" y="870290"/>
                  <a:pt x="5463822" y="1615357"/>
                  <a:pt x="5689600" y="1575846"/>
                </a:cubicBezTo>
                <a:cubicBezTo>
                  <a:pt x="5915378" y="1536335"/>
                  <a:pt x="6175023" y="672735"/>
                  <a:pt x="6434667" y="576779"/>
                </a:cubicBezTo>
                <a:cubicBezTo>
                  <a:pt x="6694311" y="480823"/>
                  <a:pt x="7049912" y="1096068"/>
                  <a:pt x="7247467" y="1000112"/>
                </a:cubicBezTo>
                <a:cubicBezTo>
                  <a:pt x="7445023" y="904157"/>
                  <a:pt x="7470422" y="-35643"/>
                  <a:pt x="7620000" y="1046"/>
                </a:cubicBezTo>
                <a:cubicBezTo>
                  <a:pt x="7769578" y="37735"/>
                  <a:pt x="8001001" y="1081957"/>
                  <a:pt x="8144934" y="1220246"/>
                </a:cubicBezTo>
                <a:cubicBezTo>
                  <a:pt x="8288867" y="1358535"/>
                  <a:pt x="8334022" y="768690"/>
                  <a:pt x="8483600" y="830779"/>
                </a:cubicBezTo>
                <a:cubicBezTo>
                  <a:pt x="8633178" y="892868"/>
                  <a:pt x="8875889" y="1575846"/>
                  <a:pt x="9042400" y="1592779"/>
                </a:cubicBezTo>
                <a:cubicBezTo>
                  <a:pt x="9208911" y="1609712"/>
                  <a:pt x="9350023" y="932379"/>
                  <a:pt x="9482667" y="932379"/>
                </a:cubicBezTo>
                <a:cubicBezTo>
                  <a:pt x="9615311" y="932379"/>
                  <a:pt x="9705623" y="1584312"/>
                  <a:pt x="9838267" y="1592779"/>
                </a:cubicBezTo>
                <a:cubicBezTo>
                  <a:pt x="9970911" y="1601246"/>
                  <a:pt x="10134601" y="1132757"/>
                  <a:pt x="10278534" y="983179"/>
                </a:cubicBezTo>
                <a:cubicBezTo>
                  <a:pt x="10422467" y="833601"/>
                  <a:pt x="10701867" y="695312"/>
                  <a:pt x="10701867" y="695312"/>
                </a:cubicBezTo>
              </a:path>
            </a:pathLst>
          </a:custGeom>
          <a:ln w="381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/>
          <p:cNvSpPr txBox="1"/>
          <p:nvPr/>
        </p:nvSpPr>
        <p:spPr>
          <a:xfrm>
            <a:off x="179512" y="2116670"/>
            <a:ext cx="144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2000" dirty="0" err="1"/>
              <a:t>Corporativo</a:t>
            </a:r>
            <a:endParaRPr lang="en-US" dirty="0"/>
          </a:p>
        </p:txBody>
      </p:sp>
      <p:sp>
        <p:nvSpPr>
          <p:cNvPr id="18" name="TextBox 60"/>
          <p:cNvSpPr txBox="1"/>
          <p:nvPr/>
        </p:nvSpPr>
        <p:spPr>
          <a:xfrm>
            <a:off x="179512" y="5492693"/>
            <a:ext cx="1355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Acadêmico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sf\Home\Desktop\fund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740" y="762118"/>
            <a:ext cx="9144000" cy="6470215"/>
          </a:xfrm>
          <a:prstGeom prst="rect">
            <a:avLst/>
          </a:prstGeom>
          <a:noFill/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7C5C056-9CD1-496A-818F-F186522906E7}" type="slidenum">
              <a:rPr lang="pt-BR" sz="1100" smtClean="0">
                <a:latin typeface="+mn-lt"/>
              </a:rPr>
              <a:pPr>
                <a:defRPr/>
              </a:pPr>
              <a:t>3</a:t>
            </a:fld>
            <a:endParaRPr lang="pt-BR" sz="1100" dirty="0">
              <a:latin typeface="+mn-lt"/>
            </a:endParaRPr>
          </a:p>
        </p:txBody>
      </p:sp>
      <p:sp>
        <p:nvSpPr>
          <p:cNvPr id="329" name="Arredondar Retângulo em um Canto Único 328"/>
          <p:cNvSpPr/>
          <p:nvPr/>
        </p:nvSpPr>
        <p:spPr>
          <a:xfrm>
            <a:off x="285720" y="5272316"/>
            <a:ext cx="3429024" cy="1585683"/>
          </a:xfrm>
          <a:prstGeom prst="round1Rect">
            <a:avLst>
              <a:gd name="adj" fmla="val 2469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err="1" smtClean="0"/>
          </a:p>
        </p:txBody>
      </p:sp>
      <p:sp>
        <p:nvSpPr>
          <p:cNvPr id="331" name="CaixaDeTexto 330"/>
          <p:cNvSpPr txBox="1"/>
          <p:nvPr/>
        </p:nvSpPr>
        <p:spPr>
          <a:xfrm>
            <a:off x="857224" y="5289346"/>
            <a:ext cx="2786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 smtClean="0">
                <a:solidFill>
                  <a:srgbClr val="1F497D"/>
                </a:solidFill>
                <a:latin typeface="Calibri"/>
              </a:rPr>
              <a:t>Consultorias </a:t>
            </a:r>
          </a:p>
          <a:p>
            <a:pPr lvl="0"/>
            <a:r>
              <a:rPr lang="pt-BR" sz="2400" b="1" dirty="0" smtClean="0">
                <a:solidFill>
                  <a:srgbClr val="1F497D"/>
                </a:solidFill>
                <a:latin typeface="Calibri"/>
              </a:rPr>
              <a:t>Integradoras</a:t>
            </a:r>
            <a:endParaRPr lang="pt-BR" sz="2400" b="1" dirty="0">
              <a:solidFill>
                <a:srgbClr val="1F497D"/>
              </a:solidFill>
              <a:latin typeface="Calibri"/>
            </a:endParaRPr>
          </a:p>
          <a:p>
            <a:pPr lvl="0"/>
            <a:endParaRPr lang="pt-BR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Conhecimento especializado das melhores c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onsultorias no atendimento Private.</a:t>
            </a:r>
            <a:endParaRPr lang="pt-BR" sz="1600" dirty="0" smtClean="0">
              <a:latin typeface="+mn-lt"/>
            </a:endParaRPr>
          </a:p>
        </p:txBody>
      </p:sp>
      <p:sp>
        <p:nvSpPr>
          <p:cNvPr id="333" name="CaixaDeTexto 332"/>
          <p:cNvSpPr txBox="1"/>
          <p:nvPr/>
        </p:nvSpPr>
        <p:spPr>
          <a:xfrm>
            <a:off x="298287" y="4904296"/>
            <a:ext cx="92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+3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303"/>
          </a:xfrm>
        </p:spPr>
        <p:txBody>
          <a:bodyPr/>
          <a:lstStyle/>
          <a:p>
            <a:r>
              <a:rPr lang="pt-BR" dirty="0" smtClean="0"/>
              <a:t>Por que a TOTVS é a melhor escolha?</a:t>
            </a:r>
            <a:endParaRPr lang="en-US" dirty="0"/>
          </a:p>
        </p:txBody>
      </p:sp>
      <p:sp>
        <p:nvSpPr>
          <p:cNvPr id="115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054316" y="500303"/>
            <a:ext cx="7040880" cy="54648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1800" b="1" dirty="0" err="1" smtClean="0">
                <a:solidFill>
                  <a:srgbClr val="0070C0"/>
                </a:solidFill>
              </a:rPr>
              <a:t>Presença</a:t>
            </a:r>
            <a:r>
              <a:rPr lang="en-US" sz="1800" b="1" dirty="0" smtClean="0">
                <a:solidFill>
                  <a:srgbClr val="0070C0"/>
                </a:solidFill>
              </a:rPr>
              <a:t> Brasil</a:t>
            </a:r>
            <a:endParaRPr lang="en-US" sz="1800" b="1" dirty="0">
              <a:solidFill>
                <a:srgbClr val="0070C0"/>
              </a:solidFill>
            </a:endParaRPr>
          </a:p>
        </p:txBody>
      </p:sp>
      <p:grpSp>
        <p:nvGrpSpPr>
          <p:cNvPr id="2" name="Grupo 324"/>
          <p:cNvGrpSpPr/>
          <p:nvPr/>
        </p:nvGrpSpPr>
        <p:grpSpPr>
          <a:xfrm>
            <a:off x="6080690" y="1648268"/>
            <a:ext cx="2490806" cy="1077218"/>
            <a:chOff x="3938582" y="5478460"/>
            <a:chExt cx="2490806" cy="1077218"/>
          </a:xfrm>
        </p:grpSpPr>
        <p:sp>
          <p:nvSpPr>
            <p:cNvPr id="266" name="CaixaDeTexto 265"/>
            <p:cNvSpPr txBox="1"/>
            <p:nvPr/>
          </p:nvSpPr>
          <p:spPr>
            <a:xfrm>
              <a:off x="4152896" y="5478460"/>
              <a:ext cx="2276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400" b="1" dirty="0" smtClean="0">
                  <a:solidFill>
                    <a:srgbClr val="008000"/>
                  </a:solidFill>
                  <a:latin typeface="Calibri"/>
                </a:rPr>
                <a:t>+200 </a:t>
              </a:r>
              <a:r>
                <a:rPr lang="pt-BR" sz="2400" b="1" dirty="0" err="1" smtClean="0">
                  <a:solidFill>
                    <a:srgbClr val="008000"/>
                  </a:solidFill>
                  <a:latin typeface="Calibri"/>
                </a:rPr>
                <a:t>PVTs</a:t>
              </a:r>
              <a:endParaRPr lang="pt-BR" sz="2400" b="1" dirty="0" smtClean="0">
                <a:solidFill>
                  <a:srgbClr val="008000"/>
                </a:solidFill>
                <a:latin typeface="Calibri"/>
              </a:endParaRPr>
            </a:p>
            <a:p>
              <a:pPr lvl="0"/>
              <a:r>
                <a:rPr lang="pt-BR" sz="1200" dirty="0" smtClean="0">
                  <a:solidFill>
                    <a:prstClr val="black"/>
                  </a:solidFill>
                  <a:latin typeface="Calibri"/>
                </a:rPr>
                <a:t>Capilaridade em todo o Brasil para micro e pequenas empresas</a:t>
              </a:r>
            </a:p>
            <a:p>
              <a:pPr algn="ctr"/>
              <a:endParaRPr lang="pt-BR" sz="1600" dirty="0" smtClean="0">
                <a:latin typeface="+mn-lt"/>
              </a:endParaRPr>
            </a:p>
          </p:txBody>
        </p:sp>
        <p:sp>
          <p:nvSpPr>
            <p:cNvPr id="267" name="Arredondar Retângulo em um Canto Diagonal 266"/>
            <p:cNvSpPr/>
            <p:nvPr/>
          </p:nvSpPr>
          <p:spPr>
            <a:xfrm>
              <a:off x="3938582" y="5643578"/>
              <a:ext cx="214314" cy="15397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 err="1" smtClean="0"/>
            </a:p>
          </p:txBody>
        </p:sp>
      </p:grpSp>
      <p:grpSp>
        <p:nvGrpSpPr>
          <p:cNvPr id="3" name="Grupo 323"/>
          <p:cNvGrpSpPr/>
          <p:nvPr/>
        </p:nvGrpSpPr>
        <p:grpSpPr>
          <a:xfrm>
            <a:off x="3326597" y="1071546"/>
            <a:ext cx="2286016" cy="830997"/>
            <a:chOff x="6715140" y="2835254"/>
            <a:chExt cx="2286016" cy="830997"/>
          </a:xfrm>
        </p:grpSpPr>
        <p:sp>
          <p:nvSpPr>
            <p:cNvPr id="169" name="CaixaDeTexto 168"/>
            <p:cNvSpPr txBox="1"/>
            <p:nvPr/>
          </p:nvSpPr>
          <p:spPr>
            <a:xfrm>
              <a:off x="6929454" y="2835254"/>
              <a:ext cx="2071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400" b="1" dirty="0" smtClean="0">
                  <a:solidFill>
                    <a:schemeClr val="accent2"/>
                  </a:solidFill>
                  <a:latin typeface="Calibri"/>
                </a:rPr>
                <a:t>47 Franquias</a:t>
              </a:r>
              <a:endParaRPr lang="pt-BR" sz="2400" b="1" dirty="0">
                <a:solidFill>
                  <a:schemeClr val="accent2"/>
                </a:solidFill>
                <a:latin typeface="Calibri"/>
              </a:endParaRPr>
            </a:p>
            <a:p>
              <a:pPr lvl="0"/>
              <a:r>
                <a:rPr lang="pt-BR" sz="1200" dirty="0" smtClean="0">
                  <a:solidFill>
                    <a:prstClr val="black"/>
                  </a:solidFill>
                  <a:latin typeface="Calibri"/>
                </a:rPr>
                <a:t>Atuando com exclusividade </a:t>
              </a:r>
            </a:p>
            <a:p>
              <a:pPr lvl="0"/>
              <a:r>
                <a:rPr lang="pt-BR" sz="1200" dirty="0" smtClean="0">
                  <a:solidFill>
                    <a:prstClr val="black"/>
                  </a:solidFill>
                  <a:latin typeface="Calibri"/>
                </a:rPr>
                <a:t>de prestação de serviços.</a:t>
              </a:r>
              <a:endParaRPr lang="pt-BR" sz="1600" dirty="0" smtClean="0">
                <a:latin typeface="+mn-lt"/>
              </a:endParaRPr>
            </a:p>
          </p:txBody>
        </p:sp>
        <p:sp>
          <p:nvSpPr>
            <p:cNvPr id="170" name="Arredondar Retângulo em um Canto Diagonal 169"/>
            <p:cNvSpPr/>
            <p:nvPr/>
          </p:nvSpPr>
          <p:spPr>
            <a:xfrm>
              <a:off x="6715140" y="3000372"/>
              <a:ext cx="214314" cy="15397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 err="1" smtClean="0"/>
            </a:p>
          </p:txBody>
        </p:sp>
      </p:grpSp>
      <p:grpSp>
        <p:nvGrpSpPr>
          <p:cNvPr id="4" name="Grupo 325"/>
          <p:cNvGrpSpPr/>
          <p:nvPr/>
        </p:nvGrpSpPr>
        <p:grpSpPr>
          <a:xfrm>
            <a:off x="571472" y="1643050"/>
            <a:ext cx="2286016" cy="892552"/>
            <a:chOff x="3786182" y="785794"/>
            <a:chExt cx="2286016" cy="892552"/>
          </a:xfrm>
        </p:grpSpPr>
        <p:sp>
          <p:nvSpPr>
            <p:cNvPr id="118" name="CaixaDeTexto 117"/>
            <p:cNvSpPr txBox="1"/>
            <p:nvPr/>
          </p:nvSpPr>
          <p:spPr>
            <a:xfrm>
              <a:off x="4000496" y="785794"/>
              <a:ext cx="20717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400" b="1" dirty="0" smtClean="0">
                  <a:solidFill>
                    <a:srgbClr val="1F497D"/>
                  </a:solidFill>
                  <a:latin typeface="Calibri"/>
                </a:rPr>
                <a:t>6 </a:t>
              </a:r>
              <a:r>
                <a:rPr lang="pt-BR" sz="2400" b="1" dirty="0">
                  <a:solidFill>
                    <a:srgbClr val="1F497D"/>
                  </a:solidFill>
                  <a:latin typeface="Calibri"/>
                </a:rPr>
                <a:t>Filiais</a:t>
              </a:r>
            </a:p>
            <a:p>
              <a:pPr lvl="0"/>
              <a:r>
                <a:rPr lang="pt-BR" sz="1200" dirty="0" smtClean="0">
                  <a:solidFill>
                    <a:prstClr val="black"/>
                  </a:solidFill>
                  <a:latin typeface="Calibri"/>
                </a:rPr>
                <a:t>Nos </a:t>
              </a:r>
              <a:r>
                <a:rPr lang="pt-BR" sz="1200" dirty="0">
                  <a:solidFill>
                    <a:prstClr val="black"/>
                  </a:solidFill>
                  <a:latin typeface="Calibri"/>
                </a:rPr>
                <a:t>principais centros do </a:t>
              </a:r>
              <a:r>
                <a:rPr lang="pt-BR" sz="1200" dirty="0" smtClean="0">
                  <a:solidFill>
                    <a:prstClr val="black"/>
                  </a:solidFill>
                  <a:latin typeface="Calibri"/>
                </a:rPr>
                <a:t>país.</a:t>
              </a:r>
              <a:endParaRPr lang="pt-BR" sz="120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endParaRPr lang="pt-BR" sz="1600" dirty="0" smtClean="0">
                <a:latin typeface="+mn-lt"/>
              </a:endParaRPr>
            </a:p>
          </p:txBody>
        </p:sp>
        <p:sp>
          <p:nvSpPr>
            <p:cNvPr id="119" name="Arredondar Retângulo em um Canto Diagonal 118"/>
            <p:cNvSpPr/>
            <p:nvPr/>
          </p:nvSpPr>
          <p:spPr>
            <a:xfrm>
              <a:off x="3786182" y="950912"/>
              <a:ext cx="214314" cy="15397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 err="1" smtClean="0"/>
            </a:p>
          </p:txBody>
        </p:sp>
      </p:grpSp>
      <p:sp>
        <p:nvSpPr>
          <p:cNvPr id="375" name="CaixaDeTexto 374"/>
          <p:cNvSpPr txBox="1"/>
          <p:nvPr/>
        </p:nvSpPr>
        <p:spPr>
          <a:xfrm>
            <a:off x="270791" y="3640306"/>
            <a:ext cx="3319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 smtClean="0">
                <a:solidFill>
                  <a:srgbClr val="FFC000"/>
                </a:solidFill>
                <a:cs typeface="Arial" pitchFamily="34" charset="0"/>
              </a:rPr>
              <a:t>5 Centros de Desenvolvimento </a:t>
            </a:r>
          </a:p>
          <a:p>
            <a:pPr lvl="0"/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com mais de 3.000 pessoas focadas em desenvolvimento, suporte e inovação</a:t>
            </a:r>
            <a:endParaRPr lang="pt-BR" sz="1200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pt-BR" sz="1600" dirty="0" smtClean="0">
              <a:latin typeface="+mn-lt"/>
            </a:endParaRPr>
          </a:p>
        </p:txBody>
      </p:sp>
      <p:sp>
        <p:nvSpPr>
          <p:cNvPr id="376" name="Arredondar Retângulo em um Canto Diagonal 375"/>
          <p:cNvSpPr/>
          <p:nvPr/>
        </p:nvSpPr>
        <p:spPr>
          <a:xfrm>
            <a:off x="86554" y="3795223"/>
            <a:ext cx="214314" cy="15397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err="1" smtClean="0"/>
          </a:p>
        </p:txBody>
      </p:sp>
      <p:sp>
        <p:nvSpPr>
          <p:cNvPr id="381" name="Arredondar Retângulo em um Canto Diagonal 380"/>
          <p:cNvSpPr/>
          <p:nvPr/>
        </p:nvSpPr>
        <p:spPr>
          <a:xfrm>
            <a:off x="6266882" y="5109841"/>
            <a:ext cx="234782" cy="153972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err="1" smtClean="0"/>
          </a:p>
        </p:txBody>
      </p:sp>
      <p:sp>
        <p:nvSpPr>
          <p:cNvPr id="382" name="CaixaDeTexto 381"/>
          <p:cNvSpPr txBox="1"/>
          <p:nvPr/>
        </p:nvSpPr>
        <p:spPr>
          <a:xfrm>
            <a:off x="6453694" y="4957388"/>
            <a:ext cx="288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rPr>
              <a:t>+2.000.000 pessoas 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usando nossos Softwares todos os dias</a:t>
            </a:r>
            <a:endParaRPr lang="pt-BR" sz="1600" dirty="0" smtClean="0">
              <a:latin typeface="+mn-lt"/>
            </a:endParaRPr>
          </a:p>
        </p:txBody>
      </p:sp>
      <p:grpSp>
        <p:nvGrpSpPr>
          <p:cNvPr id="6" name="Grupo 23"/>
          <p:cNvGrpSpPr/>
          <p:nvPr/>
        </p:nvGrpSpPr>
        <p:grpSpPr>
          <a:xfrm>
            <a:off x="2321502" y="1852596"/>
            <a:ext cx="4999853" cy="4493517"/>
            <a:chOff x="2062988" y="1643046"/>
            <a:chExt cx="5929354" cy="5328888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062988" y="1643046"/>
              <a:ext cx="5929354" cy="5328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upo 321"/>
            <p:cNvGrpSpPr/>
            <p:nvPr/>
          </p:nvGrpSpPr>
          <p:grpSpPr>
            <a:xfrm>
              <a:off x="3718508" y="2738263"/>
              <a:ext cx="3277012" cy="3398109"/>
              <a:chOff x="749617" y="2187566"/>
              <a:chExt cx="2531012" cy="2688283"/>
            </a:xfrm>
          </p:grpSpPr>
          <p:sp>
            <p:nvSpPr>
              <p:cNvPr id="227" name="Elipse 226"/>
              <p:cNvSpPr/>
              <p:nvPr/>
            </p:nvSpPr>
            <p:spPr>
              <a:xfrm>
                <a:off x="749617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8" name="Elipse 227"/>
              <p:cNvSpPr/>
              <p:nvPr/>
            </p:nvSpPr>
            <p:spPr>
              <a:xfrm>
                <a:off x="1902567" y="355922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9" name="Elipse 228"/>
              <p:cNvSpPr/>
              <p:nvPr/>
            </p:nvSpPr>
            <p:spPr>
              <a:xfrm>
                <a:off x="1586235" y="21875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0" name="Elipse 229"/>
              <p:cNvSpPr/>
              <p:nvPr/>
            </p:nvSpPr>
            <p:spPr>
              <a:xfrm>
                <a:off x="2483782" y="236841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1" name="Elipse 230"/>
              <p:cNvSpPr/>
              <p:nvPr/>
            </p:nvSpPr>
            <p:spPr>
              <a:xfrm>
                <a:off x="943299" y="283685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2" name="Elipse 231"/>
              <p:cNvSpPr/>
              <p:nvPr/>
            </p:nvSpPr>
            <p:spPr>
              <a:xfrm>
                <a:off x="2057659" y="400050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3" name="Elipse 232"/>
              <p:cNvSpPr/>
              <p:nvPr/>
            </p:nvSpPr>
            <p:spPr>
              <a:xfrm>
                <a:off x="2459986" y="363621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4" name="Elipse 233"/>
              <p:cNvSpPr/>
              <p:nvPr/>
            </p:nvSpPr>
            <p:spPr>
              <a:xfrm>
                <a:off x="2414588" y="380035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5" name="Elipse 234"/>
              <p:cNvSpPr/>
              <p:nvPr/>
            </p:nvSpPr>
            <p:spPr>
              <a:xfrm>
                <a:off x="2362449" y="415611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6" name="Elipse 235"/>
              <p:cNvSpPr/>
              <p:nvPr/>
            </p:nvSpPr>
            <p:spPr>
              <a:xfrm>
                <a:off x="1463997" y="34290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7" name="Elipse 236"/>
              <p:cNvSpPr/>
              <p:nvPr/>
            </p:nvSpPr>
            <p:spPr>
              <a:xfrm>
                <a:off x="2270321" y="402912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8" name="Elipse 237"/>
              <p:cNvSpPr/>
              <p:nvPr/>
            </p:nvSpPr>
            <p:spPr>
              <a:xfrm>
                <a:off x="2184157" y="399295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39" name="Elipse 238"/>
              <p:cNvSpPr/>
              <p:nvPr/>
            </p:nvSpPr>
            <p:spPr>
              <a:xfrm>
                <a:off x="1771973" y="31432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0" name="Elipse 239"/>
              <p:cNvSpPr/>
              <p:nvPr/>
            </p:nvSpPr>
            <p:spPr>
              <a:xfrm>
                <a:off x="2107152" y="307339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1" name="Elipse 240"/>
              <p:cNvSpPr/>
              <p:nvPr/>
            </p:nvSpPr>
            <p:spPr>
              <a:xfrm>
                <a:off x="2690217" y="410298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2" name="Elipse 241"/>
              <p:cNvSpPr/>
              <p:nvPr/>
            </p:nvSpPr>
            <p:spPr>
              <a:xfrm>
                <a:off x="976655" y="326548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3" name="Elipse 242"/>
              <p:cNvSpPr/>
              <p:nvPr/>
            </p:nvSpPr>
            <p:spPr>
              <a:xfrm>
                <a:off x="2321253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4" name="Elipse 243"/>
              <p:cNvSpPr/>
              <p:nvPr/>
            </p:nvSpPr>
            <p:spPr>
              <a:xfrm>
                <a:off x="2511769" y="25908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5" name="Elipse 244"/>
              <p:cNvSpPr/>
              <p:nvPr/>
            </p:nvSpPr>
            <p:spPr>
              <a:xfrm>
                <a:off x="2708619" y="25717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6" name="Elipse 245"/>
              <p:cNvSpPr/>
              <p:nvPr/>
            </p:nvSpPr>
            <p:spPr>
              <a:xfrm>
                <a:off x="3026119" y="2686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7" name="Elipse 246"/>
              <p:cNvSpPr/>
              <p:nvPr/>
            </p:nvSpPr>
            <p:spPr>
              <a:xfrm>
                <a:off x="3057869" y="2813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8" name="Elipse 247"/>
              <p:cNvSpPr/>
              <p:nvPr/>
            </p:nvSpPr>
            <p:spPr>
              <a:xfrm>
                <a:off x="3108669" y="29083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49" name="Elipse 248"/>
              <p:cNvSpPr/>
              <p:nvPr/>
            </p:nvSpPr>
            <p:spPr>
              <a:xfrm>
                <a:off x="2702269" y="28829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0" name="Elipse 249"/>
              <p:cNvSpPr/>
              <p:nvPr/>
            </p:nvSpPr>
            <p:spPr>
              <a:xfrm>
                <a:off x="2378419" y="28321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1" name="Elipse 250"/>
              <p:cNvSpPr/>
              <p:nvPr/>
            </p:nvSpPr>
            <p:spPr>
              <a:xfrm>
                <a:off x="3244460" y="307117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2" name="Elipse 251"/>
              <p:cNvSpPr/>
              <p:nvPr/>
            </p:nvSpPr>
            <p:spPr>
              <a:xfrm>
                <a:off x="2681645" y="30448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3" name="Elipse 252"/>
              <p:cNvSpPr/>
              <p:nvPr/>
            </p:nvSpPr>
            <p:spPr>
              <a:xfrm>
                <a:off x="3108669" y="340488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4" name="Elipse 253"/>
              <p:cNvSpPr/>
              <p:nvPr/>
            </p:nvSpPr>
            <p:spPr>
              <a:xfrm>
                <a:off x="2402245" y="31273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5" name="Elipse 254"/>
              <p:cNvSpPr/>
              <p:nvPr/>
            </p:nvSpPr>
            <p:spPr>
              <a:xfrm>
                <a:off x="2249845" y="32480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6" name="Elipse 255"/>
              <p:cNvSpPr/>
              <p:nvPr/>
            </p:nvSpPr>
            <p:spPr>
              <a:xfrm>
                <a:off x="2389545" y="33496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7" name="Elipse 256"/>
              <p:cNvSpPr/>
              <p:nvPr/>
            </p:nvSpPr>
            <p:spPr>
              <a:xfrm>
                <a:off x="2580045" y="34321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8" name="Elipse 257"/>
              <p:cNvSpPr/>
              <p:nvPr/>
            </p:nvSpPr>
            <p:spPr>
              <a:xfrm>
                <a:off x="2672133" y="35052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59" name="Elipse 258"/>
              <p:cNvSpPr/>
              <p:nvPr/>
            </p:nvSpPr>
            <p:spPr>
              <a:xfrm>
                <a:off x="2661019" y="37198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0" name="Elipse 259"/>
              <p:cNvSpPr/>
              <p:nvPr/>
            </p:nvSpPr>
            <p:spPr>
              <a:xfrm>
                <a:off x="2494333" y="3733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1" name="Elipse 260"/>
              <p:cNvSpPr/>
              <p:nvPr/>
            </p:nvSpPr>
            <p:spPr>
              <a:xfrm>
                <a:off x="2514210" y="402528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2" name="Elipse 261"/>
              <p:cNvSpPr/>
              <p:nvPr/>
            </p:nvSpPr>
            <p:spPr>
              <a:xfrm>
                <a:off x="2410021" y="4182319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3" name="Elipse 262"/>
              <p:cNvSpPr/>
              <p:nvPr/>
            </p:nvSpPr>
            <p:spPr>
              <a:xfrm>
                <a:off x="2267930" y="4203419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4" name="Elipse 263"/>
              <p:cNvSpPr/>
              <p:nvPr/>
            </p:nvSpPr>
            <p:spPr>
              <a:xfrm>
                <a:off x="1706933" y="34734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5" name="Elipse 264"/>
              <p:cNvSpPr/>
              <p:nvPr/>
            </p:nvSpPr>
            <p:spPr>
              <a:xfrm>
                <a:off x="2326014" y="404720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8" name="Elipse 267"/>
              <p:cNvSpPr/>
              <p:nvPr/>
            </p:nvSpPr>
            <p:spPr>
              <a:xfrm>
                <a:off x="1656133" y="3765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69" name="Elipse 268"/>
              <p:cNvSpPr/>
              <p:nvPr/>
            </p:nvSpPr>
            <p:spPr>
              <a:xfrm>
                <a:off x="1866397" y="483968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0" name="Elipse 269"/>
              <p:cNvSpPr/>
              <p:nvPr/>
            </p:nvSpPr>
            <p:spPr>
              <a:xfrm>
                <a:off x="2611391" y="398461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1" name="Elipse 270"/>
              <p:cNvSpPr/>
              <p:nvPr/>
            </p:nvSpPr>
            <p:spPr>
              <a:xfrm>
                <a:off x="1986333" y="4019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2" name="Elipse 271"/>
              <p:cNvSpPr/>
              <p:nvPr/>
            </p:nvSpPr>
            <p:spPr>
              <a:xfrm>
                <a:off x="1950164" y="410749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3" name="Elipse 272"/>
              <p:cNvSpPr/>
              <p:nvPr/>
            </p:nvSpPr>
            <p:spPr>
              <a:xfrm>
                <a:off x="2309387" y="416530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4" name="Elipse 273"/>
              <p:cNvSpPr/>
              <p:nvPr/>
            </p:nvSpPr>
            <p:spPr>
              <a:xfrm>
                <a:off x="2293072" y="409590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5" name="Elipse 274"/>
              <p:cNvSpPr/>
              <p:nvPr/>
            </p:nvSpPr>
            <p:spPr>
              <a:xfrm>
                <a:off x="2043652" y="408490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6" name="Elipse 275"/>
              <p:cNvSpPr/>
              <p:nvPr/>
            </p:nvSpPr>
            <p:spPr>
              <a:xfrm>
                <a:off x="1950164" y="432055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7" name="Elipse 276"/>
              <p:cNvSpPr/>
              <p:nvPr/>
            </p:nvSpPr>
            <p:spPr>
              <a:xfrm>
                <a:off x="1858321" y="458601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78" name="Elipse 277"/>
              <p:cNvSpPr/>
              <p:nvPr/>
            </p:nvSpPr>
            <p:spPr>
              <a:xfrm>
                <a:off x="1746964" y="482159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grpSp>
          <p:nvGrpSpPr>
            <p:cNvPr id="8" name="Grupo 321"/>
            <p:cNvGrpSpPr/>
            <p:nvPr/>
          </p:nvGrpSpPr>
          <p:grpSpPr>
            <a:xfrm>
              <a:off x="4093657" y="2605022"/>
              <a:ext cx="3251201" cy="3398876"/>
              <a:chOff x="633761" y="2078030"/>
              <a:chExt cx="2511077" cy="2688885"/>
            </a:xfrm>
          </p:grpSpPr>
          <p:sp>
            <p:nvSpPr>
              <p:cNvPr id="177" name="Elipse 176"/>
              <p:cNvSpPr/>
              <p:nvPr/>
            </p:nvSpPr>
            <p:spPr>
              <a:xfrm>
                <a:off x="749617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8" name="Elipse 177"/>
              <p:cNvSpPr/>
              <p:nvPr/>
            </p:nvSpPr>
            <p:spPr>
              <a:xfrm>
                <a:off x="1932420" y="382463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9" name="Elipse 178"/>
              <p:cNvSpPr/>
              <p:nvPr/>
            </p:nvSpPr>
            <p:spPr>
              <a:xfrm>
                <a:off x="1586235" y="21875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0" name="Elipse 179"/>
              <p:cNvSpPr/>
              <p:nvPr/>
            </p:nvSpPr>
            <p:spPr>
              <a:xfrm>
                <a:off x="1749749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1" name="Elipse 180"/>
              <p:cNvSpPr/>
              <p:nvPr/>
            </p:nvSpPr>
            <p:spPr>
              <a:xfrm>
                <a:off x="943299" y="283685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2" name="Elipse 181"/>
              <p:cNvSpPr/>
              <p:nvPr/>
            </p:nvSpPr>
            <p:spPr>
              <a:xfrm>
                <a:off x="633761" y="303688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3" name="Elipse 182"/>
              <p:cNvSpPr/>
              <p:nvPr/>
            </p:nvSpPr>
            <p:spPr>
              <a:xfrm>
                <a:off x="1606873" y="328612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4" name="Elipse 183"/>
              <p:cNvSpPr/>
              <p:nvPr/>
            </p:nvSpPr>
            <p:spPr>
              <a:xfrm>
                <a:off x="1392559" y="357187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5" name="Elipse 184"/>
              <p:cNvSpPr/>
              <p:nvPr/>
            </p:nvSpPr>
            <p:spPr>
              <a:xfrm>
                <a:off x="1178245" y="357187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6" name="Elipse 185"/>
              <p:cNvSpPr/>
              <p:nvPr/>
            </p:nvSpPr>
            <p:spPr>
              <a:xfrm>
                <a:off x="1463997" y="34290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7" name="Elipse 186"/>
              <p:cNvSpPr/>
              <p:nvPr/>
            </p:nvSpPr>
            <p:spPr>
              <a:xfrm>
                <a:off x="1893423" y="374349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8" name="Elipse 187"/>
              <p:cNvSpPr/>
              <p:nvPr/>
            </p:nvSpPr>
            <p:spPr>
              <a:xfrm>
                <a:off x="1644973" y="30670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89" name="Elipse 188"/>
              <p:cNvSpPr/>
              <p:nvPr/>
            </p:nvSpPr>
            <p:spPr>
              <a:xfrm>
                <a:off x="1771973" y="31432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0" name="Elipse 189"/>
              <p:cNvSpPr/>
              <p:nvPr/>
            </p:nvSpPr>
            <p:spPr>
              <a:xfrm>
                <a:off x="844863" y="207803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1" name="Elipse 190"/>
              <p:cNvSpPr/>
              <p:nvPr/>
            </p:nvSpPr>
            <p:spPr>
              <a:xfrm>
                <a:off x="1116355" y="304958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2" name="Elipse 191"/>
              <p:cNvSpPr/>
              <p:nvPr/>
            </p:nvSpPr>
            <p:spPr>
              <a:xfrm>
                <a:off x="1950505" y="392210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3" name="Elipse 192"/>
              <p:cNvSpPr/>
              <p:nvPr/>
            </p:nvSpPr>
            <p:spPr>
              <a:xfrm>
                <a:off x="2321253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4" name="Elipse 193"/>
              <p:cNvSpPr/>
              <p:nvPr/>
            </p:nvSpPr>
            <p:spPr>
              <a:xfrm>
                <a:off x="2511769" y="25908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5" name="Elipse 194"/>
              <p:cNvSpPr/>
              <p:nvPr/>
            </p:nvSpPr>
            <p:spPr>
              <a:xfrm>
                <a:off x="2708619" y="25717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6" name="Elipse 195"/>
              <p:cNvSpPr/>
              <p:nvPr/>
            </p:nvSpPr>
            <p:spPr>
              <a:xfrm>
                <a:off x="3026119" y="2686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7" name="Elipse 196"/>
              <p:cNvSpPr/>
              <p:nvPr/>
            </p:nvSpPr>
            <p:spPr>
              <a:xfrm>
                <a:off x="3057869" y="2813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8" name="Elipse 197"/>
              <p:cNvSpPr/>
              <p:nvPr/>
            </p:nvSpPr>
            <p:spPr>
              <a:xfrm>
                <a:off x="3108669" y="29083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99" name="Elipse 198"/>
              <p:cNvSpPr/>
              <p:nvPr/>
            </p:nvSpPr>
            <p:spPr>
              <a:xfrm>
                <a:off x="2838856" y="2940729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0" name="Elipse 199"/>
              <p:cNvSpPr/>
              <p:nvPr/>
            </p:nvSpPr>
            <p:spPr>
              <a:xfrm>
                <a:off x="2378419" y="28321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1" name="Elipse 200"/>
              <p:cNvSpPr/>
              <p:nvPr/>
            </p:nvSpPr>
            <p:spPr>
              <a:xfrm>
                <a:off x="2208573" y="300514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2" name="Elipse 201"/>
              <p:cNvSpPr/>
              <p:nvPr/>
            </p:nvSpPr>
            <p:spPr>
              <a:xfrm>
                <a:off x="2681645" y="30448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3" name="Elipse 202"/>
              <p:cNvSpPr/>
              <p:nvPr/>
            </p:nvSpPr>
            <p:spPr>
              <a:xfrm>
                <a:off x="2554645" y="30511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4" name="Elipse 203"/>
              <p:cNvSpPr/>
              <p:nvPr/>
            </p:nvSpPr>
            <p:spPr>
              <a:xfrm>
                <a:off x="2402245" y="31273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5" name="Elipse 204"/>
              <p:cNvSpPr/>
              <p:nvPr/>
            </p:nvSpPr>
            <p:spPr>
              <a:xfrm>
                <a:off x="2249845" y="32480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6" name="Elipse 205"/>
              <p:cNvSpPr/>
              <p:nvPr/>
            </p:nvSpPr>
            <p:spPr>
              <a:xfrm>
                <a:off x="2726703" y="332741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7" name="Elipse 206"/>
              <p:cNvSpPr/>
              <p:nvPr/>
            </p:nvSpPr>
            <p:spPr>
              <a:xfrm>
                <a:off x="2580045" y="34321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8" name="Elipse 207"/>
              <p:cNvSpPr/>
              <p:nvPr/>
            </p:nvSpPr>
            <p:spPr>
              <a:xfrm>
                <a:off x="2672133" y="35052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09" name="Elipse 208"/>
              <p:cNvSpPr/>
              <p:nvPr/>
            </p:nvSpPr>
            <p:spPr>
              <a:xfrm>
                <a:off x="2519733" y="36195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0" name="Elipse 209"/>
              <p:cNvSpPr/>
              <p:nvPr/>
            </p:nvSpPr>
            <p:spPr>
              <a:xfrm>
                <a:off x="2494333" y="3733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1" name="Elipse 210"/>
              <p:cNvSpPr/>
              <p:nvPr/>
            </p:nvSpPr>
            <p:spPr>
              <a:xfrm>
                <a:off x="2468933" y="3860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2" name="Elipse 211"/>
              <p:cNvSpPr/>
              <p:nvPr/>
            </p:nvSpPr>
            <p:spPr>
              <a:xfrm>
                <a:off x="2367846" y="368634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3" name="Elipse 212"/>
              <p:cNvSpPr/>
              <p:nvPr/>
            </p:nvSpPr>
            <p:spPr>
              <a:xfrm>
                <a:off x="1903783" y="36512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4" name="Elipse 213"/>
              <p:cNvSpPr/>
              <p:nvPr/>
            </p:nvSpPr>
            <p:spPr>
              <a:xfrm>
                <a:off x="1706933" y="34734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5" name="Elipse 214"/>
              <p:cNvSpPr/>
              <p:nvPr/>
            </p:nvSpPr>
            <p:spPr>
              <a:xfrm>
                <a:off x="1776783" y="37211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6" name="Elipse 215"/>
              <p:cNvSpPr/>
              <p:nvPr/>
            </p:nvSpPr>
            <p:spPr>
              <a:xfrm>
                <a:off x="1656133" y="3765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7" name="Elipse 216"/>
              <p:cNvSpPr/>
              <p:nvPr/>
            </p:nvSpPr>
            <p:spPr>
              <a:xfrm>
                <a:off x="1433883" y="39433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8" name="Elipse 217"/>
              <p:cNvSpPr/>
              <p:nvPr/>
            </p:nvSpPr>
            <p:spPr>
              <a:xfrm>
                <a:off x="1802701" y="425354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19" name="Elipse 218"/>
              <p:cNvSpPr/>
              <p:nvPr/>
            </p:nvSpPr>
            <p:spPr>
              <a:xfrm>
                <a:off x="1986333" y="4019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0" name="Elipse 219"/>
              <p:cNvSpPr/>
              <p:nvPr/>
            </p:nvSpPr>
            <p:spPr>
              <a:xfrm>
                <a:off x="1846633" y="39624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1" name="Elipse 220"/>
              <p:cNvSpPr/>
              <p:nvPr/>
            </p:nvSpPr>
            <p:spPr>
              <a:xfrm>
                <a:off x="1719633" y="40894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2" name="Elipse 221"/>
              <p:cNvSpPr/>
              <p:nvPr/>
            </p:nvSpPr>
            <p:spPr>
              <a:xfrm>
                <a:off x="1513277" y="41973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3" name="Elipse 222"/>
              <p:cNvSpPr/>
              <p:nvPr/>
            </p:nvSpPr>
            <p:spPr>
              <a:xfrm>
                <a:off x="1627577" y="421639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4" name="Elipse 223"/>
              <p:cNvSpPr/>
              <p:nvPr/>
            </p:nvSpPr>
            <p:spPr>
              <a:xfrm>
                <a:off x="1722827" y="42862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5" name="Elipse 224"/>
              <p:cNvSpPr/>
              <p:nvPr/>
            </p:nvSpPr>
            <p:spPr>
              <a:xfrm>
                <a:off x="1698244" y="456379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226" name="Elipse 225"/>
              <p:cNvSpPr/>
              <p:nvPr/>
            </p:nvSpPr>
            <p:spPr>
              <a:xfrm>
                <a:off x="1471099" y="47307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grpSp>
          <p:nvGrpSpPr>
            <p:cNvPr id="9" name="Grupo 321"/>
            <p:cNvGrpSpPr/>
            <p:nvPr/>
          </p:nvGrpSpPr>
          <p:grpSpPr>
            <a:xfrm>
              <a:off x="4244694" y="2684922"/>
              <a:ext cx="2750825" cy="3260417"/>
              <a:chOff x="1038312" y="2187566"/>
              <a:chExt cx="2124610" cy="2579349"/>
            </a:xfrm>
          </p:grpSpPr>
          <p:sp>
            <p:nvSpPr>
              <p:cNvPr id="125" name="Elipse 124"/>
              <p:cNvSpPr/>
              <p:nvPr/>
            </p:nvSpPr>
            <p:spPr>
              <a:xfrm>
                <a:off x="2478386" y="2974999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6" name="Elipse 125"/>
              <p:cNvSpPr/>
              <p:nvPr/>
            </p:nvSpPr>
            <p:spPr>
              <a:xfrm>
                <a:off x="2402245" y="370301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7" name="Elipse 126"/>
              <p:cNvSpPr/>
              <p:nvPr/>
            </p:nvSpPr>
            <p:spPr>
              <a:xfrm>
                <a:off x="1586235" y="21875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8" name="Elipse 127"/>
              <p:cNvSpPr/>
              <p:nvPr/>
            </p:nvSpPr>
            <p:spPr>
              <a:xfrm>
                <a:off x="2468933" y="2446781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9" name="Elipse 128"/>
              <p:cNvSpPr/>
              <p:nvPr/>
            </p:nvSpPr>
            <p:spPr>
              <a:xfrm>
                <a:off x="2199405" y="4031309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0" name="Elipse 129"/>
              <p:cNvSpPr/>
              <p:nvPr/>
            </p:nvSpPr>
            <p:spPr>
              <a:xfrm>
                <a:off x="1992639" y="39104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1" name="Elipse 130"/>
              <p:cNvSpPr/>
              <p:nvPr/>
            </p:nvSpPr>
            <p:spPr>
              <a:xfrm>
                <a:off x="1606873" y="328612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2" name="Elipse 131"/>
              <p:cNvSpPr/>
              <p:nvPr/>
            </p:nvSpPr>
            <p:spPr>
              <a:xfrm>
                <a:off x="2321253" y="4030341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3" name="Elipse 132"/>
              <p:cNvSpPr/>
              <p:nvPr/>
            </p:nvSpPr>
            <p:spPr>
              <a:xfrm>
                <a:off x="2378419" y="39268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4" name="Elipse 133"/>
              <p:cNvSpPr/>
              <p:nvPr/>
            </p:nvSpPr>
            <p:spPr>
              <a:xfrm>
                <a:off x="1463997" y="34290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5" name="Elipse 134"/>
              <p:cNvSpPr/>
              <p:nvPr/>
            </p:nvSpPr>
            <p:spPr>
              <a:xfrm>
                <a:off x="2483563" y="420750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6" name="Elipse 135"/>
              <p:cNvSpPr/>
              <p:nvPr/>
            </p:nvSpPr>
            <p:spPr>
              <a:xfrm>
                <a:off x="1644973" y="30670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7" name="Elipse 136"/>
              <p:cNvSpPr/>
              <p:nvPr/>
            </p:nvSpPr>
            <p:spPr>
              <a:xfrm>
                <a:off x="1771973" y="31432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8" name="Elipse 137"/>
              <p:cNvSpPr/>
              <p:nvPr/>
            </p:nvSpPr>
            <p:spPr>
              <a:xfrm>
                <a:off x="2468933" y="279576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39" name="Elipse 138"/>
              <p:cNvSpPr/>
              <p:nvPr/>
            </p:nvSpPr>
            <p:spPr>
              <a:xfrm>
                <a:off x="2387353" y="420256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0" name="Elipse 139"/>
              <p:cNvSpPr/>
              <p:nvPr/>
            </p:nvSpPr>
            <p:spPr>
              <a:xfrm>
                <a:off x="1038312" y="335053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1" name="Elipse 140"/>
              <p:cNvSpPr/>
              <p:nvPr/>
            </p:nvSpPr>
            <p:spPr>
              <a:xfrm>
                <a:off x="2321253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2" name="Elipse 141"/>
              <p:cNvSpPr/>
              <p:nvPr/>
            </p:nvSpPr>
            <p:spPr>
              <a:xfrm>
                <a:off x="2511769" y="25908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3" name="Elipse 142"/>
              <p:cNvSpPr/>
              <p:nvPr/>
            </p:nvSpPr>
            <p:spPr>
              <a:xfrm>
                <a:off x="2708619" y="25717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4" name="Elipse 143"/>
              <p:cNvSpPr/>
              <p:nvPr/>
            </p:nvSpPr>
            <p:spPr>
              <a:xfrm>
                <a:off x="3026119" y="2686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5" name="Elipse 144"/>
              <p:cNvSpPr/>
              <p:nvPr/>
            </p:nvSpPr>
            <p:spPr>
              <a:xfrm>
                <a:off x="3057869" y="2813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6" name="Elipse 145"/>
              <p:cNvSpPr/>
              <p:nvPr/>
            </p:nvSpPr>
            <p:spPr>
              <a:xfrm>
                <a:off x="3108669" y="29083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7" name="Elipse 146"/>
              <p:cNvSpPr/>
              <p:nvPr/>
            </p:nvSpPr>
            <p:spPr>
              <a:xfrm>
                <a:off x="2817751" y="290701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8" name="Elipse 147"/>
              <p:cNvSpPr/>
              <p:nvPr/>
            </p:nvSpPr>
            <p:spPr>
              <a:xfrm>
                <a:off x="2378419" y="28321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49" name="Elipse 148"/>
              <p:cNvSpPr/>
              <p:nvPr/>
            </p:nvSpPr>
            <p:spPr>
              <a:xfrm>
                <a:off x="3126753" y="327801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0" name="Elipse 149"/>
              <p:cNvSpPr/>
              <p:nvPr/>
            </p:nvSpPr>
            <p:spPr>
              <a:xfrm>
                <a:off x="2738745" y="308513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1" name="Elipse 150"/>
              <p:cNvSpPr/>
              <p:nvPr/>
            </p:nvSpPr>
            <p:spPr>
              <a:xfrm>
                <a:off x="2740515" y="299079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2" name="Elipse 151"/>
              <p:cNvSpPr/>
              <p:nvPr/>
            </p:nvSpPr>
            <p:spPr>
              <a:xfrm>
                <a:off x="2402245" y="31273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3" name="Elipse 152"/>
              <p:cNvSpPr/>
              <p:nvPr/>
            </p:nvSpPr>
            <p:spPr>
              <a:xfrm>
                <a:off x="2249845" y="32480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4" name="Elipse 153"/>
              <p:cNvSpPr/>
              <p:nvPr/>
            </p:nvSpPr>
            <p:spPr>
              <a:xfrm>
                <a:off x="2389545" y="33496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5" name="Elipse 154"/>
              <p:cNvSpPr/>
              <p:nvPr/>
            </p:nvSpPr>
            <p:spPr>
              <a:xfrm>
                <a:off x="2580045" y="34321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6" name="Elipse 155"/>
              <p:cNvSpPr/>
              <p:nvPr/>
            </p:nvSpPr>
            <p:spPr>
              <a:xfrm>
                <a:off x="2672133" y="35052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7" name="Elipse 156"/>
              <p:cNvSpPr/>
              <p:nvPr/>
            </p:nvSpPr>
            <p:spPr>
              <a:xfrm>
                <a:off x="2519733" y="36195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8" name="Elipse 157"/>
              <p:cNvSpPr/>
              <p:nvPr/>
            </p:nvSpPr>
            <p:spPr>
              <a:xfrm>
                <a:off x="2630147" y="38480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59" name="Elipse 158"/>
              <p:cNvSpPr/>
              <p:nvPr/>
            </p:nvSpPr>
            <p:spPr>
              <a:xfrm>
                <a:off x="2468933" y="3860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0" name="Elipse 159"/>
              <p:cNvSpPr/>
              <p:nvPr/>
            </p:nvSpPr>
            <p:spPr>
              <a:xfrm>
                <a:off x="2202233" y="35306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1" name="Elipse 160"/>
              <p:cNvSpPr/>
              <p:nvPr/>
            </p:nvSpPr>
            <p:spPr>
              <a:xfrm>
                <a:off x="1903783" y="36512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2" name="Elipse 161"/>
              <p:cNvSpPr/>
              <p:nvPr/>
            </p:nvSpPr>
            <p:spPr>
              <a:xfrm>
                <a:off x="2116445" y="415217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3" name="Elipse 162"/>
              <p:cNvSpPr/>
              <p:nvPr/>
            </p:nvSpPr>
            <p:spPr>
              <a:xfrm>
                <a:off x="1776783" y="37211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4" name="Elipse 163"/>
              <p:cNvSpPr/>
              <p:nvPr/>
            </p:nvSpPr>
            <p:spPr>
              <a:xfrm>
                <a:off x="2443986" y="423954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5" name="Elipse 164"/>
              <p:cNvSpPr/>
              <p:nvPr/>
            </p:nvSpPr>
            <p:spPr>
              <a:xfrm>
                <a:off x="2740515" y="415381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6" name="Elipse 165"/>
              <p:cNvSpPr/>
              <p:nvPr/>
            </p:nvSpPr>
            <p:spPr>
              <a:xfrm>
                <a:off x="2619573" y="4053233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7" name="Elipse 166"/>
              <p:cNvSpPr/>
              <p:nvPr/>
            </p:nvSpPr>
            <p:spPr>
              <a:xfrm>
                <a:off x="1986333" y="4019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68" name="Elipse 167"/>
              <p:cNvSpPr/>
              <p:nvPr/>
            </p:nvSpPr>
            <p:spPr>
              <a:xfrm>
                <a:off x="1846633" y="39624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1" name="Elipse 170"/>
              <p:cNvSpPr/>
              <p:nvPr/>
            </p:nvSpPr>
            <p:spPr>
              <a:xfrm>
                <a:off x="1719633" y="40894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2" name="Elipse 171"/>
              <p:cNvSpPr/>
              <p:nvPr/>
            </p:nvSpPr>
            <p:spPr>
              <a:xfrm>
                <a:off x="2150223" y="432658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3" name="Elipse 172"/>
              <p:cNvSpPr/>
              <p:nvPr/>
            </p:nvSpPr>
            <p:spPr>
              <a:xfrm>
                <a:off x="1627577" y="421639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4" name="Elipse 173"/>
              <p:cNvSpPr/>
              <p:nvPr/>
            </p:nvSpPr>
            <p:spPr>
              <a:xfrm>
                <a:off x="1868627" y="4310981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5" name="Elipse 174"/>
              <p:cNvSpPr/>
              <p:nvPr/>
            </p:nvSpPr>
            <p:spPr>
              <a:xfrm>
                <a:off x="1826821" y="455642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76" name="Elipse 175"/>
              <p:cNvSpPr/>
              <p:nvPr/>
            </p:nvSpPr>
            <p:spPr>
              <a:xfrm>
                <a:off x="1570427" y="47307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grpSp>
          <p:nvGrpSpPr>
            <p:cNvPr id="10" name="Grupo 321"/>
            <p:cNvGrpSpPr/>
            <p:nvPr/>
          </p:nvGrpSpPr>
          <p:grpSpPr>
            <a:xfrm>
              <a:off x="3343263" y="2874123"/>
              <a:ext cx="3867869" cy="3360777"/>
              <a:chOff x="106675" y="2096114"/>
              <a:chExt cx="2987363" cy="2658745"/>
            </a:xfrm>
          </p:grpSpPr>
          <p:sp>
            <p:nvSpPr>
              <p:cNvPr id="71" name="Elipse 70"/>
              <p:cNvSpPr/>
              <p:nvPr/>
            </p:nvSpPr>
            <p:spPr>
              <a:xfrm>
                <a:off x="1686454" y="366538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106675" y="271462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1583846" y="222300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1749749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1950049" y="403871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1802232" y="384271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1606873" y="328612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1392559" y="357187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054509" y="402256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1463997" y="34290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1463997" y="31432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2020732" y="390855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3" name="Elipse 82"/>
              <p:cNvSpPr/>
              <p:nvPr/>
            </p:nvSpPr>
            <p:spPr>
              <a:xfrm>
                <a:off x="1771973" y="314324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915431" y="209611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312525" y="366933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2245010" y="3854301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2321253" y="250030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2511769" y="25908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89" name="Elipse 88"/>
              <p:cNvSpPr/>
              <p:nvPr/>
            </p:nvSpPr>
            <p:spPr>
              <a:xfrm>
                <a:off x="2761103" y="2523285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3026119" y="2686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3057869" y="281305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2987011" y="292241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2702269" y="28829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2362716" y="2770037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5" name="Elipse 94"/>
              <p:cNvSpPr/>
              <p:nvPr/>
            </p:nvSpPr>
            <p:spPr>
              <a:xfrm>
                <a:off x="2208573" y="300514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2681645" y="30448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7" name="Elipse 96"/>
              <p:cNvSpPr/>
              <p:nvPr/>
            </p:nvSpPr>
            <p:spPr>
              <a:xfrm>
                <a:off x="2554645" y="30511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2402245" y="312737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2536047" y="387487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0" name="Elipse 99"/>
              <p:cNvSpPr/>
              <p:nvPr/>
            </p:nvSpPr>
            <p:spPr>
              <a:xfrm>
                <a:off x="2389545" y="3349628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1" name="Elipse 100"/>
              <p:cNvSpPr/>
              <p:nvPr/>
            </p:nvSpPr>
            <p:spPr>
              <a:xfrm>
                <a:off x="2472813" y="342900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2" name="Elipse 101"/>
              <p:cNvSpPr/>
              <p:nvPr/>
            </p:nvSpPr>
            <p:spPr>
              <a:xfrm>
                <a:off x="2672133" y="35052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2519733" y="36195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2494333" y="3733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5" name="Elipse 104"/>
              <p:cNvSpPr/>
              <p:nvPr/>
            </p:nvSpPr>
            <p:spPr>
              <a:xfrm>
                <a:off x="2468933" y="38608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6" name="Elipse 105"/>
              <p:cNvSpPr/>
              <p:nvPr/>
            </p:nvSpPr>
            <p:spPr>
              <a:xfrm>
                <a:off x="2202233" y="35306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7" name="Elipse 106"/>
              <p:cNvSpPr/>
              <p:nvPr/>
            </p:nvSpPr>
            <p:spPr>
              <a:xfrm>
                <a:off x="1903783" y="36512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1706933" y="34734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09" name="Elipse 108"/>
              <p:cNvSpPr/>
              <p:nvPr/>
            </p:nvSpPr>
            <p:spPr>
              <a:xfrm>
                <a:off x="1776783" y="37211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0" name="Elipse 109"/>
              <p:cNvSpPr/>
              <p:nvPr/>
            </p:nvSpPr>
            <p:spPr>
              <a:xfrm>
                <a:off x="1737718" y="383870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1" name="Elipse 110"/>
              <p:cNvSpPr/>
              <p:nvPr/>
            </p:nvSpPr>
            <p:spPr>
              <a:xfrm>
                <a:off x="1433883" y="39433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2" name="Elipse 111"/>
              <p:cNvSpPr/>
              <p:nvPr/>
            </p:nvSpPr>
            <p:spPr>
              <a:xfrm>
                <a:off x="1852883" y="3854301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3" name="Elipse 112"/>
              <p:cNvSpPr/>
              <p:nvPr/>
            </p:nvSpPr>
            <p:spPr>
              <a:xfrm>
                <a:off x="1986333" y="401955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6" name="Elipse 115"/>
              <p:cNvSpPr/>
              <p:nvPr/>
            </p:nvSpPr>
            <p:spPr>
              <a:xfrm>
                <a:off x="1846633" y="3962402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17" name="Elipse 116"/>
              <p:cNvSpPr/>
              <p:nvPr/>
            </p:nvSpPr>
            <p:spPr>
              <a:xfrm>
                <a:off x="1679372" y="4130174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0" name="Elipse 119"/>
              <p:cNvSpPr/>
              <p:nvPr/>
            </p:nvSpPr>
            <p:spPr>
              <a:xfrm>
                <a:off x="1513277" y="41973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1" name="Elipse 120"/>
              <p:cNvSpPr/>
              <p:nvPr/>
            </p:nvSpPr>
            <p:spPr>
              <a:xfrm>
                <a:off x="1627577" y="421639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2" name="Elipse 121"/>
              <p:cNvSpPr/>
              <p:nvPr/>
            </p:nvSpPr>
            <p:spPr>
              <a:xfrm>
                <a:off x="1722827" y="428624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3" name="Elipse 122"/>
              <p:cNvSpPr/>
              <p:nvPr/>
            </p:nvSpPr>
            <p:spPr>
              <a:xfrm>
                <a:off x="1748227" y="4521196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124" name="Elipse 123"/>
              <p:cNvSpPr/>
              <p:nvPr/>
            </p:nvSpPr>
            <p:spPr>
              <a:xfrm>
                <a:off x="1523344" y="4718690"/>
                <a:ext cx="36169" cy="361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grpSp>
          <p:nvGrpSpPr>
            <p:cNvPr id="11" name="Grupo 207"/>
            <p:cNvGrpSpPr/>
            <p:nvPr/>
          </p:nvGrpSpPr>
          <p:grpSpPr>
            <a:xfrm>
              <a:off x="2996609" y="2501474"/>
              <a:ext cx="4075951" cy="3612038"/>
              <a:chOff x="-214346" y="2000240"/>
              <a:chExt cx="3148076" cy="2857520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42910" y="2000240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1500166" y="2000240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1357290" y="2571744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285720" y="2500306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-214346" y="300037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500034" y="3143248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1142976" y="3214686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2071670" y="264318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1817686" y="3055936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2249504" y="291941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2528904" y="26463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790854" y="3040066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2438440" y="3197230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2295578" y="3482980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2574262" y="3590928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2457598" y="3900488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1785918" y="3786190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1955782" y="3825878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1357290" y="4714884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1511726" y="4542359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1214414" y="3857628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1643042" y="3571876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1708130" y="3962404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1619250" y="4024312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2087580" y="4197344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1908446" y="4121570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1849467" y="4222503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1428728" y="4286256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1538286" y="4338636"/>
                <a:ext cx="71438" cy="71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grpSp>
          <p:nvGrpSpPr>
            <p:cNvPr id="12" name="Grupo 137"/>
            <p:cNvGrpSpPr/>
            <p:nvPr/>
          </p:nvGrpSpPr>
          <p:grpSpPr>
            <a:xfrm>
              <a:off x="5653967" y="3617587"/>
              <a:ext cx="1708269" cy="1874802"/>
              <a:chOff x="1838061" y="2883208"/>
              <a:chExt cx="1319384" cy="1483177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1900568" y="4223509"/>
                <a:ext cx="142876" cy="14287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295406" y="4075072"/>
                <a:ext cx="142876" cy="14287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2162976" y="3855041"/>
                <a:ext cx="142876" cy="14287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1838061" y="3469340"/>
                <a:ext cx="142876" cy="14287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3014569" y="2883208"/>
                <a:ext cx="142876" cy="14287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 err="1" smtClean="0"/>
              </a:p>
            </p:txBody>
          </p:sp>
        </p:grpSp>
        <p:sp>
          <p:nvSpPr>
            <p:cNvPr id="32" name="Elipse 31"/>
            <p:cNvSpPr/>
            <p:nvPr/>
          </p:nvSpPr>
          <p:spPr>
            <a:xfrm>
              <a:off x="5306271" y="6067795"/>
              <a:ext cx="94633" cy="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b="1" dirty="0" smtClean="0"/>
            </a:p>
          </p:txBody>
        </p:sp>
        <p:sp>
          <p:nvSpPr>
            <p:cNvPr id="33" name="Elipse 32"/>
            <p:cNvSpPr/>
            <p:nvPr/>
          </p:nvSpPr>
          <p:spPr>
            <a:xfrm>
              <a:off x="5747162" y="5258334"/>
              <a:ext cx="94633" cy="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b="1" dirty="0" smtClean="0"/>
            </a:p>
          </p:txBody>
        </p:sp>
        <p:sp>
          <p:nvSpPr>
            <p:cNvPr id="34" name="Elipse 33"/>
            <p:cNvSpPr/>
            <p:nvPr/>
          </p:nvSpPr>
          <p:spPr>
            <a:xfrm>
              <a:off x="6159871" y="4745683"/>
              <a:ext cx="94633" cy="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b="1" dirty="0" smtClean="0"/>
            </a:p>
          </p:txBody>
        </p:sp>
        <p:sp>
          <p:nvSpPr>
            <p:cNvPr id="35" name="Elipse 34"/>
            <p:cNvSpPr/>
            <p:nvPr/>
          </p:nvSpPr>
          <p:spPr>
            <a:xfrm>
              <a:off x="5548646" y="5616731"/>
              <a:ext cx="94633" cy="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b="1" dirty="0" smtClean="0"/>
            </a:p>
          </p:txBody>
        </p:sp>
        <p:sp>
          <p:nvSpPr>
            <p:cNvPr id="36" name="Elipse 35"/>
            <p:cNvSpPr/>
            <p:nvPr/>
          </p:nvSpPr>
          <p:spPr>
            <a:xfrm>
              <a:off x="5580252" y="4545160"/>
              <a:ext cx="94633" cy="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88203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740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TOTVS entrou no mercado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0077" y="971253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Cada mercado, uma experiência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071748" y="1547886"/>
            <a:ext cx="2500132" cy="4101241"/>
            <a:chOff x="6071748" y="1547886"/>
            <a:chExt cx="2500132" cy="4101241"/>
          </a:xfrm>
        </p:grpSpPr>
        <p:pic>
          <p:nvPicPr>
            <p:cNvPr id="25" name="Picture 24" descr="1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1" t="22571" r="6257" b="17627"/>
            <a:stretch/>
          </p:blipFill>
          <p:spPr>
            <a:xfrm>
              <a:off x="6071748" y="1547886"/>
              <a:ext cx="2500132" cy="4101241"/>
            </a:xfrm>
            <a:prstGeom prst="rect">
              <a:avLst/>
            </a:prstGeom>
          </p:spPr>
        </p:pic>
        <p:sp>
          <p:nvSpPr>
            <p:cNvPr id="35" name="CaixaDeTexto 5"/>
            <p:cNvSpPr txBox="1"/>
            <p:nvPr/>
          </p:nvSpPr>
          <p:spPr>
            <a:xfrm>
              <a:off x="6248400" y="4199466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5BAC"/>
                  </a:solidFill>
                </a:rPr>
                <a:t>AMS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cxnSp>
          <p:nvCxnSpPr>
            <p:cNvPr id="36" name="Conector reto 8"/>
            <p:cNvCxnSpPr/>
            <p:nvPr/>
          </p:nvCxnSpPr>
          <p:spPr>
            <a:xfrm>
              <a:off x="6307666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12"/>
            <p:cNvSpPr txBox="1"/>
            <p:nvPr/>
          </p:nvSpPr>
          <p:spPr>
            <a:xfrm>
              <a:off x="6248401" y="4529665"/>
              <a:ext cx="198119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Aplicação de Testes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Utilizado pelos demais produtos para avaliações 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pt-B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pré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 pós testes, reação) 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 isoladamente por entidades de certificação </a:t>
              </a: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(ex.: FEBRABAN)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3" name="Group 25"/>
          <p:cNvGrpSpPr/>
          <p:nvPr/>
        </p:nvGrpSpPr>
        <p:grpSpPr>
          <a:xfrm>
            <a:off x="582041" y="1521428"/>
            <a:ext cx="2539817" cy="4140928"/>
            <a:chOff x="582041" y="1521428"/>
            <a:chExt cx="2539817" cy="4140928"/>
          </a:xfrm>
        </p:grpSpPr>
        <p:pic>
          <p:nvPicPr>
            <p:cNvPr id="44" name="Picture 10" descr="1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" t="22185" r="65859" b="17434"/>
            <a:stretch/>
          </p:blipFill>
          <p:spPr>
            <a:xfrm>
              <a:off x="582041" y="1521428"/>
              <a:ext cx="2539817" cy="4140928"/>
            </a:xfrm>
            <a:prstGeom prst="rect">
              <a:avLst/>
            </a:prstGeom>
          </p:spPr>
        </p:pic>
        <p:sp>
          <p:nvSpPr>
            <p:cNvPr id="45" name="CaixaDeTexto 16"/>
            <p:cNvSpPr txBox="1"/>
            <p:nvPr/>
          </p:nvSpPr>
          <p:spPr>
            <a:xfrm>
              <a:off x="770466" y="4199466"/>
              <a:ext cx="1255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5BAC"/>
                  </a:solidFill>
                </a:rPr>
                <a:t>WebEnsino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sp>
          <p:nvSpPr>
            <p:cNvPr id="46" name="CaixaDeTexto 18"/>
            <p:cNvSpPr txBox="1"/>
            <p:nvPr/>
          </p:nvSpPr>
          <p:spPr>
            <a:xfrm>
              <a:off x="770467" y="4529665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E-Learning com foco </a:t>
              </a:r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acadêmico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Disciplinas, Turmas, Aulas, Chat, Fórum, Wiki, </a:t>
              </a:r>
              <a:r>
                <a:rPr lang="pt-BR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etc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Conector reto 17"/>
            <p:cNvCxnSpPr/>
            <p:nvPr/>
          </p:nvCxnSpPr>
          <p:spPr>
            <a:xfrm>
              <a:off x="829732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9"/>
          <p:cNvGrpSpPr/>
          <p:nvPr/>
        </p:nvGrpSpPr>
        <p:grpSpPr>
          <a:xfrm>
            <a:off x="3359964" y="1534656"/>
            <a:ext cx="2473677" cy="4101241"/>
            <a:chOff x="3359964" y="1534656"/>
            <a:chExt cx="2473677" cy="4101241"/>
          </a:xfrm>
        </p:grpSpPr>
        <p:pic>
          <p:nvPicPr>
            <p:cNvPr id="49" name="Picture 23" descr="1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5" t="22377" r="36203" b="17820"/>
            <a:stretch/>
          </p:blipFill>
          <p:spPr>
            <a:xfrm>
              <a:off x="3359964" y="1534656"/>
              <a:ext cx="2473677" cy="4101241"/>
            </a:xfrm>
            <a:prstGeom prst="rect">
              <a:avLst/>
            </a:prstGeom>
          </p:spPr>
        </p:pic>
        <p:sp>
          <p:nvSpPr>
            <p:cNvPr id="50" name="CaixaDeTexto 13"/>
            <p:cNvSpPr txBox="1"/>
            <p:nvPr/>
          </p:nvSpPr>
          <p:spPr>
            <a:xfrm>
              <a:off x="3539066" y="4199466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5BAC"/>
                  </a:solidFill>
                </a:rPr>
                <a:t>EPM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cxnSp>
          <p:nvCxnSpPr>
            <p:cNvPr id="51" name="Conector reto 14"/>
            <p:cNvCxnSpPr/>
            <p:nvPr/>
          </p:nvCxnSpPr>
          <p:spPr>
            <a:xfrm>
              <a:off x="3598332" y="4521201"/>
              <a:ext cx="2057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ixaDeTexto 15"/>
            <p:cNvSpPr txBox="1"/>
            <p:nvPr/>
          </p:nvSpPr>
          <p:spPr>
            <a:xfrm>
              <a:off x="3539067" y="4529665"/>
              <a:ext cx="198119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E-Learning com foco </a:t>
              </a:r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corporativo</a:t>
              </a:r>
              <a:r>
                <a:rPr lang="pt-B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Treinamentos, Trilhas, Créditos, Cargos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14400" y="1612392"/>
            <a:ext cx="4604380" cy="3945020"/>
            <a:chOff x="1034420" y="1624584"/>
            <a:chExt cx="4604380" cy="3945020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1034420" y="1624584"/>
              <a:ext cx="4604380" cy="3945020"/>
            </a:xfrm>
            <a:prstGeom prst="roundRect">
              <a:avLst>
                <a:gd name="adj" fmla="val 668"/>
              </a:avLst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16"/>
            <p:cNvSpPr txBox="1"/>
            <p:nvPr/>
          </p:nvSpPr>
          <p:spPr>
            <a:xfrm>
              <a:off x="1100573" y="4222166"/>
              <a:ext cx="297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5BAC"/>
                  </a:solidFill>
                </a:rPr>
                <a:t>TOTVS e-Learning Suite - LMS</a:t>
              </a:r>
              <a:endParaRPr lang="en-US" b="1" dirty="0">
                <a:solidFill>
                  <a:srgbClr val="005BAC"/>
                </a:solidFill>
              </a:endParaRPr>
            </a:p>
          </p:txBody>
        </p:sp>
        <p:sp>
          <p:nvSpPr>
            <p:cNvPr id="39" name="CaixaDeTexto 18"/>
            <p:cNvSpPr txBox="1"/>
            <p:nvPr/>
          </p:nvSpPr>
          <p:spPr>
            <a:xfrm>
              <a:off x="1143000" y="4552364"/>
              <a:ext cx="4343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Learning Management System</a:t>
              </a:r>
              <a:r>
                <a:rPr lang="pt-B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Único que combina funções acadêmicas (Disciplinas, Turmas, etc.) e corporativas (treinamentos e trilhas).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0" name="Conector reto 17"/>
            <p:cNvCxnSpPr/>
            <p:nvPr/>
          </p:nvCxnSpPr>
          <p:spPr>
            <a:xfrm>
              <a:off x="1143001" y="4545585"/>
              <a:ext cx="434339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10" descr="1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5" t="24805" r="68471" b="40526"/>
            <a:stretch/>
          </p:blipFill>
          <p:spPr>
            <a:xfrm>
              <a:off x="1115568" y="1700784"/>
              <a:ext cx="2237232" cy="2504823"/>
            </a:xfrm>
            <a:prstGeom prst="rect">
              <a:avLst/>
            </a:prstGeom>
          </p:spPr>
        </p:pic>
        <p:pic>
          <p:nvPicPr>
            <p:cNvPr id="41" name="Picture 23" descr="1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8" t="24821" r="37870" b="39455"/>
            <a:stretch/>
          </p:blipFill>
          <p:spPr>
            <a:xfrm>
              <a:off x="3343275" y="1700784"/>
              <a:ext cx="2229430" cy="2520000"/>
            </a:xfrm>
            <a:prstGeom prst="rect">
              <a:avLst/>
            </a:prstGeom>
          </p:spPr>
        </p:pic>
        <p:sp>
          <p:nvSpPr>
            <p:cNvPr id="2" name="Retângulo de cantos arredondados 1"/>
            <p:cNvSpPr/>
            <p:nvPr/>
          </p:nvSpPr>
          <p:spPr>
            <a:xfrm>
              <a:off x="1106076" y="1700784"/>
              <a:ext cx="4476154" cy="2523066"/>
            </a:xfrm>
            <a:prstGeom prst="roundRect">
              <a:avLst>
                <a:gd name="adj" fmla="val 1351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705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6512E-6 L -0.02777 -0.000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6549E-6 L 0.03073 -0.00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363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7" y="971253"/>
            <a:ext cx="2726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BackOffice </a:t>
            </a:r>
            <a:r>
              <a:rPr lang="pt-BR" sz="2000" dirty="0" err="1">
                <a:solidFill>
                  <a:srgbClr val="003D6E"/>
                </a:solidFill>
              </a:rPr>
              <a:t>vs</a:t>
            </a:r>
            <a:r>
              <a:rPr lang="pt-BR" sz="2000" dirty="0">
                <a:solidFill>
                  <a:srgbClr val="003D6E"/>
                </a:solidFill>
              </a:rPr>
              <a:t> E-Learning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26814" b="46950"/>
          <a:stretch/>
        </p:blipFill>
        <p:spPr>
          <a:xfrm>
            <a:off x="4524048" y="1838942"/>
            <a:ext cx="4619952" cy="17992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r="49946" b="46563"/>
          <a:stretch/>
        </p:blipFill>
        <p:spPr>
          <a:xfrm>
            <a:off x="0" y="1905093"/>
            <a:ext cx="4576961" cy="1759564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3429000"/>
            <a:ext cx="5011838" cy="899932"/>
            <a:chOff x="0" y="3429000"/>
            <a:chExt cx="5011838" cy="899932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1" r="45190" b="36877"/>
            <a:stretch/>
          </p:blipFill>
          <p:spPr>
            <a:xfrm>
              <a:off x="0" y="3429000"/>
              <a:ext cx="5011838" cy="899932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670077" y="3705875"/>
              <a:ext cx="1179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BackOffice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456252" y="3429000"/>
            <a:ext cx="4687747" cy="899932"/>
            <a:chOff x="4456252" y="3429000"/>
            <a:chExt cx="4687747" cy="89993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34" t="50000" b="36878"/>
            <a:stretch/>
          </p:blipFill>
          <p:spPr>
            <a:xfrm>
              <a:off x="4456252" y="3429000"/>
              <a:ext cx="4687747" cy="899932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7281787" y="3705875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E-Learning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533036" y="4421392"/>
            <a:ext cx="2295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Otimizar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521961" y="5105400"/>
            <a:ext cx="274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Receitas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78056" y="5772929"/>
            <a:ext cx="2675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Margem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4827683" y="4438410"/>
            <a:ext cx="2322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Otimizar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584463" y="5085340"/>
            <a:ext cx="339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Aprendizado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836034" y="5715000"/>
            <a:ext cx="339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Melhorar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7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187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 Geral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0077" y="971253"/>
            <a:ext cx="1488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rgbClr val="003D6E"/>
                </a:solidFill>
              </a:rPr>
              <a:t>User-Centric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24362" r="39547" b="3483"/>
          <a:stretch/>
        </p:blipFill>
        <p:spPr>
          <a:xfrm>
            <a:off x="523701" y="2333967"/>
            <a:ext cx="4888720" cy="305545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0" t="25645"/>
          <a:stretch/>
        </p:blipFill>
        <p:spPr>
          <a:xfrm>
            <a:off x="3459480" y="2385314"/>
            <a:ext cx="5106307" cy="312109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3502" r="24770" b="41132"/>
          <a:stretch/>
        </p:blipFill>
        <p:spPr>
          <a:xfrm>
            <a:off x="2529106" y="1717964"/>
            <a:ext cx="3825974" cy="22278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47999" r="51833" b="21334"/>
          <a:stretch/>
        </p:blipFill>
        <p:spPr>
          <a:xfrm>
            <a:off x="838200" y="2804160"/>
            <a:ext cx="3368040" cy="210312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 rot="1854613">
            <a:off x="737122" y="4041818"/>
            <a:ext cx="1453920" cy="1135806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D6E"/>
                </a:solidFill>
              </a:rPr>
              <a:t>PUC</a:t>
            </a:r>
            <a:endParaRPr lang="en-US" b="1" dirty="0">
              <a:solidFill>
                <a:srgbClr val="003D6E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 rot="19881867">
            <a:off x="6440037" y="4085525"/>
            <a:ext cx="1453920" cy="1135806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003D6E"/>
                </a:solidFill>
              </a:rPr>
              <a:t>TOTVS</a:t>
            </a:r>
            <a:endParaRPr lang="en-US" b="1" dirty="0">
              <a:solidFill>
                <a:srgbClr val="003D6E"/>
              </a:solidFill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27111" r="36834" b="52000"/>
          <a:stretch/>
        </p:blipFill>
        <p:spPr>
          <a:xfrm>
            <a:off x="3596640" y="1371600"/>
            <a:ext cx="1981200" cy="143256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0" t="34444" r="32833" b="45112"/>
          <a:stretch/>
        </p:blipFill>
        <p:spPr>
          <a:xfrm>
            <a:off x="4968240" y="1874520"/>
            <a:ext cx="975360" cy="1402080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 rot="1504248">
            <a:off x="4768590" y="1853574"/>
            <a:ext cx="1453920" cy="113580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3D6E"/>
                </a:solidFill>
              </a:rPr>
              <a:t>SENAI</a:t>
            </a:r>
            <a:endParaRPr lang="en-US" b="1" dirty="0">
              <a:solidFill>
                <a:srgbClr val="003D6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35333" r="40500" b="38000"/>
          <a:stretch/>
        </p:blipFill>
        <p:spPr>
          <a:xfrm>
            <a:off x="3886200" y="1935480"/>
            <a:ext cx="1356360" cy="1828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34889" r="53167" b="45111"/>
          <a:stretch/>
        </p:blipFill>
        <p:spPr>
          <a:xfrm>
            <a:off x="2834640" y="1905000"/>
            <a:ext cx="1249680" cy="13716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49111" r="44000" b="26000"/>
          <a:stretch/>
        </p:blipFill>
        <p:spPr>
          <a:xfrm>
            <a:off x="3627120" y="2819400"/>
            <a:ext cx="1402080" cy="170688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6" t="49110" r="13833" b="20890"/>
          <a:stretch/>
        </p:blipFill>
        <p:spPr>
          <a:xfrm>
            <a:off x="4800600" y="2880360"/>
            <a:ext cx="3108960" cy="20574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23182"/>
          <a:stretch/>
        </p:blipFill>
        <p:spPr>
          <a:xfrm>
            <a:off x="2123871" y="4533832"/>
            <a:ext cx="511304" cy="47418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4159" r="20094"/>
          <a:stretch/>
        </p:blipFill>
        <p:spPr>
          <a:xfrm>
            <a:off x="2529106" y="4609721"/>
            <a:ext cx="726468" cy="543532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23182"/>
          <a:stretch/>
        </p:blipFill>
        <p:spPr>
          <a:xfrm>
            <a:off x="6059988" y="4526280"/>
            <a:ext cx="511304" cy="474189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4159" r="20094"/>
          <a:stretch/>
        </p:blipFill>
        <p:spPr>
          <a:xfrm>
            <a:off x="6465223" y="4602169"/>
            <a:ext cx="726468" cy="543532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23182"/>
          <a:stretch/>
        </p:blipFill>
        <p:spPr>
          <a:xfrm>
            <a:off x="5358011" y="1986312"/>
            <a:ext cx="511304" cy="474189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4159" r="20094"/>
          <a:stretch/>
        </p:blipFill>
        <p:spPr>
          <a:xfrm>
            <a:off x="5640253" y="2154380"/>
            <a:ext cx="726468" cy="5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740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TOTVS entrou no mercado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0077" y="971253"/>
            <a:ext cx="289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Corporativo </a:t>
            </a:r>
            <a:r>
              <a:rPr lang="pt-BR" sz="2000" dirty="0" err="1" smtClean="0">
                <a:solidFill>
                  <a:srgbClr val="003D6E"/>
                </a:solidFill>
              </a:rPr>
              <a:t>vs</a:t>
            </a:r>
            <a:r>
              <a:rPr lang="pt-BR" sz="2000" dirty="0" smtClean="0">
                <a:solidFill>
                  <a:srgbClr val="003D6E"/>
                </a:solidFill>
              </a:rPr>
              <a:t> Acadêmico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4" b="100000" l="3929" r="97500">
                        <a14:foregroundMark x1="20000" y1="77488" x2="20000" y2="77488"/>
                      </a14:backgroundRemoval>
                    </a14:imgEffect>
                  </a14:imgLayer>
                </a14:imgProps>
              </a:ext>
            </a:extLst>
          </a:blip>
          <a:srcRect l="8476" t="12489" r="2617"/>
          <a:stretch/>
        </p:blipFill>
        <p:spPr>
          <a:xfrm>
            <a:off x="0" y="1347525"/>
            <a:ext cx="3161544" cy="46900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6032" y="1561117"/>
            <a:ext cx="6127968" cy="4337663"/>
            <a:chOff x="3016032" y="1561117"/>
            <a:chExt cx="6127968" cy="43376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2603" y="3838534"/>
              <a:ext cx="1109543" cy="1109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1756" y="2463792"/>
              <a:ext cx="1109543" cy="11095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22" b="100000" l="4889" r="9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1299" y="2414884"/>
              <a:ext cx="1333364" cy="133336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5594394" y="3916981"/>
              <a:ext cx="1546225" cy="1167621"/>
              <a:chOff x="4267200" y="4835525"/>
              <a:chExt cx="1546225" cy="1167621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340035" y="4868905"/>
                <a:ext cx="1351464" cy="1007241"/>
              </a:xfrm>
              <a:prstGeom prst="rect">
                <a:avLst/>
              </a:prstGeom>
            </p:spPr>
          </p:pic>
          <p:sp>
            <p:nvSpPr>
              <p:cNvPr id="28" name="Oval 27"/>
              <p:cNvSpPr/>
              <p:nvPr/>
            </p:nvSpPr>
            <p:spPr>
              <a:xfrm>
                <a:off x="4279900" y="4835525"/>
                <a:ext cx="165100" cy="136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67200" y="5762625"/>
                <a:ext cx="165100" cy="136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565775" y="4835525"/>
                <a:ext cx="165100" cy="136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648325" y="5762625"/>
                <a:ext cx="165100" cy="136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553075" y="5866621"/>
                <a:ext cx="165100" cy="136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27" b="98555" l="0" r="100000">
                          <a14:foregroundMark x1="4035" y1="96243" x2="98559" y2="96243"/>
                          <a14:foregroundMark x1="96542" y1="50867" x2="97118" y2="98266"/>
                          <a14:backgroundMark x1="9510" y1="67630" x2="1153" y2="74277"/>
                          <a14:backgroundMark x1="5476" y1="63295" x2="2594" y2="453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3140" y="3692564"/>
              <a:ext cx="1324567" cy="13207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717" b="81585" l="16643" r="82036">
                          <a14:foregroundMark x1="22929" y1="15047" x2="61607" y2="13714"/>
                          <a14:foregroundMark x1="41179" y1="12171" x2="46107" y2="10242"/>
                          <a14:foregroundMark x1="40214" y1="25465" x2="46679" y2="19291"/>
                          <a14:foregroundMark x1="48857" y1="25640" x2="49250" y2="30656"/>
                        </a14:backgroundRemoval>
                      </a14:imgEffect>
                    </a14:imgLayer>
                  </a14:imgProps>
                </a:ext>
              </a:extLst>
            </a:blip>
            <a:srcRect l="16449" t="7524" r="17560" b="18013"/>
            <a:stretch/>
          </p:blipFill>
          <p:spPr>
            <a:xfrm>
              <a:off x="4267200" y="2438400"/>
              <a:ext cx="1066800" cy="12256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1500">
                          <a14:foregroundMark x1="21667" y1="52667" x2="17667" y2="32000"/>
                          <a14:foregroundMark x1="28000" y1="39500" x2="42333" y2="38000"/>
                          <a14:foregroundMark x1="67833" y1="49833" x2="74333" y2="52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9093" y="2362200"/>
              <a:ext cx="1371600" cy="1371600"/>
            </a:xfrm>
            <a:prstGeom prst="rect">
              <a:avLst/>
            </a:prstGeom>
          </p:spPr>
        </p:pic>
        <p:sp>
          <p:nvSpPr>
            <p:cNvPr id="26" name="Left Arrow 25"/>
            <p:cNvSpPr/>
            <p:nvPr/>
          </p:nvSpPr>
          <p:spPr>
            <a:xfrm>
              <a:off x="3016032" y="1561117"/>
              <a:ext cx="6127968" cy="4337663"/>
            </a:xfrm>
            <a:prstGeom prst="leftArrow">
              <a:avLst>
                <a:gd name="adj1" fmla="val 62081"/>
                <a:gd name="adj2" fmla="val 51756"/>
              </a:avLst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10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187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 Geral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2073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Do Presencial ao Ensino à Distância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8378" r="1"/>
          <a:stretch/>
        </p:blipFill>
        <p:spPr>
          <a:xfrm>
            <a:off x="2529106" y="725140"/>
            <a:ext cx="6614894" cy="6283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7"/>
          <a:stretch/>
        </p:blipFill>
        <p:spPr>
          <a:xfrm>
            <a:off x="0" y="6217920"/>
            <a:ext cx="9144000" cy="6400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178067" y="2589012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</a:rPr>
              <a:t>À </a:t>
            </a:r>
            <a:r>
              <a:rPr lang="en-US" sz="1100" dirty="0" err="1" smtClean="0">
                <a:solidFill>
                  <a:srgbClr val="002060"/>
                </a:solidFill>
              </a:rPr>
              <a:t>distância</a:t>
            </a:r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200510" y="4149992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2060"/>
                </a:solidFill>
              </a:rPr>
              <a:t>Presencial</a:t>
            </a:r>
            <a:endParaRPr lang="en-US" sz="1100" dirty="0">
              <a:solidFill>
                <a:srgbClr val="002060"/>
              </a:solidFill>
            </a:endParaRPr>
          </a:p>
        </p:txBody>
      </p:sp>
      <p:grpSp>
        <p:nvGrpSpPr>
          <p:cNvPr id="1050" name="Grupo 1049"/>
          <p:cNvGrpSpPr/>
          <p:nvPr/>
        </p:nvGrpSpPr>
        <p:grpSpPr>
          <a:xfrm>
            <a:off x="745382" y="1889351"/>
            <a:ext cx="2832431" cy="1154162"/>
            <a:chOff x="745382" y="1889351"/>
            <a:chExt cx="2832431" cy="1154162"/>
          </a:xfrm>
        </p:grpSpPr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865993" y="1889351"/>
              <a:ext cx="1981200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1400" b="1" dirty="0">
                  <a:solidFill>
                    <a:srgbClr val="005BAC"/>
                  </a:solidFill>
                </a:rPr>
                <a:t>Perda do Feedback</a:t>
              </a:r>
            </a:p>
            <a:p>
              <a:r>
                <a:rPr lang="pt-BR" sz="1100" dirty="0">
                  <a:solidFill>
                    <a:srgbClr val="002060"/>
                  </a:solidFill>
                </a:rPr>
                <a:t>Professores com dificuldades em identificar quem não vai bem e alunos sem condições de comparar sua performance com o resto da </a:t>
              </a:r>
              <a:r>
                <a:rPr lang="pt-BR" sz="1100" dirty="0" smtClean="0">
                  <a:solidFill>
                    <a:srgbClr val="002060"/>
                  </a:solidFill>
                </a:rPr>
                <a:t>turma</a:t>
              </a:r>
              <a:endParaRPr lang="pt-BR" sz="1100" dirty="0">
                <a:solidFill>
                  <a:srgbClr val="002060"/>
                </a:solidFill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45382" y="1931160"/>
              <a:ext cx="72199" cy="109728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ector reto 24"/>
            <p:cNvCxnSpPr/>
            <p:nvPr/>
          </p:nvCxnSpPr>
          <p:spPr>
            <a:xfrm>
              <a:off x="745382" y="3022898"/>
              <a:ext cx="2832431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2" name="Grupo 1051"/>
          <p:cNvGrpSpPr/>
          <p:nvPr/>
        </p:nvGrpSpPr>
        <p:grpSpPr>
          <a:xfrm>
            <a:off x="5635213" y="1889351"/>
            <a:ext cx="2935287" cy="1144151"/>
            <a:chOff x="5635213" y="1889351"/>
            <a:chExt cx="2935287" cy="1144151"/>
          </a:xfrm>
        </p:grpSpPr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388806" y="1889351"/>
              <a:ext cx="2098737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pt-BR" sz="1400" b="1" dirty="0">
                  <a:solidFill>
                    <a:srgbClr val="005BAC"/>
                  </a:solidFill>
                </a:rPr>
                <a:t>Organização e Controle</a:t>
              </a:r>
            </a:p>
            <a:p>
              <a:pPr algn="r"/>
              <a:r>
                <a:rPr lang="pt-BR" sz="1100" dirty="0">
                  <a:solidFill>
                    <a:srgbClr val="002060"/>
                  </a:solidFill>
                </a:rPr>
                <a:t>Professores cientes do rendimento da turma e alunos cientes do seu próprio desempenho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8498301" y="1952676"/>
              <a:ext cx="72199" cy="91440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ector reto 27"/>
            <p:cNvCxnSpPr/>
            <p:nvPr/>
          </p:nvCxnSpPr>
          <p:spPr>
            <a:xfrm>
              <a:off x="6629400" y="2852720"/>
              <a:ext cx="1941100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6629400" y="2850622"/>
              <a:ext cx="0" cy="18288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ector reto 1023"/>
            <p:cNvCxnSpPr/>
            <p:nvPr/>
          </p:nvCxnSpPr>
          <p:spPr>
            <a:xfrm flipH="1">
              <a:off x="5635213" y="3025590"/>
              <a:ext cx="994187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eta para a direita 7"/>
          <p:cNvSpPr/>
          <p:nvPr/>
        </p:nvSpPr>
        <p:spPr>
          <a:xfrm>
            <a:off x="3577813" y="2866178"/>
            <a:ext cx="2057400" cy="309287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8" name="Grupo 1047"/>
          <p:cNvGrpSpPr/>
          <p:nvPr/>
        </p:nvGrpSpPr>
        <p:grpSpPr>
          <a:xfrm>
            <a:off x="745382" y="3201014"/>
            <a:ext cx="2837973" cy="1021361"/>
            <a:chOff x="745382" y="3201014"/>
            <a:chExt cx="2837973" cy="1021361"/>
          </a:xfrm>
        </p:grpSpPr>
        <p:sp>
          <p:nvSpPr>
            <p:cNvPr id="14" name="TextBox 20"/>
            <p:cNvSpPr txBox="1">
              <a:spLocks noChangeArrowheads="1"/>
            </p:cNvSpPr>
            <p:nvPr/>
          </p:nvSpPr>
          <p:spPr bwMode="auto">
            <a:xfrm>
              <a:off x="865993" y="3201014"/>
              <a:ext cx="1970442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1400" b="1" dirty="0">
                  <a:solidFill>
                    <a:srgbClr val="005BAC"/>
                  </a:solidFill>
                </a:rPr>
                <a:t>Baixa Expectativa</a:t>
              </a:r>
            </a:p>
            <a:p>
              <a:r>
                <a:rPr lang="pt-BR" sz="1100" dirty="0">
                  <a:solidFill>
                    <a:srgbClr val="002060"/>
                  </a:solidFill>
                </a:rPr>
                <a:t>Alunos e professores vêm pouco valor agregado nas disciplinas à distância se comparado com as </a:t>
              </a:r>
              <a:r>
                <a:rPr lang="pt-BR" sz="1100" dirty="0" smtClean="0">
                  <a:solidFill>
                    <a:srgbClr val="002060"/>
                  </a:solidFill>
                </a:rPr>
                <a:t>presenciais</a:t>
              </a:r>
              <a:endParaRPr lang="pt-BR" sz="1100" dirty="0">
                <a:solidFill>
                  <a:srgbClr val="002060"/>
                </a:solidFill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45382" y="3216535"/>
              <a:ext cx="72199" cy="100584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745382" y="4214389"/>
              <a:ext cx="2150218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2885902" y="3516041"/>
              <a:ext cx="0" cy="700639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H="1">
              <a:off x="2878160" y="3510296"/>
              <a:ext cx="705195" cy="5745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upo 1048"/>
          <p:cNvGrpSpPr/>
          <p:nvPr/>
        </p:nvGrpSpPr>
        <p:grpSpPr>
          <a:xfrm>
            <a:off x="5635213" y="2971800"/>
            <a:ext cx="2935287" cy="1169893"/>
            <a:chOff x="5635213" y="2971800"/>
            <a:chExt cx="2935287" cy="1169893"/>
          </a:xfrm>
        </p:grpSpPr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6388807" y="2971800"/>
              <a:ext cx="1981200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pt-BR" sz="1400" b="1" dirty="0">
                  <a:solidFill>
                    <a:srgbClr val="005BAC"/>
                  </a:solidFill>
                </a:rPr>
                <a:t>Incentivo</a:t>
              </a:r>
            </a:p>
            <a:p>
              <a:pPr algn="r"/>
              <a:r>
                <a:rPr lang="pt-BR" sz="1100" dirty="0">
                  <a:solidFill>
                    <a:srgbClr val="002060"/>
                  </a:solidFill>
                </a:rPr>
                <a:t>Ferramentas de colaboração e conteúdos mais interativos podem tornar disciplinas à distância mais atraentes que suas versões </a:t>
              </a:r>
              <a:r>
                <a:rPr lang="pt-BR" sz="1100" dirty="0" smtClean="0">
                  <a:solidFill>
                    <a:srgbClr val="002060"/>
                  </a:solidFill>
                </a:rPr>
                <a:t>presenciais</a:t>
              </a:r>
              <a:endParaRPr lang="pt-BR" sz="1050" dirty="0">
                <a:solidFill>
                  <a:srgbClr val="002060"/>
                </a:solidFill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8498301" y="3044413"/>
              <a:ext cx="72199" cy="109728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ector reto 41"/>
            <p:cNvCxnSpPr/>
            <p:nvPr/>
          </p:nvCxnSpPr>
          <p:spPr>
            <a:xfrm>
              <a:off x="6477000" y="4127338"/>
              <a:ext cx="2093500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6477000" y="3537797"/>
              <a:ext cx="0" cy="57913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>
              <a:endCxn id="17" idx="3"/>
            </p:cNvCxnSpPr>
            <p:nvPr/>
          </p:nvCxnSpPr>
          <p:spPr>
            <a:xfrm flipH="1" flipV="1">
              <a:off x="5635213" y="3510296"/>
              <a:ext cx="841788" cy="2872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eta para a direita 16"/>
          <p:cNvSpPr/>
          <p:nvPr/>
        </p:nvSpPr>
        <p:spPr>
          <a:xfrm>
            <a:off x="3577813" y="3355652"/>
            <a:ext cx="2057400" cy="309287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7" name="Grupo 1046"/>
          <p:cNvGrpSpPr/>
          <p:nvPr/>
        </p:nvGrpSpPr>
        <p:grpSpPr>
          <a:xfrm>
            <a:off x="745382" y="3999769"/>
            <a:ext cx="2832431" cy="1497793"/>
            <a:chOff x="745382" y="3999769"/>
            <a:chExt cx="2832431" cy="1497793"/>
          </a:xfrm>
        </p:grpSpPr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865992" y="4343400"/>
              <a:ext cx="1877208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1400" b="1" dirty="0">
                  <a:solidFill>
                    <a:srgbClr val="005BAC"/>
                  </a:solidFill>
                </a:rPr>
                <a:t>Pouca Visibilidade</a:t>
              </a:r>
            </a:p>
            <a:p>
              <a:r>
                <a:rPr lang="pt-BR" sz="1100" dirty="0">
                  <a:solidFill>
                    <a:srgbClr val="002060"/>
                  </a:solidFill>
                </a:rPr>
                <a:t>Professores podem disponibilizar conteúdos complementares mas não têm ideia sobre qual o uso pelos </a:t>
              </a:r>
              <a:r>
                <a:rPr lang="pt-BR" sz="1100" dirty="0" smtClean="0">
                  <a:solidFill>
                    <a:srgbClr val="002060"/>
                  </a:solidFill>
                </a:rPr>
                <a:t>alunos</a:t>
              </a:r>
              <a:endParaRPr lang="pt-BR" sz="1100" dirty="0">
                <a:solidFill>
                  <a:srgbClr val="002060"/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745382" y="4378361"/>
              <a:ext cx="72199" cy="109728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Conector reto 51"/>
            <p:cNvCxnSpPr/>
            <p:nvPr/>
          </p:nvCxnSpPr>
          <p:spPr>
            <a:xfrm>
              <a:off x="745382" y="5466840"/>
              <a:ext cx="2150218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2901142" y="4774034"/>
              <a:ext cx="0" cy="700639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flipH="1">
              <a:off x="2901142" y="4774034"/>
              <a:ext cx="451659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>
              <a:off x="3348643" y="3999769"/>
              <a:ext cx="0" cy="790489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flipH="1">
              <a:off x="3352802" y="4003518"/>
              <a:ext cx="225011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6" name="Grupo 1045"/>
          <p:cNvGrpSpPr/>
          <p:nvPr/>
        </p:nvGrpSpPr>
        <p:grpSpPr>
          <a:xfrm>
            <a:off x="5645160" y="3999769"/>
            <a:ext cx="2925340" cy="1330642"/>
            <a:chOff x="5645160" y="3999769"/>
            <a:chExt cx="2925340" cy="1330642"/>
          </a:xfrm>
        </p:grpSpPr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6390599" y="4321232"/>
              <a:ext cx="2096944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pt-BR" sz="1400" b="1" dirty="0">
                  <a:solidFill>
                    <a:srgbClr val="005BAC"/>
                  </a:solidFill>
                </a:rPr>
                <a:t>Acompanhamento</a:t>
              </a:r>
            </a:p>
            <a:p>
              <a:pPr algn="r"/>
              <a:r>
                <a:rPr lang="pt-BR" sz="1100" dirty="0">
                  <a:solidFill>
                    <a:srgbClr val="002060"/>
                  </a:solidFill>
                </a:rPr>
                <a:t>Professores podem acompanhar quem está fazendo uso do material complementar e a performance nos </a:t>
              </a:r>
              <a:r>
                <a:rPr lang="pt-BR" sz="1100" dirty="0" smtClean="0">
                  <a:solidFill>
                    <a:srgbClr val="002060"/>
                  </a:solidFill>
                </a:rPr>
                <a:t>exercícios</a:t>
              </a:r>
              <a:endParaRPr lang="pt-BR" sz="1100" dirty="0">
                <a:solidFill>
                  <a:srgbClr val="002060"/>
                </a:solidFill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8498301" y="4324571"/>
              <a:ext cx="72199" cy="1005840"/>
            </a:xfrm>
            <a:prstGeom prst="rect">
              <a:avLst/>
            </a:pr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ector reto 62"/>
            <p:cNvCxnSpPr/>
            <p:nvPr/>
          </p:nvCxnSpPr>
          <p:spPr>
            <a:xfrm>
              <a:off x="6477000" y="5318829"/>
              <a:ext cx="2093500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>
              <a:off x="6477000" y="4740372"/>
              <a:ext cx="0" cy="57913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flipH="1">
              <a:off x="5867400" y="4737910"/>
              <a:ext cx="609601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5870171" y="3999769"/>
              <a:ext cx="0" cy="740603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 flipH="1">
              <a:off x="5645160" y="4003518"/>
              <a:ext cx="225011" cy="0"/>
            </a:xfrm>
            <a:prstGeom prst="line">
              <a:avLst/>
            </a:prstGeom>
            <a:ln w="19050">
              <a:solidFill>
                <a:srgbClr val="005BA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eta para a direita 17"/>
          <p:cNvSpPr/>
          <p:nvPr/>
        </p:nvSpPr>
        <p:spPr>
          <a:xfrm>
            <a:off x="3577813" y="3845126"/>
            <a:ext cx="2057400" cy="309287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313508" y="2704011"/>
            <a:ext cx="3200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05BAC"/>
                </a:solidFill>
              </a:rPr>
              <a:t>TOTVS LMS 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30443" y="3328850"/>
            <a:ext cx="443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(Learning Management System)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7"/>
          <a:stretch/>
        </p:blipFill>
        <p:spPr>
          <a:xfrm>
            <a:off x="0" y="6217920"/>
            <a:ext cx="9144000" cy="640080"/>
          </a:xfrm>
          <a:prstGeom prst="rect">
            <a:avLst/>
          </a:prstGeom>
        </p:spPr>
      </p:pic>
      <p:pic>
        <p:nvPicPr>
          <p:cNvPr id="34" name="Picture 2" descr="C:\Users\Adriana\Desktop\nuvem-02-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7281" r="10273" b="2222"/>
          <a:stretch/>
        </p:blipFill>
        <p:spPr bwMode="auto">
          <a:xfrm>
            <a:off x="3613957" y="827315"/>
            <a:ext cx="5264331" cy="51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19997" r="14857" b="26285"/>
          <a:stretch/>
        </p:blipFill>
        <p:spPr>
          <a:xfrm>
            <a:off x="1345474" y="1371362"/>
            <a:ext cx="6439989" cy="368396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286000" y="258209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D6E"/>
                </a:solidFill>
              </a:rPr>
              <a:t>TOTVS e-Learning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D6E"/>
                </a:solidFill>
              </a:rPr>
              <a:t>Cloud Server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7"/>
          <a:stretch/>
        </p:blipFill>
        <p:spPr>
          <a:xfrm>
            <a:off x="0" y="6217920"/>
            <a:ext cx="9144000" cy="640080"/>
          </a:xfrm>
          <a:prstGeom prst="rect">
            <a:avLst/>
          </a:prstGeom>
        </p:spPr>
      </p:pic>
      <p:pic>
        <p:nvPicPr>
          <p:cNvPr id="41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rgbClr val="003D6E"/>
                </a:solidFill>
              </a:rPr>
              <a:t>Instant</a:t>
            </a:r>
            <a:r>
              <a:rPr lang="pt-BR" sz="2000" dirty="0">
                <a:solidFill>
                  <a:srgbClr val="003D6E"/>
                </a:solidFill>
              </a:rPr>
              <a:t> </a:t>
            </a:r>
            <a:r>
              <a:rPr lang="pt-BR" sz="2000" dirty="0" err="1">
                <a:solidFill>
                  <a:srgbClr val="003D6E"/>
                </a:solidFill>
              </a:rPr>
              <a:t>Cloud</a:t>
            </a:r>
            <a:r>
              <a:rPr lang="pt-BR" sz="2000" dirty="0">
                <a:solidFill>
                  <a:srgbClr val="003D6E"/>
                </a:solidFill>
              </a:rPr>
              <a:t> </a:t>
            </a:r>
          </a:p>
        </p:txBody>
      </p:sp>
      <p:sp>
        <p:nvSpPr>
          <p:cNvPr id="13" name="CaixaDeTexto 12"/>
          <p:cNvSpPr txBox="1"/>
          <p:nvPr/>
        </p:nvSpPr>
        <p:spPr>
          <a:xfrm rot="1682914">
            <a:off x="3490047" y="1279671"/>
            <a:ext cx="3205746" cy="35698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 Cloud Server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081451" y="220473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64191" r="85286" b="11238"/>
          <a:stretch/>
        </p:blipFill>
        <p:spPr>
          <a:xfrm>
            <a:off x="248194" y="4402182"/>
            <a:ext cx="1097280" cy="168510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64191" r="61428" b="11238"/>
          <a:stretch/>
        </p:blipFill>
        <p:spPr>
          <a:xfrm>
            <a:off x="2544838" y="4402182"/>
            <a:ext cx="982133" cy="168510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64191" r="39012" b="11238"/>
          <a:stretch/>
        </p:blipFill>
        <p:spPr>
          <a:xfrm>
            <a:off x="4702628" y="4402182"/>
            <a:ext cx="874123" cy="168510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9" t="64191" r="14858" b="11238"/>
          <a:stretch/>
        </p:blipFill>
        <p:spPr>
          <a:xfrm>
            <a:off x="6858000" y="4402182"/>
            <a:ext cx="927463" cy="168510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64191" r="85286" b="11238"/>
          <a:stretch/>
        </p:blipFill>
        <p:spPr>
          <a:xfrm>
            <a:off x="836023" y="4402182"/>
            <a:ext cx="1097280" cy="168510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64191" r="85286" b="11238"/>
          <a:stretch/>
        </p:blipFill>
        <p:spPr>
          <a:xfrm>
            <a:off x="1423852" y="4402182"/>
            <a:ext cx="1097280" cy="168510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64191" r="61428" b="11238"/>
          <a:stretch/>
        </p:blipFill>
        <p:spPr>
          <a:xfrm>
            <a:off x="3132666" y="4402182"/>
            <a:ext cx="982133" cy="168510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64191" r="61428" b="11238"/>
          <a:stretch/>
        </p:blipFill>
        <p:spPr>
          <a:xfrm>
            <a:off x="3720495" y="4402182"/>
            <a:ext cx="982133" cy="1685109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64191" r="39012" b="11238"/>
          <a:stretch/>
        </p:blipFill>
        <p:spPr>
          <a:xfrm>
            <a:off x="5290457" y="4402182"/>
            <a:ext cx="874123" cy="1685109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64191" r="39012" b="11238"/>
          <a:stretch/>
        </p:blipFill>
        <p:spPr>
          <a:xfrm>
            <a:off x="5878286" y="4402182"/>
            <a:ext cx="874123" cy="168510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9" t="64191" r="14858" b="11238"/>
          <a:stretch/>
        </p:blipFill>
        <p:spPr>
          <a:xfrm>
            <a:off x="7445828" y="4402182"/>
            <a:ext cx="927463" cy="1685109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9" t="64191" r="14858" b="11238"/>
          <a:stretch/>
        </p:blipFill>
        <p:spPr>
          <a:xfrm>
            <a:off x="8059782" y="4402182"/>
            <a:ext cx="927463" cy="1685109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6858000" y="2582095"/>
            <a:ext cx="927463" cy="0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7785463" y="2582095"/>
            <a:ext cx="0" cy="1427500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Conector reto 4100"/>
          <p:cNvCxnSpPr/>
          <p:nvPr/>
        </p:nvCxnSpPr>
        <p:spPr>
          <a:xfrm>
            <a:off x="7785463" y="4009595"/>
            <a:ext cx="587828" cy="486205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Conector reto 4102"/>
          <p:cNvCxnSpPr/>
          <p:nvPr/>
        </p:nvCxnSpPr>
        <p:spPr>
          <a:xfrm>
            <a:off x="7785463" y="4009595"/>
            <a:ext cx="0" cy="486205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Conector reto 4104"/>
          <p:cNvCxnSpPr/>
          <p:nvPr/>
        </p:nvCxnSpPr>
        <p:spPr>
          <a:xfrm flipH="1">
            <a:off x="7197634" y="4009595"/>
            <a:ext cx="587830" cy="497091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5081451" y="315903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16" name="Conector reto 4115"/>
          <p:cNvCxnSpPr/>
          <p:nvPr/>
        </p:nvCxnSpPr>
        <p:spPr>
          <a:xfrm>
            <a:off x="5727518" y="3918857"/>
            <a:ext cx="503465" cy="62701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8" name="Conector reto 4117"/>
          <p:cNvCxnSpPr/>
          <p:nvPr/>
        </p:nvCxnSpPr>
        <p:spPr>
          <a:xfrm flipH="1">
            <a:off x="5656217" y="3918857"/>
            <a:ext cx="71301" cy="60089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0" name="Conector reto 4119"/>
          <p:cNvCxnSpPr/>
          <p:nvPr/>
        </p:nvCxnSpPr>
        <p:spPr>
          <a:xfrm flipH="1">
            <a:off x="5016137" y="3918857"/>
            <a:ext cx="711381" cy="61395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/>
          <p:cNvSpPr txBox="1"/>
          <p:nvPr/>
        </p:nvSpPr>
        <p:spPr>
          <a:xfrm>
            <a:off x="3122024" y="315903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26" name="Conector reto 4125"/>
          <p:cNvCxnSpPr/>
          <p:nvPr/>
        </p:nvCxnSpPr>
        <p:spPr>
          <a:xfrm>
            <a:off x="3623732" y="3918857"/>
            <a:ext cx="438817" cy="613954"/>
          </a:xfrm>
          <a:prstGeom prst="line">
            <a:avLst/>
          </a:prstGeom>
          <a:ln w="28575">
            <a:solidFill>
              <a:srgbClr val="57BFE3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3526971" y="3918857"/>
            <a:ext cx="96761" cy="613954"/>
          </a:xfrm>
          <a:prstGeom prst="line">
            <a:avLst/>
          </a:prstGeom>
          <a:ln w="28575">
            <a:solidFill>
              <a:srgbClr val="57BFE3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H="1">
            <a:off x="2952206" y="3918857"/>
            <a:ext cx="665118" cy="613954"/>
          </a:xfrm>
          <a:prstGeom prst="line">
            <a:avLst/>
          </a:prstGeom>
          <a:ln w="28575">
            <a:solidFill>
              <a:srgbClr val="57BFE3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1423852" y="2573383"/>
            <a:ext cx="796834" cy="0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>
            <a:off x="1384663" y="2582095"/>
            <a:ext cx="0" cy="1427500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75"/>
          <p:cNvSpPr txBox="1"/>
          <p:nvPr/>
        </p:nvSpPr>
        <p:spPr>
          <a:xfrm>
            <a:off x="3122024" y="220473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1384663" y="4009595"/>
            <a:ext cx="536279" cy="536279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1384663" y="4009595"/>
            <a:ext cx="0" cy="523216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>
            <a:off x="796834" y="4009595"/>
            <a:ext cx="548640" cy="536279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25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4" grpId="0"/>
      <p:bldP spid="60" grpId="0"/>
      <p:bldP spid="7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70078" y="971253"/>
            <a:ext cx="5883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003D6E"/>
                </a:solidFill>
              </a:rPr>
              <a:t>Catálogos de Treinamentos/Trilhas, Disciplinas/Turmas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1981200"/>
            <a:ext cx="1828800" cy="1143000"/>
          </a:xfrm>
          <a:prstGeom prst="roundRect">
            <a:avLst>
              <a:gd name="adj" fmla="val 8776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√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err="1" smtClean="0"/>
              <a:t>Pré-Teste</a:t>
            </a:r>
            <a:endParaRPr lang="en-US" sz="1400" dirty="0" smtClean="0"/>
          </a:p>
          <a:p>
            <a:pPr algn="ctr">
              <a:lnSpc>
                <a:spcPct val="120000"/>
              </a:lnSpc>
            </a:pPr>
            <a:r>
              <a:rPr lang="en-US" sz="2400" dirty="0" err="1" smtClean="0"/>
              <a:t>Conteúdo</a:t>
            </a:r>
            <a:endParaRPr lang="en-US" sz="2400" dirty="0" smtClean="0"/>
          </a:p>
          <a:p>
            <a:pPr algn="r">
              <a:lnSpc>
                <a:spcPct val="120000"/>
              </a:lnSpc>
            </a:pPr>
            <a:r>
              <a:rPr lang="en-US" sz="1400" dirty="0" err="1" smtClean="0"/>
              <a:t>Pós-Teste</a:t>
            </a:r>
            <a:r>
              <a:rPr lang="en-US" sz="1400" dirty="0" smtClean="0"/>
              <a:t> </a:t>
            </a:r>
            <a:r>
              <a:rPr lang="en-US" dirty="0" smtClean="0">
                <a:solidFill>
                  <a:srgbClr val="C3D69B"/>
                </a:solidFill>
              </a:rPr>
              <a:t>√</a:t>
            </a:r>
            <a:endParaRPr lang="en-US" dirty="0">
              <a:solidFill>
                <a:srgbClr val="C3D69B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84797" y="3886200"/>
            <a:ext cx="3987203" cy="2743200"/>
            <a:chOff x="-24803" y="3657600"/>
            <a:chExt cx="3987203" cy="2743200"/>
          </a:xfrm>
        </p:grpSpPr>
        <p:sp>
          <p:nvSpPr>
            <p:cNvPr id="31" name="Rounded Rectangle 30"/>
            <p:cNvSpPr/>
            <p:nvPr/>
          </p:nvSpPr>
          <p:spPr>
            <a:xfrm>
              <a:off x="-24803" y="3657600"/>
              <a:ext cx="3987203" cy="2743200"/>
            </a:xfrm>
            <a:prstGeom prst="roundRect">
              <a:avLst>
                <a:gd name="adj" fmla="val 8776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08000" tIns="0" bIns="0" rtlCol="0" anchor="t"/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√</a:t>
              </a:r>
              <a:r>
                <a:rPr lang="en-US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1400" dirty="0" err="1" smtClean="0"/>
                <a:t>Pré-Teste</a:t>
              </a:r>
              <a:endParaRPr lang="en-US" sz="1400" dirty="0" smtClean="0"/>
            </a:p>
            <a:p>
              <a:pPr algn="ctr">
                <a:lnSpc>
                  <a:spcPct val="120000"/>
                </a:lnSpc>
              </a:pPr>
              <a:r>
                <a:rPr lang="en-US" sz="2400" dirty="0" smtClean="0"/>
                <a:t> </a:t>
              </a:r>
            </a:p>
            <a:p>
              <a:pPr algn="ctr">
                <a:lnSpc>
                  <a:spcPct val="120000"/>
                </a:lnSpc>
              </a:pPr>
              <a:endParaRPr lang="en-US" sz="2400" dirty="0" smtClean="0"/>
            </a:p>
            <a:p>
              <a:pPr algn="ctr">
                <a:lnSpc>
                  <a:spcPct val="120000"/>
                </a:lnSpc>
              </a:pPr>
              <a:endParaRPr lang="en-US" sz="2400" dirty="0"/>
            </a:p>
            <a:p>
              <a:pPr algn="ctr">
                <a:lnSpc>
                  <a:spcPct val="120000"/>
                </a:lnSpc>
              </a:pPr>
              <a:endParaRPr lang="en-US" sz="900" dirty="0" smtClean="0"/>
            </a:p>
            <a:p>
              <a:pPr algn="ctr">
                <a:lnSpc>
                  <a:spcPct val="120000"/>
                </a:lnSpc>
              </a:pPr>
              <a:endParaRPr lang="en-US" sz="2400" dirty="0" smtClean="0"/>
            </a:p>
            <a:p>
              <a:pPr algn="r">
                <a:lnSpc>
                  <a:spcPct val="120000"/>
                </a:lnSpc>
              </a:pPr>
              <a:r>
                <a:rPr lang="en-US" sz="1400" dirty="0" err="1" smtClean="0"/>
                <a:t>Pós-Teste</a:t>
              </a:r>
              <a:r>
                <a:rPr lang="en-US" sz="1400" dirty="0" smtClean="0"/>
                <a:t> </a:t>
              </a:r>
              <a:r>
                <a:rPr lang="en-US" dirty="0" smtClean="0">
                  <a:solidFill>
                    <a:srgbClr val="C3D69B"/>
                  </a:solidFill>
                </a:rPr>
                <a:t>√</a:t>
              </a:r>
              <a:endParaRPr lang="en-US" dirty="0">
                <a:solidFill>
                  <a:srgbClr val="C3D69B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23" idx="3"/>
              <a:endCxn id="24" idx="2"/>
            </p:cNvCxnSpPr>
            <p:nvPr/>
          </p:nvCxnSpPr>
          <p:spPr>
            <a:xfrm flipV="1">
              <a:off x="2362200" y="4581525"/>
              <a:ext cx="495300" cy="4524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3"/>
              <a:endCxn id="23" idx="1"/>
            </p:cNvCxnSpPr>
            <p:nvPr/>
          </p:nvCxnSpPr>
          <p:spPr>
            <a:xfrm>
              <a:off x="1219200" y="4729163"/>
              <a:ext cx="152400" cy="30480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3"/>
              <a:endCxn id="25" idx="0"/>
            </p:cNvCxnSpPr>
            <p:nvPr/>
          </p:nvCxnSpPr>
          <p:spPr>
            <a:xfrm>
              <a:off x="2362200" y="5033963"/>
              <a:ext cx="876300" cy="37623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228600" y="4419600"/>
              <a:ext cx="990600" cy="619125"/>
            </a:xfrm>
            <a:prstGeom prst="roundRect">
              <a:avLst>
                <a:gd name="adj" fmla="val 8776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9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√</a:t>
              </a:r>
              <a:r>
                <a:rPr lang="en-US" sz="9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700" dirty="0" err="1" smtClean="0"/>
                <a:t>Pré-Teste</a:t>
              </a:r>
              <a:endParaRPr lang="en-US" sz="700" dirty="0" smtClean="0"/>
            </a:p>
            <a:p>
              <a:pPr algn="ctr">
                <a:lnSpc>
                  <a:spcPct val="120000"/>
                </a:lnSpc>
              </a:pPr>
              <a:r>
                <a:rPr lang="en-US" sz="1050" dirty="0" err="1" smtClean="0"/>
                <a:t>Conteúdo</a:t>
              </a:r>
              <a:r>
                <a:rPr lang="en-US" sz="1050" dirty="0" smtClean="0"/>
                <a:t> 1</a:t>
              </a:r>
            </a:p>
            <a:p>
              <a:pPr algn="r">
                <a:lnSpc>
                  <a:spcPct val="120000"/>
                </a:lnSpc>
              </a:pPr>
              <a:r>
                <a:rPr lang="en-US" sz="700" dirty="0" err="1" smtClean="0"/>
                <a:t>Pós-Teste</a:t>
              </a:r>
              <a:r>
                <a:rPr lang="en-US" sz="700" dirty="0" smtClean="0"/>
                <a:t> </a:t>
              </a:r>
              <a:r>
                <a:rPr lang="en-US" sz="900" dirty="0" smtClean="0">
                  <a:solidFill>
                    <a:srgbClr val="C3D69B"/>
                  </a:solidFill>
                </a:rPr>
                <a:t>√</a:t>
              </a:r>
              <a:endParaRPr lang="en-US" sz="900" dirty="0">
                <a:solidFill>
                  <a:srgbClr val="C3D69B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71600" y="4724400"/>
              <a:ext cx="990600" cy="619125"/>
            </a:xfrm>
            <a:prstGeom prst="roundRect">
              <a:avLst>
                <a:gd name="adj" fmla="val 8776"/>
              </a:avLst>
            </a:prstGeom>
            <a:solidFill>
              <a:schemeClr val="accent3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9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√</a:t>
              </a:r>
              <a:r>
                <a:rPr lang="en-US" sz="9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700" dirty="0" err="1" smtClean="0"/>
                <a:t>Pré-Teste</a:t>
              </a:r>
              <a:endParaRPr lang="en-US" sz="700" dirty="0" smtClean="0"/>
            </a:p>
            <a:p>
              <a:pPr algn="ctr">
                <a:lnSpc>
                  <a:spcPct val="120000"/>
                </a:lnSpc>
              </a:pPr>
              <a:r>
                <a:rPr lang="en-US" sz="1050" dirty="0" err="1" smtClean="0"/>
                <a:t>Conteúdo</a:t>
              </a:r>
              <a:r>
                <a:rPr lang="en-US" sz="1050" dirty="0" smtClean="0"/>
                <a:t> 2</a:t>
              </a:r>
            </a:p>
            <a:p>
              <a:pPr algn="r">
                <a:lnSpc>
                  <a:spcPct val="120000"/>
                </a:lnSpc>
              </a:pPr>
              <a:r>
                <a:rPr lang="en-US" sz="700" dirty="0" err="1" smtClean="0"/>
                <a:t>Pós-Teste</a:t>
              </a:r>
              <a:r>
                <a:rPr lang="en-US" sz="700" dirty="0" smtClean="0"/>
                <a:t> </a:t>
              </a:r>
              <a:r>
                <a:rPr lang="en-US" sz="900" dirty="0" smtClean="0">
                  <a:solidFill>
                    <a:srgbClr val="C3D69B"/>
                  </a:solidFill>
                </a:rPr>
                <a:t>√</a:t>
              </a:r>
              <a:endParaRPr lang="en-US" sz="900" dirty="0">
                <a:solidFill>
                  <a:srgbClr val="C3D69B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362200" y="3962400"/>
              <a:ext cx="990600" cy="619125"/>
            </a:xfrm>
            <a:prstGeom prst="roundRect">
              <a:avLst>
                <a:gd name="adj" fmla="val 8776"/>
              </a:avLst>
            </a:prstGeom>
            <a:solidFill>
              <a:srgbClr val="C0504D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9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√</a:t>
              </a:r>
              <a:r>
                <a:rPr lang="en-US" sz="9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700" dirty="0" err="1" smtClean="0"/>
                <a:t>Pré-Teste</a:t>
              </a:r>
              <a:endParaRPr lang="en-US" sz="700" dirty="0" smtClean="0"/>
            </a:p>
            <a:p>
              <a:pPr algn="ctr">
                <a:lnSpc>
                  <a:spcPct val="120000"/>
                </a:lnSpc>
              </a:pPr>
              <a:r>
                <a:rPr lang="en-US" sz="1050" dirty="0" err="1" smtClean="0"/>
                <a:t>Conteúdo</a:t>
              </a:r>
              <a:r>
                <a:rPr lang="en-US" sz="1050" dirty="0" smtClean="0"/>
                <a:t> 3</a:t>
              </a:r>
            </a:p>
            <a:p>
              <a:pPr algn="r">
                <a:lnSpc>
                  <a:spcPct val="120000"/>
                </a:lnSpc>
              </a:pPr>
              <a:r>
                <a:rPr lang="en-US" sz="700" dirty="0" err="1" smtClean="0"/>
                <a:t>Pós-Teste</a:t>
              </a:r>
              <a:r>
                <a:rPr lang="en-US" sz="700" dirty="0" smtClean="0"/>
                <a:t> </a:t>
              </a:r>
              <a:r>
                <a:rPr lang="en-US" sz="900" dirty="0" smtClean="0">
                  <a:solidFill>
                    <a:srgbClr val="C3D69B"/>
                  </a:solidFill>
                </a:rPr>
                <a:t>√</a:t>
              </a:r>
              <a:endParaRPr lang="en-US" sz="900" dirty="0">
                <a:solidFill>
                  <a:srgbClr val="C3D69B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43200" y="5410200"/>
              <a:ext cx="990600" cy="619125"/>
            </a:xfrm>
            <a:prstGeom prst="roundRect">
              <a:avLst>
                <a:gd name="adj" fmla="val 8776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9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√</a:t>
              </a:r>
              <a:r>
                <a:rPr lang="en-US" sz="9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700" dirty="0" err="1" smtClean="0"/>
                <a:t>Pré-Teste</a:t>
              </a:r>
              <a:endParaRPr lang="en-US" sz="700" dirty="0" smtClean="0"/>
            </a:p>
            <a:p>
              <a:pPr algn="ctr">
                <a:lnSpc>
                  <a:spcPct val="120000"/>
                </a:lnSpc>
              </a:pPr>
              <a:r>
                <a:rPr lang="en-US" sz="1050" dirty="0" err="1" smtClean="0"/>
                <a:t>Conteúdo</a:t>
              </a:r>
              <a:r>
                <a:rPr lang="en-US" sz="1050" dirty="0" smtClean="0"/>
                <a:t> 4</a:t>
              </a:r>
            </a:p>
            <a:p>
              <a:pPr algn="r">
                <a:lnSpc>
                  <a:spcPct val="120000"/>
                </a:lnSpc>
              </a:pPr>
              <a:r>
                <a:rPr lang="en-US" sz="700" dirty="0" err="1" smtClean="0"/>
                <a:t>Pós-Teste</a:t>
              </a:r>
              <a:r>
                <a:rPr lang="en-US" sz="700" dirty="0" smtClean="0"/>
                <a:t> </a:t>
              </a:r>
              <a:r>
                <a:rPr lang="en-US" sz="900" dirty="0" smtClean="0">
                  <a:solidFill>
                    <a:srgbClr val="C3D69B"/>
                  </a:solidFill>
                </a:rPr>
                <a:t>√</a:t>
              </a:r>
              <a:endParaRPr lang="en-US" sz="900" dirty="0">
                <a:solidFill>
                  <a:srgbClr val="C3D69B"/>
                </a:solidFill>
              </a:endParaRPr>
            </a:p>
          </p:txBody>
        </p:sp>
      </p:grpSp>
      <p:sp>
        <p:nvSpPr>
          <p:cNvPr id="79" name="CaixaDeTexto 16"/>
          <p:cNvSpPr txBox="1"/>
          <p:nvPr/>
        </p:nvSpPr>
        <p:spPr>
          <a:xfrm>
            <a:off x="1295400" y="1494490"/>
            <a:ext cx="2438400" cy="52322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3D6E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r>
              <a:rPr lang="x-none" dirty="0"/>
              <a:t>Treinamento</a:t>
            </a:r>
            <a:endParaRPr lang="pt-BR" dirty="0"/>
          </a:p>
        </p:txBody>
      </p:sp>
      <p:sp>
        <p:nvSpPr>
          <p:cNvPr id="80" name="CaixaDeTexto 16"/>
          <p:cNvSpPr txBox="1"/>
          <p:nvPr/>
        </p:nvSpPr>
        <p:spPr>
          <a:xfrm>
            <a:off x="228600" y="3429000"/>
            <a:ext cx="2438400" cy="52322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x-none" sz="2800" b="1" dirty="0" smtClean="0">
                <a:solidFill>
                  <a:srgbClr val="003D6E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Trilha</a:t>
            </a:r>
            <a:endParaRPr lang="pt-BR" sz="2800" b="1" dirty="0">
              <a:solidFill>
                <a:srgbClr val="003D6E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1" name="CaixaDeTexto 16"/>
          <p:cNvSpPr txBox="1"/>
          <p:nvPr/>
        </p:nvSpPr>
        <p:spPr>
          <a:xfrm>
            <a:off x="7924800" y="4886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3D6E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Turma</a:t>
            </a:r>
            <a:endParaRPr lang="pt-BR" sz="2800" b="1" dirty="0">
              <a:solidFill>
                <a:srgbClr val="003D6E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953000" y="2067580"/>
            <a:ext cx="3974076" cy="2895600"/>
            <a:chOff x="4953000" y="2067580"/>
            <a:chExt cx="3974076" cy="2895600"/>
          </a:xfrm>
        </p:grpSpPr>
        <p:grpSp>
          <p:nvGrpSpPr>
            <p:cNvPr id="32" name="Group 31"/>
            <p:cNvGrpSpPr/>
            <p:nvPr/>
          </p:nvGrpSpPr>
          <p:grpSpPr>
            <a:xfrm>
              <a:off x="4953000" y="2067580"/>
              <a:ext cx="3974076" cy="2895600"/>
              <a:chOff x="4800600" y="2286000"/>
              <a:chExt cx="3974076" cy="2895600"/>
            </a:xfrm>
          </p:grpSpPr>
          <p:sp>
            <p:nvSpPr>
              <p:cNvPr id="62" name="Retângulo de cantos arredondados 49"/>
              <p:cNvSpPr/>
              <p:nvPr/>
            </p:nvSpPr>
            <p:spPr>
              <a:xfrm>
                <a:off x="4800600" y="2286000"/>
                <a:ext cx="3974076" cy="2895600"/>
              </a:xfrm>
              <a:prstGeom prst="roundRect">
                <a:avLst>
                  <a:gd name="adj" fmla="val 2367"/>
                </a:avLst>
              </a:prstGeom>
              <a:solidFill>
                <a:srgbClr val="D9D9D9">
                  <a:alpha val="60000"/>
                </a:srgbClr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tângulo de cantos arredondados 50"/>
              <p:cNvSpPr/>
              <p:nvPr/>
            </p:nvSpPr>
            <p:spPr>
              <a:xfrm>
                <a:off x="5726676" y="2360852"/>
                <a:ext cx="2941774" cy="641968"/>
              </a:xfrm>
              <a:prstGeom prst="roundRect">
                <a:avLst>
                  <a:gd name="adj" fmla="val 1459"/>
                </a:avLst>
              </a:prstGeom>
              <a:solidFill>
                <a:srgbClr val="FFFFFF">
                  <a:alpha val="67843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Imagem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4676" y="2514600"/>
                <a:ext cx="1098225" cy="325035"/>
              </a:xfrm>
              <a:prstGeom prst="rect">
                <a:avLst/>
              </a:prstGeom>
            </p:spPr>
          </p:pic>
          <p:sp>
            <p:nvSpPr>
              <p:cNvPr id="65" name="CaixaDeTexto 52"/>
              <p:cNvSpPr txBox="1"/>
              <p:nvPr/>
            </p:nvSpPr>
            <p:spPr>
              <a:xfrm>
                <a:off x="4949166" y="2515280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Class</a:t>
                </a:r>
                <a:endPara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6" name="Imagem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31" t="64191" r="61428" b="23756"/>
              <a:stretch/>
            </p:blipFill>
            <p:spPr>
              <a:xfrm>
                <a:off x="6238216" y="2317589"/>
                <a:ext cx="724682" cy="609935"/>
              </a:xfrm>
              <a:prstGeom prst="rect">
                <a:avLst/>
              </a:prstGeom>
            </p:spPr>
          </p:pic>
          <p:pic>
            <p:nvPicPr>
              <p:cNvPr id="67" name="Imagem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99" t="64191" r="14858" b="23880"/>
              <a:stretch/>
            </p:blipFill>
            <p:spPr>
              <a:xfrm>
                <a:off x="6720654" y="2324610"/>
                <a:ext cx="684343" cy="603674"/>
              </a:xfrm>
              <a:prstGeom prst="rect">
                <a:avLst/>
              </a:prstGeom>
            </p:spPr>
          </p:pic>
          <p:pic>
            <p:nvPicPr>
              <p:cNvPr id="68" name="Imagem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99" t="64191" r="14858" b="23880"/>
              <a:stretch/>
            </p:blipFill>
            <p:spPr>
              <a:xfrm>
                <a:off x="7165716" y="2324610"/>
                <a:ext cx="684343" cy="603674"/>
              </a:xfrm>
              <a:prstGeom prst="rect">
                <a:avLst/>
              </a:prstGeom>
            </p:spPr>
          </p:pic>
          <p:grpSp>
            <p:nvGrpSpPr>
              <p:cNvPr id="46" name="Grupo 96"/>
              <p:cNvGrpSpPr/>
              <p:nvPr/>
            </p:nvGrpSpPr>
            <p:grpSpPr>
              <a:xfrm>
                <a:off x="4964676" y="3752683"/>
                <a:ext cx="3703774" cy="641968"/>
                <a:chOff x="4953000" y="5131025"/>
                <a:chExt cx="3703774" cy="641968"/>
              </a:xfrm>
            </p:grpSpPr>
            <p:sp>
              <p:nvSpPr>
                <p:cNvPr id="55" name="Retângulo de cantos arredondados 54"/>
                <p:cNvSpPr/>
                <p:nvPr/>
              </p:nvSpPr>
              <p:spPr>
                <a:xfrm>
                  <a:off x="4953000" y="5131025"/>
                  <a:ext cx="3703774" cy="641968"/>
                </a:xfrm>
                <a:prstGeom prst="roundRect">
                  <a:avLst>
                    <a:gd name="adj" fmla="val 1459"/>
                  </a:avLst>
                </a:prstGeom>
                <a:solidFill>
                  <a:srgbClr val="FFFFFF">
                    <a:alpha val="67843"/>
                  </a:srgb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aixaDeTexto 56"/>
                <p:cNvSpPr txBox="1"/>
                <p:nvPr/>
              </p:nvSpPr>
              <p:spPr>
                <a:xfrm>
                  <a:off x="4985323" y="5321204"/>
                  <a:ext cx="6046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rgbClr val="003D6E"/>
                      </a:solidFill>
                    </a:rPr>
                    <a:t>Topic 2</a:t>
                  </a:r>
                  <a:endParaRPr lang="en-US" sz="1050" b="1" dirty="0">
                    <a:solidFill>
                      <a:srgbClr val="003D6E"/>
                    </a:solidFill>
                  </a:endParaRPr>
                </a:p>
              </p:txBody>
            </p:sp>
            <p:pic>
              <p:nvPicPr>
                <p:cNvPr id="57" name="Picture 4" descr="logos-04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0579" y="5220318"/>
                  <a:ext cx="376536" cy="465981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8" name="Picture 12" descr="logos-12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3911" y="5262113"/>
                  <a:ext cx="399618" cy="399618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9" name="Picture 15" descr="logo2-0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3243" y="5162470"/>
                  <a:ext cx="481850" cy="48185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61" name="Picture 4" descr="logos-04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772" y="5220318"/>
                  <a:ext cx="376536" cy="46598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47" name="Grupo 95"/>
              <p:cNvGrpSpPr/>
              <p:nvPr/>
            </p:nvGrpSpPr>
            <p:grpSpPr>
              <a:xfrm>
                <a:off x="4964676" y="3056768"/>
                <a:ext cx="3703774" cy="641968"/>
                <a:chOff x="4953000" y="4435110"/>
                <a:chExt cx="3703774" cy="641968"/>
              </a:xfrm>
            </p:grpSpPr>
            <p:sp>
              <p:nvSpPr>
                <p:cNvPr id="48" name="Retângulo de cantos arredondados 53"/>
                <p:cNvSpPr/>
                <p:nvPr/>
              </p:nvSpPr>
              <p:spPr>
                <a:xfrm>
                  <a:off x="4953000" y="4435110"/>
                  <a:ext cx="3703774" cy="641968"/>
                </a:xfrm>
                <a:prstGeom prst="roundRect">
                  <a:avLst>
                    <a:gd name="adj" fmla="val 1459"/>
                  </a:avLst>
                </a:prstGeom>
                <a:solidFill>
                  <a:srgbClr val="FFFFFF">
                    <a:alpha val="67843"/>
                  </a:srgb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aixaDeTexto 55"/>
                <p:cNvSpPr txBox="1"/>
                <p:nvPr/>
              </p:nvSpPr>
              <p:spPr>
                <a:xfrm>
                  <a:off x="4985323" y="4625289"/>
                  <a:ext cx="6046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rgbClr val="003D6E"/>
                      </a:solidFill>
                    </a:rPr>
                    <a:t>Topic 1</a:t>
                  </a:r>
                  <a:endParaRPr lang="en-US" sz="1050" b="1" dirty="0">
                    <a:solidFill>
                      <a:srgbClr val="003D6E"/>
                    </a:solidFill>
                  </a:endParaRPr>
                </a:p>
              </p:txBody>
            </p:sp>
            <p:pic>
              <p:nvPicPr>
                <p:cNvPr id="50" name="Picture 12" descr="logos-12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6315" y="4566062"/>
                  <a:ext cx="399618" cy="399618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1" name="Picture 13" descr="logos-13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7724" y="4566062"/>
                  <a:ext cx="399618" cy="399618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2" name="Picture 15" descr="logo2-0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7922" y="4498923"/>
                  <a:ext cx="481850" cy="48185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3" name="Picture 15" descr="logo2-0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3243" y="4498923"/>
                  <a:ext cx="481850" cy="48185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4" name="Picture 12" descr="logos-12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4205" y="4566062"/>
                  <a:ext cx="399618" cy="399618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69" name="Grupo 96"/>
              <p:cNvGrpSpPr/>
              <p:nvPr/>
            </p:nvGrpSpPr>
            <p:grpSpPr>
              <a:xfrm>
                <a:off x="4966228" y="4446060"/>
                <a:ext cx="3703774" cy="641968"/>
                <a:chOff x="4953000" y="5131025"/>
                <a:chExt cx="3703774" cy="641968"/>
              </a:xfrm>
            </p:grpSpPr>
            <p:sp>
              <p:nvSpPr>
                <p:cNvPr id="70" name="Retângulo de cantos arredondados 54"/>
                <p:cNvSpPr/>
                <p:nvPr/>
              </p:nvSpPr>
              <p:spPr>
                <a:xfrm>
                  <a:off x="4953000" y="5131025"/>
                  <a:ext cx="3703774" cy="641968"/>
                </a:xfrm>
                <a:prstGeom prst="roundRect">
                  <a:avLst>
                    <a:gd name="adj" fmla="val 1459"/>
                  </a:avLst>
                </a:prstGeom>
                <a:solidFill>
                  <a:srgbClr val="FFFFFF">
                    <a:alpha val="67843"/>
                  </a:srgb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aixaDeTexto 56"/>
                <p:cNvSpPr txBox="1"/>
                <p:nvPr/>
              </p:nvSpPr>
              <p:spPr>
                <a:xfrm>
                  <a:off x="4985323" y="5321204"/>
                  <a:ext cx="6046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rgbClr val="003D6E"/>
                      </a:solidFill>
                    </a:rPr>
                    <a:t>Topic 3</a:t>
                  </a:r>
                  <a:endParaRPr lang="en-US" sz="1050" b="1" dirty="0">
                    <a:solidFill>
                      <a:srgbClr val="003D6E"/>
                    </a:solidFill>
                  </a:endParaRPr>
                </a:p>
              </p:txBody>
            </p:sp>
            <p:pic>
              <p:nvPicPr>
                <p:cNvPr id="72" name="Picture 4" descr="logos-04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0579" y="5220318"/>
                  <a:ext cx="376536" cy="465981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75" name="Picture 15" descr="logo2-06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1133" y="5162470"/>
                  <a:ext cx="481850" cy="481850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77" name="Picture 13" descr="logos-13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4553382"/>
                <a:ext cx="399618" cy="39961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8" name="Picture 12" descr="logos-12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3400" y="4553382"/>
                <a:ext cx="399618" cy="39961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24869" y="3717755"/>
              <a:ext cx="504731" cy="331025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39000" y="4353580"/>
              <a:ext cx="457200" cy="320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4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9" grpId="0"/>
      <p:bldP spid="80" grpId="0"/>
      <p:bldP spid="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Catálogos Locais e Global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63043" r="58152" b="8841"/>
          <a:stretch/>
        </p:blipFill>
        <p:spPr>
          <a:xfrm>
            <a:off x="437322" y="4323522"/>
            <a:ext cx="3389243" cy="19281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19996" r="58152" b="44422"/>
          <a:stretch/>
        </p:blipFill>
        <p:spPr>
          <a:xfrm>
            <a:off x="437322" y="1674625"/>
            <a:ext cx="3389243" cy="244017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14400" y="261787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Instance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2060524" y="3335602"/>
            <a:ext cx="0" cy="713750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060524" y="4049352"/>
            <a:ext cx="587828" cy="486205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060524" y="4049352"/>
            <a:ext cx="0" cy="486205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H="1">
            <a:off x="1472695" y="4049352"/>
            <a:ext cx="587830" cy="497091"/>
          </a:xfrm>
          <a:prstGeom prst="line">
            <a:avLst/>
          </a:prstGeom>
          <a:ln w="28575">
            <a:solidFill>
              <a:srgbClr val="003D6E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0" t="26522" r="30833" b="46666"/>
          <a:stretch/>
        </p:blipFill>
        <p:spPr>
          <a:xfrm>
            <a:off x="3965713" y="1818860"/>
            <a:ext cx="2358888" cy="1838740"/>
          </a:xfrm>
          <a:prstGeom prst="rect">
            <a:avLst/>
          </a:prstGeom>
        </p:spPr>
      </p:pic>
      <p:sp>
        <p:nvSpPr>
          <p:cNvPr id="48" name="CaixaDeTexto 47"/>
          <p:cNvSpPr txBox="1"/>
          <p:nvPr/>
        </p:nvSpPr>
        <p:spPr>
          <a:xfrm>
            <a:off x="4114800" y="2743200"/>
            <a:ext cx="151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Global Instance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4075043" y="3597965"/>
            <a:ext cx="2146854" cy="2653748"/>
            <a:chOff x="4075043" y="3597965"/>
            <a:chExt cx="2146854" cy="2653748"/>
          </a:xfrm>
        </p:grpSpPr>
        <p:pic>
          <p:nvPicPr>
            <p:cNvPr id="52" name="Imagem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5" t="52463" r="31956" b="8841"/>
            <a:stretch/>
          </p:blipFill>
          <p:spPr>
            <a:xfrm>
              <a:off x="4075043" y="3597965"/>
              <a:ext cx="2146854" cy="2653748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 rot="16200000">
              <a:off x="3505591" y="4746414"/>
              <a:ext cx="1618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D6E"/>
                  </a:solidFill>
                </a:rPr>
                <a:t>CATÁLOGO GLOBAL</a:t>
              </a:r>
              <a:endParaRPr lang="en-US" sz="1400" b="1" dirty="0">
                <a:solidFill>
                  <a:srgbClr val="003D6E"/>
                </a:solidFill>
              </a:endParaRPr>
            </a:p>
          </p:txBody>
        </p:sp>
        <p:sp>
          <p:nvSpPr>
            <p:cNvPr id="54" name="Retângulo de cantos arredondados 53"/>
            <p:cNvSpPr/>
            <p:nvPr/>
          </p:nvSpPr>
          <p:spPr>
            <a:xfrm>
              <a:off x="4431792" y="3775608"/>
              <a:ext cx="1709424" cy="2232000"/>
            </a:xfrm>
            <a:prstGeom prst="roundRect">
              <a:avLst>
                <a:gd name="adj" fmla="val 2054"/>
              </a:avLst>
            </a:prstGeom>
            <a:gradFill flip="none" rotWithShape="1">
              <a:gsLst>
                <a:gs pos="0">
                  <a:srgbClr val="9EE5EC"/>
                </a:gs>
                <a:gs pos="100000">
                  <a:srgbClr val="39C8D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55" name="Grupo 54"/>
            <p:cNvGrpSpPr/>
            <p:nvPr/>
          </p:nvGrpSpPr>
          <p:grpSpPr>
            <a:xfrm>
              <a:off x="4603730" y="4343398"/>
              <a:ext cx="1511874" cy="1036863"/>
              <a:chOff x="4593791" y="4323520"/>
              <a:chExt cx="1511874" cy="1036863"/>
            </a:xfrm>
          </p:grpSpPr>
          <p:sp>
            <p:nvSpPr>
              <p:cNvPr id="56" name="TextBox 63"/>
              <p:cNvSpPr txBox="1">
                <a:spLocks noChangeArrowheads="1"/>
              </p:cNvSpPr>
              <p:nvPr/>
            </p:nvSpPr>
            <p:spPr bwMode="auto">
              <a:xfrm>
                <a:off x="4810539" y="4581938"/>
                <a:ext cx="76018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Economia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" name="TextBox 66"/>
              <p:cNvSpPr txBox="1">
                <a:spLocks noChangeArrowheads="1"/>
              </p:cNvSpPr>
              <p:nvPr/>
            </p:nvSpPr>
            <p:spPr bwMode="auto">
              <a:xfrm>
                <a:off x="4810541" y="4840356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Gestão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Estratégica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" name="TextBox 69"/>
              <p:cNvSpPr txBox="1">
                <a:spLocks noChangeArrowheads="1"/>
              </p:cNvSpPr>
              <p:nvPr/>
            </p:nvSpPr>
            <p:spPr bwMode="auto">
              <a:xfrm>
                <a:off x="4810541" y="4323520"/>
                <a:ext cx="103334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Administração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59" name="Picture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1" y="4597144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856710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344437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5115212"/>
                <a:ext cx="240794" cy="24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TextBox 72"/>
              <p:cNvSpPr txBox="1">
                <a:spLocks noChangeArrowheads="1"/>
              </p:cNvSpPr>
              <p:nvPr/>
            </p:nvSpPr>
            <p:spPr bwMode="auto">
              <a:xfrm>
                <a:off x="4810541" y="5098773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Recursos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Humanos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27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2" r="60000"/>
          <a:stretch/>
        </p:blipFill>
        <p:spPr>
          <a:xfrm>
            <a:off x="0" y="1818860"/>
            <a:ext cx="3657600" cy="503913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Catálogos Locais e Global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0" t="26522" r="30833" b="46666"/>
          <a:stretch/>
        </p:blipFill>
        <p:spPr>
          <a:xfrm>
            <a:off x="3965713" y="1818860"/>
            <a:ext cx="2358888" cy="183874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066800" y="260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2060524" y="3335602"/>
            <a:ext cx="0" cy="71375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060524" y="4049352"/>
            <a:ext cx="587828" cy="48620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2060524" y="4049352"/>
            <a:ext cx="0" cy="48620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H="1">
            <a:off x="1472695" y="4049352"/>
            <a:ext cx="587830" cy="49709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2463" r="7608" b="8841"/>
          <a:stretch/>
        </p:blipFill>
        <p:spPr>
          <a:xfrm>
            <a:off x="6221896" y="3597965"/>
            <a:ext cx="2325756" cy="2653748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 rot="16200000">
            <a:off x="5652057" y="4746414"/>
            <a:ext cx="149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D6E"/>
                </a:solidFill>
              </a:rPr>
              <a:t>CATÁLOGO LOCAL</a:t>
            </a:r>
            <a:endParaRPr lang="en-US" sz="1400" b="1" dirty="0">
              <a:solidFill>
                <a:srgbClr val="003D6E"/>
              </a:solidFill>
            </a:endParaRP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30724" r="31669" b="51594"/>
          <a:stretch/>
        </p:blipFill>
        <p:spPr>
          <a:xfrm>
            <a:off x="6248400" y="2410360"/>
            <a:ext cx="2312253" cy="1212574"/>
          </a:xfrm>
          <a:prstGeom prst="rect">
            <a:avLst/>
          </a:prstGeom>
        </p:spPr>
      </p:pic>
      <p:sp>
        <p:nvSpPr>
          <p:cNvPr id="44" name="CaixaDeTexto 43"/>
          <p:cNvSpPr txBox="1"/>
          <p:nvPr/>
        </p:nvSpPr>
        <p:spPr>
          <a:xfrm>
            <a:off x="6637163" y="2771270"/>
            <a:ext cx="151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</a:rPr>
              <a:t>Instance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6593040" y="3773424"/>
            <a:ext cx="1728000" cy="2232000"/>
          </a:xfrm>
          <a:prstGeom prst="roundRect">
            <a:avLst>
              <a:gd name="adj" fmla="val 2054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Grupo 33"/>
          <p:cNvGrpSpPr/>
          <p:nvPr/>
        </p:nvGrpSpPr>
        <p:grpSpPr>
          <a:xfrm>
            <a:off x="6776434" y="4343398"/>
            <a:ext cx="1594972" cy="930846"/>
            <a:chOff x="4593793" y="4323520"/>
            <a:chExt cx="1737432" cy="930846"/>
          </a:xfrm>
        </p:grpSpPr>
        <p:sp>
          <p:nvSpPr>
            <p:cNvPr id="36" name="TextBox 66"/>
            <p:cNvSpPr txBox="1">
              <a:spLocks noChangeArrowheads="1"/>
            </p:cNvSpPr>
            <p:nvPr/>
          </p:nvSpPr>
          <p:spPr bwMode="auto">
            <a:xfrm>
              <a:off x="4810540" y="4734339"/>
              <a:ext cx="152068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Orçamentos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TextBox 69"/>
            <p:cNvSpPr txBox="1">
              <a:spLocks noChangeArrowheads="1"/>
            </p:cNvSpPr>
            <p:nvPr/>
          </p:nvSpPr>
          <p:spPr bwMode="auto">
            <a:xfrm>
              <a:off x="4810541" y="4323520"/>
              <a:ext cx="101706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Atendimento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à </a:t>
              </a:r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clientes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9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4750693"/>
              <a:ext cx="240794" cy="24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4344437"/>
              <a:ext cx="240794" cy="24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5009195"/>
              <a:ext cx="240794" cy="24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72"/>
            <p:cNvSpPr txBox="1">
              <a:spLocks noChangeArrowheads="1"/>
            </p:cNvSpPr>
            <p:nvPr/>
          </p:nvSpPr>
          <p:spPr bwMode="auto">
            <a:xfrm>
              <a:off x="4810541" y="4992756"/>
              <a:ext cx="12951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Parceiros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4075043" y="3597965"/>
            <a:ext cx="2146854" cy="2653748"/>
            <a:chOff x="4075043" y="3597965"/>
            <a:chExt cx="2146854" cy="2653748"/>
          </a:xfrm>
        </p:grpSpPr>
        <p:pic>
          <p:nvPicPr>
            <p:cNvPr id="59" name="Imagem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5" t="52463" r="31956" b="8841"/>
            <a:stretch/>
          </p:blipFill>
          <p:spPr>
            <a:xfrm>
              <a:off x="4075043" y="3597965"/>
              <a:ext cx="2146854" cy="2653748"/>
            </a:xfrm>
            <a:prstGeom prst="rect">
              <a:avLst/>
            </a:prstGeom>
          </p:spPr>
        </p:pic>
        <p:sp>
          <p:nvSpPr>
            <p:cNvPr id="60" name="CaixaDeTexto 59"/>
            <p:cNvSpPr txBox="1"/>
            <p:nvPr/>
          </p:nvSpPr>
          <p:spPr>
            <a:xfrm rot="16200000">
              <a:off x="3505591" y="4746414"/>
              <a:ext cx="1618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D6E"/>
                  </a:solidFill>
                </a:rPr>
                <a:t>CATÁLOGO GLOBAL</a:t>
              </a:r>
              <a:endParaRPr lang="en-US" sz="1400" b="1" dirty="0">
                <a:solidFill>
                  <a:srgbClr val="003D6E"/>
                </a:solidFill>
              </a:endParaRPr>
            </a:p>
          </p:txBody>
        </p:sp>
        <p:sp>
          <p:nvSpPr>
            <p:cNvPr id="61" name="Retângulo de cantos arredondados 60"/>
            <p:cNvSpPr/>
            <p:nvPr/>
          </p:nvSpPr>
          <p:spPr>
            <a:xfrm>
              <a:off x="4431792" y="3775608"/>
              <a:ext cx="1709424" cy="2232000"/>
            </a:xfrm>
            <a:prstGeom prst="roundRect">
              <a:avLst>
                <a:gd name="adj" fmla="val 2054"/>
              </a:avLst>
            </a:prstGeom>
            <a:gradFill flip="none" rotWithShape="1">
              <a:gsLst>
                <a:gs pos="0">
                  <a:srgbClr val="9EE5EC"/>
                </a:gs>
                <a:gs pos="100000">
                  <a:srgbClr val="39C8D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62" name="Grupo 61"/>
            <p:cNvGrpSpPr/>
            <p:nvPr/>
          </p:nvGrpSpPr>
          <p:grpSpPr>
            <a:xfrm>
              <a:off x="4603730" y="4343398"/>
              <a:ext cx="1511874" cy="1036863"/>
              <a:chOff x="4593791" y="4323520"/>
              <a:chExt cx="1511874" cy="1036863"/>
            </a:xfrm>
          </p:grpSpPr>
          <p:sp>
            <p:nvSpPr>
              <p:cNvPr id="63" name="TextBox 63"/>
              <p:cNvSpPr txBox="1">
                <a:spLocks noChangeArrowheads="1"/>
              </p:cNvSpPr>
              <p:nvPr/>
            </p:nvSpPr>
            <p:spPr bwMode="auto">
              <a:xfrm>
                <a:off x="4810539" y="4581938"/>
                <a:ext cx="76018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Economia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4" name="TextBox 66"/>
              <p:cNvSpPr txBox="1">
                <a:spLocks noChangeArrowheads="1"/>
              </p:cNvSpPr>
              <p:nvPr/>
            </p:nvSpPr>
            <p:spPr bwMode="auto">
              <a:xfrm>
                <a:off x="4810541" y="4840356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Gestão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Estratégica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5" name="TextBox 69"/>
              <p:cNvSpPr txBox="1">
                <a:spLocks noChangeArrowheads="1"/>
              </p:cNvSpPr>
              <p:nvPr/>
            </p:nvSpPr>
            <p:spPr bwMode="auto">
              <a:xfrm>
                <a:off x="4810541" y="4323520"/>
                <a:ext cx="103334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Administração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66" name="Picture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1" y="4597144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856710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344437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5115212"/>
                <a:ext cx="240794" cy="24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TextBox 72"/>
              <p:cNvSpPr txBox="1">
                <a:spLocks noChangeArrowheads="1"/>
              </p:cNvSpPr>
              <p:nvPr/>
            </p:nvSpPr>
            <p:spPr bwMode="auto">
              <a:xfrm>
                <a:off x="4810541" y="5098773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Recursos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Humanos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71" name="CaixaDeTexto 70"/>
          <p:cNvSpPr txBox="1"/>
          <p:nvPr/>
        </p:nvSpPr>
        <p:spPr>
          <a:xfrm>
            <a:off x="4114800" y="2743200"/>
            <a:ext cx="151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Global Instance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apa_thia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7661"/>
            <a:ext cx="9144000" cy="4475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a TOTVS é a melhor escolha?</a:t>
            </a:r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2419201" y="5799196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+mj-lt"/>
              </a:rPr>
              <a:t>28 canais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pt-BR" dirty="0" smtClean="0">
                <a:latin typeface="+mj-lt"/>
              </a:rPr>
              <a:t>suportando nossos </a:t>
            </a:r>
            <a:r>
              <a:rPr lang="pt-BR" b="1" dirty="0" smtClean="0">
                <a:solidFill>
                  <a:schemeClr val="tx2"/>
                </a:solidFill>
                <a:latin typeface="+mj-lt"/>
              </a:rPr>
              <a:t>+500 clientes</a:t>
            </a:r>
          </a:p>
          <a:p>
            <a:r>
              <a:rPr lang="pt-BR" dirty="0" smtClean="0">
                <a:latin typeface="+mj-lt"/>
              </a:rPr>
              <a:t>na América Latina |América do Norte | Europa | África | Ásia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054316" y="500303"/>
            <a:ext cx="7040880" cy="54648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1800" b="1" dirty="0" err="1" smtClean="0">
                <a:solidFill>
                  <a:srgbClr val="0070C0"/>
                </a:solidFill>
              </a:rPr>
              <a:t>Presença</a:t>
            </a:r>
            <a:r>
              <a:rPr lang="en-US" sz="1800" b="1" dirty="0" smtClean="0">
                <a:solidFill>
                  <a:srgbClr val="0070C0"/>
                </a:solidFill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</a:rPr>
              <a:t>Internacional</a:t>
            </a:r>
            <a:endParaRPr lang="en-U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21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Catálogos Locais e Global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6" r="30652" b="9131"/>
          <a:stretch/>
        </p:blipFill>
        <p:spPr>
          <a:xfrm>
            <a:off x="0" y="1908312"/>
            <a:ext cx="6341165" cy="432352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183473" y="2667000"/>
            <a:ext cx="178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2463" r="7608" b="8841"/>
          <a:stretch/>
        </p:blipFill>
        <p:spPr>
          <a:xfrm>
            <a:off x="6221896" y="3597965"/>
            <a:ext cx="2325756" cy="2653748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 rot="16200000">
            <a:off x="5652057" y="4746414"/>
            <a:ext cx="149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D6E"/>
                </a:solidFill>
              </a:rPr>
              <a:t>CATÁLOGO LOCAL</a:t>
            </a:r>
            <a:endParaRPr lang="en-US" sz="1400" b="1" dirty="0">
              <a:solidFill>
                <a:srgbClr val="003D6E"/>
              </a:solidFill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0" t="30724" r="4891" b="51594"/>
          <a:stretch/>
        </p:blipFill>
        <p:spPr>
          <a:xfrm>
            <a:off x="6367417" y="2410360"/>
            <a:ext cx="2448590" cy="1212574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6719987" y="2771270"/>
            <a:ext cx="151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6589776" y="3773424"/>
            <a:ext cx="1746000" cy="2232000"/>
          </a:xfrm>
          <a:prstGeom prst="roundRect">
            <a:avLst>
              <a:gd name="adj" fmla="val 2054"/>
            </a:avLst>
          </a:prstGeom>
          <a:gradFill flip="none" rotWithShape="1">
            <a:gsLst>
              <a:gs pos="0">
                <a:srgbClr val="A6BFDE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Grupo 24"/>
          <p:cNvGrpSpPr/>
          <p:nvPr/>
        </p:nvGrpSpPr>
        <p:grpSpPr>
          <a:xfrm>
            <a:off x="6710828" y="4343398"/>
            <a:ext cx="1737432" cy="768507"/>
            <a:chOff x="4593793" y="4323520"/>
            <a:chExt cx="1737432" cy="768507"/>
          </a:xfrm>
        </p:grpSpPr>
        <p:sp>
          <p:nvSpPr>
            <p:cNvPr id="26" name="TextBox 66"/>
            <p:cNvSpPr txBox="1">
              <a:spLocks noChangeArrowheads="1"/>
            </p:cNvSpPr>
            <p:nvPr/>
          </p:nvSpPr>
          <p:spPr bwMode="auto">
            <a:xfrm>
              <a:off x="4810540" y="4572000"/>
              <a:ext cx="152068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Normas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internas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TextBox 69"/>
            <p:cNvSpPr txBox="1">
              <a:spLocks noChangeArrowheads="1"/>
            </p:cNvSpPr>
            <p:nvPr/>
          </p:nvSpPr>
          <p:spPr bwMode="auto">
            <a:xfrm>
              <a:off x="4810541" y="4323520"/>
              <a:ext cx="101706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P&amp;D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8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4588354"/>
              <a:ext cx="240794" cy="24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4344437"/>
              <a:ext cx="240794" cy="24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93" y="4846856"/>
              <a:ext cx="240794" cy="24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72"/>
            <p:cNvSpPr txBox="1">
              <a:spLocks noChangeArrowheads="1"/>
            </p:cNvSpPr>
            <p:nvPr/>
          </p:nvSpPr>
          <p:spPr bwMode="auto">
            <a:xfrm>
              <a:off x="4810541" y="4830417"/>
              <a:ext cx="12951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Rede</a:t>
              </a:r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autorizada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4075043" y="3597965"/>
            <a:ext cx="2146854" cy="2653748"/>
            <a:chOff x="4075043" y="3597965"/>
            <a:chExt cx="2146854" cy="2653748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5" t="52463" r="31956" b="8841"/>
            <a:stretch/>
          </p:blipFill>
          <p:spPr>
            <a:xfrm>
              <a:off x="4075043" y="3597965"/>
              <a:ext cx="2146854" cy="2653748"/>
            </a:xfrm>
            <a:prstGeom prst="rect">
              <a:avLst/>
            </a:prstGeom>
          </p:spPr>
        </p:pic>
        <p:sp>
          <p:nvSpPr>
            <p:cNvPr id="40" name="CaixaDeTexto 39"/>
            <p:cNvSpPr txBox="1"/>
            <p:nvPr/>
          </p:nvSpPr>
          <p:spPr>
            <a:xfrm rot="16200000">
              <a:off x="3505591" y="4746414"/>
              <a:ext cx="1618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D6E"/>
                  </a:solidFill>
                </a:rPr>
                <a:t>CATÁLOGO GLOBAL</a:t>
              </a:r>
              <a:endParaRPr lang="en-US" sz="1400" b="1" dirty="0">
                <a:solidFill>
                  <a:srgbClr val="003D6E"/>
                </a:solidFill>
              </a:endParaRPr>
            </a:p>
          </p:txBody>
        </p:sp>
        <p:sp>
          <p:nvSpPr>
            <p:cNvPr id="41" name="Retângulo de cantos arredondados 40"/>
            <p:cNvSpPr/>
            <p:nvPr/>
          </p:nvSpPr>
          <p:spPr>
            <a:xfrm>
              <a:off x="4431792" y="3775608"/>
              <a:ext cx="1709424" cy="2232000"/>
            </a:xfrm>
            <a:prstGeom prst="roundRect">
              <a:avLst>
                <a:gd name="adj" fmla="val 2054"/>
              </a:avLst>
            </a:prstGeom>
            <a:gradFill flip="none" rotWithShape="1">
              <a:gsLst>
                <a:gs pos="0">
                  <a:srgbClr val="9EE5EC"/>
                </a:gs>
                <a:gs pos="100000">
                  <a:srgbClr val="39C8D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2" name="Grupo 41"/>
            <p:cNvGrpSpPr/>
            <p:nvPr/>
          </p:nvGrpSpPr>
          <p:grpSpPr>
            <a:xfrm>
              <a:off x="4603730" y="4343398"/>
              <a:ext cx="1511874" cy="1036863"/>
              <a:chOff x="4593791" y="4323520"/>
              <a:chExt cx="1511874" cy="1036863"/>
            </a:xfrm>
          </p:grpSpPr>
          <p:sp>
            <p:nvSpPr>
              <p:cNvPr id="43" name="TextBox 63"/>
              <p:cNvSpPr txBox="1">
                <a:spLocks noChangeArrowheads="1"/>
              </p:cNvSpPr>
              <p:nvPr/>
            </p:nvSpPr>
            <p:spPr bwMode="auto">
              <a:xfrm>
                <a:off x="4810539" y="4581938"/>
                <a:ext cx="76018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Economia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4" name="TextBox 66"/>
              <p:cNvSpPr txBox="1">
                <a:spLocks noChangeArrowheads="1"/>
              </p:cNvSpPr>
              <p:nvPr/>
            </p:nvSpPr>
            <p:spPr bwMode="auto">
              <a:xfrm>
                <a:off x="4810541" y="4840356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Gestão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Estratégica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5" name="TextBox 69"/>
              <p:cNvSpPr txBox="1">
                <a:spLocks noChangeArrowheads="1"/>
              </p:cNvSpPr>
              <p:nvPr/>
            </p:nvSpPr>
            <p:spPr bwMode="auto">
              <a:xfrm>
                <a:off x="4810541" y="4323520"/>
                <a:ext cx="103334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Administração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46" name="Picture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1" y="4597144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856710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4344437"/>
                <a:ext cx="240794" cy="24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793" y="5115212"/>
                <a:ext cx="240794" cy="24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72"/>
              <p:cNvSpPr txBox="1">
                <a:spLocks noChangeArrowheads="1"/>
              </p:cNvSpPr>
              <p:nvPr/>
            </p:nvSpPr>
            <p:spPr bwMode="auto">
              <a:xfrm>
                <a:off x="4810541" y="5098773"/>
                <a:ext cx="129512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Recursos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Humanos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51" name="CaixaDeTexto 50"/>
          <p:cNvSpPr txBox="1"/>
          <p:nvPr/>
        </p:nvSpPr>
        <p:spPr>
          <a:xfrm>
            <a:off x="4114800" y="2743200"/>
            <a:ext cx="151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Global Instance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rgbClr val="003D6E"/>
                </a:solidFill>
              </a:rPr>
              <a:t>Multi</a:t>
            </a:r>
            <a:r>
              <a:rPr lang="pt-BR" sz="2000" dirty="0">
                <a:solidFill>
                  <a:srgbClr val="003D6E"/>
                </a:solidFill>
              </a:rPr>
              <a:t> Formato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968019" y="3349890"/>
            <a:ext cx="5167738" cy="2060310"/>
            <a:chOff x="-2381875" y="4920026"/>
            <a:chExt cx="10917451" cy="4352645"/>
          </a:xfrm>
        </p:grpSpPr>
        <p:pic>
          <p:nvPicPr>
            <p:cNvPr id="26" name="Picture 4" descr="logos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0044" y="4973599"/>
              <a:ext cx="1590950" cy="1968877"/>
            </a:xfrm>
            <a:prstGeom prst="rect">
              <a:avLst/>
            </a:prstGeom>
            <a:effectLst/>
          </p:spPr>
        </p:pic>
        <p:pic>
          <p:nvPicPr>
            <p:cNvPr id="27" name="Picture 5" descr="logos-05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02" y="4982742"/>
              <a:ext cx="1944494" cy="1950590"/>
            </a:xfrm>
            <a:prstGeom prst="rect">
              <a:avLst/>
            </a:prstGeom>
            <a:effectLst/>
          </p:spPr>
        </p:pic>
        <p:pic>
          <p:nvPicPr>
            <p:cNvPr id="28" name="Picture 7" descr="logos-0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39" y="4924834"/>
              <a:ext cx="1609237" cy="2017642"/>
            </a:xfrm>
            <a:prstGeom prst="rect">
              <a:avLst/>
            </a:prstGeom>
            <a:effectLst/>
          </p:spPr>
        </p:pic>
        <p:pic>
          <p:nvPicPr>
            <p:cNvPr id="29" name="Picture 8" descr="logos-08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1875" y="7273316"/>
              <a:ext cx="1962781" cy="1999355"/>
            </a:xfrm>
            <a:prstGeom prst="rect">
              <a:avLst/>
            </a:prstGeom>
            <a:effectLst/>
          </p:spPr>
        </p:pic>
        <p:pic>
          <p:nvPicPr>
            <p:cNvPr id="30" name="Picture 9" descr="logos-09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004" y="4920026"/>
              <a:ext cx="1877443" cy="2011546"/>
            </a:xfrm>
            <a:prstGeom prst="rect">
              <a:avLst/>
            </a:prstGeom>
            <a:effectLst/>
          </p:spPr>
        </p:pic>
        <p:pic>
          <p:nvPicPr>
            <p:cNvPr id="31" name="Picture 10" descr="logos-10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7" y="7285507"/>
              <a:ext cx="1932303" cy="1974972"/>
            </a:xfrm>
            <a:prstGeom prst="rect">
              <a:avLst/>
            </a:prstGeom>
            <a:effectLst/>
          </p:spPr>
        </p:pic>
        <p:pic>
          <p:nvPicPr>
            <p:cNvPr id="33" name="Picture 12" descr="logos-12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751" y="7428754"/>
              <a:ext cx="1688479" cy="1688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13" descr="logos-13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000" y="7428754"/>
              <a:ext cx="1688479" cy="1688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14" descr="logos-14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249" y="7556761"/>
              <a:ext cx="1523898" cy="14324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5" descr="logo2-06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184" y="4940073"/>
              <a:ext cx="2035928" cy="2035928"/>
            </a:xfrm>
            <a:prstGeom prst="rect">
              <a:avLst/>
            </a:prstGeom>
            <a:effectLst/>
          </p:spPr>
        </p:pic>
      </p:grpSp>
      <p:sp>
        <p:nvSpPr>
          <p:cNvPr id="25" name="Retângulo de cantos arredondados 24"/>
          <p:cNvSpPr/>
          <p:nvPr/>
        </p:nvSpPr>
        <p:spPr>
          <a:xfrm>
            <a:off x="6248401" y="3276600"/>
            <a:ext cx="1404730" cy="2170043"/>
          </a:xfrm>
          <a:prstGeom prst="roundRect">
            <a:avLst>
              <a:gd name="adj" fmla="val 6689"/>
            </a:avLst>
          </a:prstGeom>
          <a:solidFill>
            <a:srgbClr val="57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1" descr="logos-1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42" y="3353450"/>
            <a:ext cx="1174081" cy="1060281"/>
          </a:xfrm>
          <a:prstGeom prst="rect">
            <a:avLst/>
          </a:prstGeom>
          <a:effectLst/>
        </p:spPr>
      </p:pic>
      <p:sp>
        <p:nvSpPr>
          <p:cNvPr id="37" name="Retângulo 36"/>
          <p:cNvSpPr/>
          <p:nvPr/>
        </p:nvSpPr>
        <p:spPr>
          <a:xfrm>
            <a:off x="6363726" y="4597980"/>
            <a:ext cx="1174081" cy="738644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/>
          <p:cNvSpPr txBox="1"/>
          <p:nvPr/>
        </p:nvSpPr>
        <p:spPr>
          <a:xfrm>
            <a:off x="6355743" y="4736469"/>
            <a:ext cx="133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bg1"/>
                </a:solidFill>
                <a:latin typeface="+mj-lt"/>
                <a:ea typeface="Stencil" pitchFamily="82" charset="0"/>
                <a:cs typeface="Stencil" pitchFamily="82" charset="0"/>
              </a:rPr>
              <a:t>FULL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Stencil" pitchFamily="82" charset="0"/>
                <a:cs typeface="Stencil" pitchFamily="82" charset="0"/>
              </a:rPr>
              <a:t> SCORM 1.2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j-lt"/>
                <a:ea typeface="Stencil" pitchFamily="82" charset="0"/>
                <a:cs typeface="Stencil" pitchFamily="82" charset="0"/>
              </a:rPr>
              <a:t>Compatible</a:t>
            </a:r>
            <a:endParaRPr lang="en-US" sz="1200" b="1" dirty="0">
              <a:solidFill>
                <a:schemeClr val="bg1"/>
              </a:solidFill>
              <a:latin typeface="+mj-lt"/>
              <a:ea typeface="Stencil" pitchFamily="82" charset="0"/>
              <a:cs typeface="Stencil" pitchFamily="82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Disciplinas e Turmas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670078" y="1981200"/>
            <a:ext cx="3368522" cy="3886200"/>
          </a:xfrm>
          <a:prstGeom prst="roundRect">
            <a:avLst>
              <a:gd name="adj" fmla="val 1360"/>
            </a:avLst>
          </a:prstGeom>
          <a:solidFill>
            <a:srgbClr val="D9D9D9">
              <a:alpha val="60000"/>
            </a:srgb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/>
          <p:cNvSpPr txBox="1"/>
          <p:nvPr/>
        </p:nvSpPr>
        <p:spPr>
          <a:xfrm>
            <a:off x="850692" y="213697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D6E"/>
                </a:solidFill>
              </a:rPr>
              <a:t>Discipline </a:t>
            </a:r>
            <a:r>
              <a:rPr lang="en-US" b="1" dirty="0" smtClean="0">
                <a:solidFill>
                  <a:srgbClr val="003D6E"/>
                </a:solidFill>
              </a:rPr>
              <a:t>A</a:t>
            </a:r>
            <a:endParaRPr lang="en-US" b="1" dirty="0">
              <a:solidFill>
                <a:srgbClr val="003D6E"/>
              </a:solidFill>
            </a:endParaRPr>
          </a:p>
        </p:txBody>
      </p:sp>
      <p:grpSp>
        <p:nvGrpSpPr>
          <p:cNvPr id="92" name="Grupo 91"/>
          <p:cNvGrpSpPr/>
          <p:nvPr/>
        </p:nvGrpSpPr>
        <p:grpSpPr>
          <a:xfrm>
            <a:off x="769152" y="2698020"/>
            <a:ext cx="3170374" cy="838200"/>
            <a:chOff x="769152" y="2698020"/>
            <a:chExt cx="3170374" cy="838200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769152" y="2698020"/>
              <a:ext cx="3170374" cy="838200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02" y="2953588"/>
              <a:ext cx="1098225" cy="325035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850692" y="2954268"/>
              <a:ext cx="701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Topic 1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2085213" y="2876195"/>
              <a:ext cx="1740939" cy="481850"/>
              <a:chOff x="3118492" y="3340707"/>
              <a:chExt cx="3481877" cy="963700"/>
            </a:xfrm>
          </p:grpSpPr>
          <p:pic>
            <p:nvPicPr>
              <p:cNvPr id="17" name="Picture 4" descr="logos-04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8492" y="3356577"/>
                <a:ext cx="753071" cy="931961"/>
              </a:xfrm>
              <a:prstGeom prst="rect">
                <a:avLst/>
              </a:prstGeom>
              <a:effectLst/>
            </p:spPr>
          </p:pic>
          <p:pic>
            <p:nvPicPr>
              <p:cNvPr id="18" name="Picture 12" descr="logos-12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1133" y="3474985"/>
                <a:ext cx="799236" cy="79923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13" descr="logos-13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4922" y="3474985"/>
                <a:ext cx="799236" cy="79923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5" descr="logo2-06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622" y="3340707"/>
                <a:ext cx="963700" cy="9637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3" name="Grupo 92"/>
          <p:cNvGrpSpPr/>
          <p:nvPr/>
        </p:nvGrpSpPr>
        <p:grpSpPr>
          <a:xfrm>
            <a:off x="769152" y="3652880"/>
            <a:ext cx="3170374" cy="838200"/>
            <a:chOff x="769152" y="3652880"/>
            <a:chExt cx="3170374" cy="838200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769152" y="3652880"/>
              <a:ext cx="3170374" cy="838200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02" y="3908448"/>
              <a:ext cx="1098225" cy="325035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850692" y="3917220"/>
              <a:ext cx="701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Topic 2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2085213" y="3831056"/>
              <a:ext cx="1364403" cy="481850"/>
              <a:chOff x="3118492" y="3340707"/>
              <a:chExt cx="2728804" cy="963700"/>
            </a:xfrm>
          </p:grpSpPr>
          <p:pic>
            <p:nvPicPr>
              <p:cNvPr id="23" name="Picture 4" descr="logos-04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8492" y="3356577"/>
                <a:ext cx="753071" cy="931961"/>
              </a:xfrm>
              <a:prstGeom prst="rect">
                <a:avLst/>
              </a:prstGeom>
              <a:effectLst/>
            </p:spPr>
          </p:pic>
          <p:pic>
            <p:nvPicPr>
              <p:cNvPr id="26" name="Picture 15" descr="logo2-06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4921" y="3340707"/>
                <a:ext cx="963700" cy="963700"/>
              </a:xfrm>
              <a:prstGeom prst="rect">
                <a:avLst/>
              </a:prstGeom>
              <a:effectLst/>
            </p:spPr>
          </p:pic>
          <p:pic>
            <p:nvPicPr>
              <p:cNvPr id="27" name="Picture 15" descr="logo2-06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597" y="3340707"/>
                <a:ext cx="963699" cy="9637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4" name="Grupo 93"/>
          <p:cNvGrpSpPr/>
          <p:nvPr/>
        </p:nvGrpSpPr>
        <p:grpSpPr>
          <a:xfrm>
            <a:off x="769152" y="4648200"/>
            <a:ext cx="3170374" cy="838200"/>
            <a:chOff x="769152" y="4648200"/>
            <a:chExt cx="3170374" cy="838200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769152" y="4648200"/>
              <a:ext cx="3170374" cy="838200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02" y="4903768"/>
              <a:ext cx="1098225" cy="325035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850692" y="4912541"/>
              <a:ext cx="701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Topic 3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" name="Grupo 27"/>
            <p:cNvGrpSpPr/>
            <p:nvPr/>
          </p:nvGrpSpPr>
          <p:grpSpPr>
            <a:xfrm>
              <a:off x="2062131" y="4794681"/>
              <a:ext cx="1764021" cy="561459"/>
              <a:chOff x="3072330" y="3293503"/>
              <a:chExt cx="3528042" cy="1122918"/>
            </a:xfrm>
          </p:grpSpPr>
          <p:pic>
            <p:nvPicPr>
              <p:cNvPr id="29" name="Picture 4" descr="logos-04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300" y="3356577"/>
                <a:ext cx="753072" cy="931962"/>
              </a:xfrm>
              <a:prstGeom prst="rect">
                <a:avLst/>
              </a:prstGeom>
              <a:effectLst/>
            </p:spPr>
          </p:pic>
          <p:pic>
            <p:nvPicPr>
              <p:cNvPr id="30" name="Picture 12" descr="logos-12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330" y="3293503"/>
                <a:ext cx="799236" cy="79923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13" descr="logos-13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2046" y="3474985"/>
                <a:ext cx="799236" cy="79923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15" descr="logo2-06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4921" y="3340707"/>
                <a:ext cx="963700" cy="963700"/>
              </a:xfrm>
              <a:prstGeom prst="rect">
                <a:avLst/>
              </a:prstGeom>
              <a:effectLst/>
            </p:spPr>
          </p:pic>
          <p:pic>
            <p:nvPicPr>
              <p:cNvPr id="33" name="Picture 12" descr="logos-12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330" y="3617185"/>
                <a:ext cx="799236" cy="79923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89" name="Grupo 88"/>
          <p:cNvGrpSpPr/>
          <p:nvPr/>
        </p:nvGrpSpPr>
        <p:grpSpPr>
          <a:xfrm>
            <a:off x="4788924" y="1981200"/>
            <a:ext cx="3974076" cy="786275"/>
            <a:chOff x="4788924" y="1981200"/>
            <a:chExt cx="3974076" cy="786275"/>
          </a:xfrm>
        </p:grpSpPr>
        <p:sp>
          <p:nvSpPr>
            <p:cNvPr id="34" name="Retângulo de cantos arredondados 33"/>
            <p:cNvSpPr/>
            <p:nvPr/>
          </p:nvSpPr>
          <p:spPr>
            <a:xfrm>
              <a:off x="4788924" y="1981200"/>
              <a:ext cx="3974076" cy="786275"/>
            </a:xfrm>
            <a:prstGeom prst="roundRect">
              <a:avLst>
                <a:gd name="adj" fmla="val 3836"/>
              </a:avLst>
            </a:prstGeom>
            <a:solidFill>
              <a:srgbClr val="D9D9D9">
                <a:alpha val="60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5715000" y="2056052"/>
              <a:ext cx="2941774" cy="641968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209800"/>
              <a:ext cx="1098225" cy="325035"/>
            </a:xfrm>
            <a:prstGeom prst="rect">
              <a:avLst/>
            </a:prstGeom>
          </p:spPr>
        </p:pic>
        <p:sp>
          <p:nvSpPr>
            <p:cNvPr id="37" name="CaixaDeTexto 36"/>
            <p:cNvSpPr txBox="1"/>
            <p:nvPr/>
          </p:nvSpPr>
          <p:spPr>
            <a:xfrm>
              <a:off x="4937490" y="2210480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 A1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4" name="Imagem 6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" t="64191" r="85286" b="23756"/>
            <a:stretch/>
          </p:blipFill>
          <p:spPr>
            <a:xfrm>
              <a:off x="6543437" y="2021256"/>
              <a:ext cx="809645" cy="609935"/>
            </a:xfrm>
            <a:prstGeom prst="rect">
              <a:avLst/>
            </a:prstGeom>
          </p:spPr>
        </p:pic>
        <p:pic>
          <p:nvPicPr>
            <p:cNvPr id="65" name="Imagem 6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" t="64191" r="85286" b="23756"/>
            <a:stretch/>
          </p:blipFill>
          <p:spPr>
            <a:xfrm>
              <a:off x="6095624" y="2021256"/>
              <a:ext cx="809645" cy="609935"/>
            </a:xfrm>
            <a:prstGeom prst="rect">
              <a:avLst/>
            </a:prstGeom>
          </p:spPr>
        </p:pic>
        <p:pic>
          <p:nvPicPr>
            <p:cNvPr id="66" name="Imagem 6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" t="64191" r="85286" b="23756"/>
            <a:stretch/>
          </p:blipFill>
          <p:spPr>
            <a:xfrm>
              <a:off x="6988499" y="2021256"/>
              <a:ext cx="809645" cy="609935"/>
            </a:xfrm>
            <a:prstGeom prst="rect">
              <a:avLst/>
            </a:prstGeom>
          </p:spPr>
        </p:pic>
        <p:pic>
          <p:nvPicPr>
            <p:cNvPr id="67" name="Imagem 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1" t="64191" r="61428" b="23756"/>
            <a:stretch/>
          </p:blipFill>
          <p:spPr>
            <a:xfrm>
              <a:off x="7550587" y="2021255"/>
              <a:ext cx="724682" cy="609935"/>
            </a:xfrm>
            <a:prstGeom prst="rect">
              <a:avLst/>
            </a:prstGeom>
          </p:spPr>
        </p:pic>
        <p:pic>
          <p:nvPicPr>
            <p:cNvPr id="68" name="Imagem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8" t="64191" r="39012" b="23880"/>
            <a:stretch/>
          </p:blipFill>
          <p:spPr>
            <a:xfrm>
              <a:off x="8011789" y="2027184"/>
              <a:ext cx="644985" cy="603674"/>
            </a:xfrm>
            <a:prstGeom prst="rect">
              <a:avLst/>
            </a:prstGeom>
          </p:spPr>
        </p:pic>
      </p:grpSp>
      <p:grpSp>
        <p:nvGrpSpPr>
          <p:cNvPr id="90" name="Grupo 89"/>
          <p:cNvGrpSpPr/>
          <p:nvPr/>
        </p:nvGrpSpPr>
        <p:grpSpPr>
          <a:xfrm>
            <a:off x="4788924" y="2822771"/>
            <a:ext cx="3974076" cy="786275"/>
            <a:chOff x="4788924" y="2822771"/>
            <a:chExt cx="3974076" cy="786275"/>
          </a:xfrm>
        </p:grpSpPr>
        <p:sp>
          <p:nvSpPr>
            <p:cNvPr id="46" name="Retângulo de cantos arredondados 45"/>
            <p:cNvSpPr/>
            <p:nvPr/>
          </p:nvSpPr>
          <p:spPr>
            <a:xfrm>
              <a:off x="4788924" y="2822771"/>
              <a:ext cx="3974076" cy="786275"/>
            </a:xfrm>
            <a:prstGeom prst="roundRect">
              <a:avLst>
                <a:gd name="adj" fmla="val 3836"/>
              </a:avLst>
            </a:prstGeom>
            <a:solidFill>
              <a:srgbClr val="D9D9D9">
                <a:alpha val="60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tângulo de cantos arredondados 46"/>
            <p:cNvSpPr/>
            <p:nvPr/>
          </p:nvSpPr>
          <p:spPr>
            <a:xfrm>
              <a:off x="5715000" y="2897623"/>
              <a:ext cx="2941774" cy="641968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Imagem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051371"/>
              <a:ext cx="1098225" cy="325035"/>
            </a:xfrm>
            <a:prstGeom prst="rect">
              <a:avLst/>
            </a:prstGeom>
          </p:spPr>
        </p:pic>
        <p:sp>
          <p:nvSpPr>
            <p:cNvPr id="49" name="CaixaDeTexto 48"/>
            <p:cNvSpPr txBox="1"/>
            <p:nvPr/>
          </p:nvSpPr>
          <p:spPr>
            <a:xfrm>
              <a:off x="4937490" y="3061990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 A2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1" t="64191" r="61428" b="23756"/>
            <a:stretch/>
          </p:blipFill>
          <p:spPr>
            <a:xfrm>
              <a:off x="6226540" y="2838175"/>
              <a:ext cx="724682" cy="609935"/>
            </a:xfrm>
            <a:prstGeom prst="rect">
              <a:avLst/>
            </a:prstGeom>
          </p:spPr>
        </p:pic>
        <p:pic>
          <p:nvPicPr>
            <p:cNvPr id="70" name="Imagem 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8" t="64191" r="39012" b="23880"/>
            <a:stretch/>
          </p:blipFill>
          <p:spPr>
            <a:xfrm>
              <a:off x="6697353" y="2845196"/>
              <a:ext cx="644985" cy="603674"/>
            </a:xfrm>
            <a:prstGeom prst="rect">
              <a:avLst/>
            </a:prstGeom>
          </p:spPr>
        </p:pic>
        <p:pic>
          <p:nvPicPr>
            <p:cNvPr id="71" name="Imagem 7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99" t="64191" r="14858" b="23880"/>
            <a:stretch/>
          </p:blipFill>
          <p:spPr>
            <a:xfrm>
              <a:off x="7148192" y="2845196"/>
              <a:ext cx="684343" cy="603674"/>
            </a:xfrm>
            <a:prstGeom prst="rect">
              <a:avLst/>
            </a:prstGeom>
          </p:spPr>
        </p:pic>
        <p:pic>
          <p:nvPicPr>
            <p:cNvPr id="72" name="Imagem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99" t="64191" r="14858" b="23880"/>
            <a:stretch/>
          </p:blipFill>
          <p:spPr>
            <a:xfrm>
              <a:off x="7593254" y="2845196"/>
              <a:ext cx="684343" cy="603674"/>
            </a:xfrm>
            <a:prstGeom prst="rect">
              <a:avLst/>
            </a:prstGeom>
          </p:spPr>
        </p:pic>
      </p:grpSp>
      <p:grpSp>
        <p:nvGrpSpPr>
          <p:cNvPr id="95" name="Grupo 94"/>
          <p:cNvGrpSpPr/>
          <p:nvPr/>
        </p:nvGrpSpPr>
        <p:grpSpPr>
          <a:xfrm>
            <a:off x="4788924" y="3664342"/>
            <a:ext cx="3974076" cy="2203058"/>
            <a:chOff x="4788924" y="3664342"/>
            <a:chExt cx="3974076" cy="2203058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4788924" y="3664342"/>
              <a:ext cx="3974076" cy="2203058"/>
            </a:xfrm>
            <a:prstGeom prst="roundRect">
              <a:avLst>
                <a:gd name="adj" fmla="val 2367"/>
              </a:avLst>
            </a:prstGeom>
            <a:solidFill>
              <a:srgbClr val="D9D9D9">
                <a:alpha val="60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tângulo de cantos arredondados 50"/>
            <p:cNvSpPr/>
            <p:nvPr/>
          </p:nvSpPr>
          <p:spPr>
            <a:xfrm>
              <a:off x="5715000" y="3739194"/>
              <a:ext cx="2941774" cy="641968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892942"/>
              <a:ext cx="1098225" cy="325035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>
              <a:off x="4937490" y="3893622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 A3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3" name="Imagem 7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1" t="64191" r="61428" b="23756"/>
            <a:stretch/>
          </p:blipFill>
          <p:spPr>
            <a:xfrm>
              <a:off x="6226540" y="3695931"/>
              <a:ext cx="724682" cy="609935"/>
            </a:xfrm>
            <a:prstGeom prst="rect">
              <a:avLst/>
            </a:prstGeom>
          </p:spPr>
        </p:pic>
        <p:pic>
          <p:nvPicPr>
            <p:cNvPr id="74" name="Imagem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99" t="64191" r="14858" b="23880"/>
            <a:stretch/>
          </p:blipFill>
          <p:spPr>
            <a:xfrm>
              <a:off x="6708978" y="3702952"/>
              <a:ext cx="684343" cy="603674"/>
            </a:xfrm>
            <a:prstGeom prst="rect">
              <a:avLst/>
            </a:prstGeom>
          </p:spPr>
        </p:pic>
        <p:pic>
          <p:nvPicPr>
            <p:cNvPr id="75" name="Imagem 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99" t="64191" r="14858" b="23880"/>
            <a:stretch/>
          </p:blipFill>
          <p:spPr>
            <a:xfrm>
              <a:off x="7154040" y="3702952"/>
              <a:ext cx="684343" cy="603674"/>
            </a:xfrm>
            <a:prstGeom prst="rect">
              <a:avLst/>
            </a:prstGeom>
          </p:spPr>
        </p:pic>
      </p:grpSp>
      <p:grpSp>
        <p:nvGrpSpPr>
          <p:cNvPr id="97" name="Grupo 96"/>
          <p:cNvGrpSpPr/>
          <p:nvPr/>
        </p:nvGrpSpPr>
        <p:grpSpPr>
          <a:xfrm>
            <a:off x="4953000" y="5131025"/>
            <a:ext cx="3703774" cy="641968"/>
            <a:chOff x="4953000" y="5131025"/>
            <a:chExt cx="3703774" cy="641968"/>
          </a:xfrm>
        </p:grpSpPr>
        <p:sp>
          <p:nvSpPr>
            <p:cNvPr id="55" name="Retângulo de cantos arredondados 54"/>
            <p:cNvSpPr/>
            <p:nvPr/>
          </p:nvSpPr>
          <p:spPr>
            <a:xfrm>
              <a:off x="4953000" y="5131025"/>
              <a:ext cx="3703774" cy="641968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4985323" y="5321204"/>
              <a:ext cx="6046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003D6E"/>
                  </a:solidFill>
                </a:rPr>
                <a:t>Topic 2</a:t>
              </a:r>
              <a:endParaRPr lang="en-US" sz="1050" b="1" dirty="0">
                <a:solidFill>
                  <a:srgbClr val="003D6E"/>
                </a:solidFill>
              </a:endParaRPr>
            </a:p>
          </p:txBody>
        </p:sp>
        <p:pic>
          <p:nvPicPr>
            <p:cNvPr id="82" name="Picture 4" descr="logos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79" y="5220318"/>
              <a:ext cx="376536" cy="465981"/>
            </a:xfrm>
            <a:prstGeom prst="rect">
              <a:avLst/>
            </a:prstGeom>
            <a:effectLst/>
          </p:spPr>
        </p:pic>
        <p:pic>
          <p:nvPicPr>
            <p:cNvPr id="83" name="Picture 12" descr="logos-1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911" y="5262113"/>
              <a:ext cx="399618" cy="3996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Picture 15" descr="logo2-0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243" y="5162470"/>
              <a:ext cx="481850" cy="481850"/>
            </a:xfrm>
            <a:prstGeom prst="rect">
              <a:avLst/>
            </a:prstGeom>
            <a:effectLst/>
          </p:spPr>
        </p:pic>
        <p:pic>
          <p:nvPicPr>
            <p:cNvPr id="87" name="Picture 15" descr="logo2-0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133" y="5162470"/>
              <a:ext cx="481850" cy="481850"/>
            </a:xfrm>
            <a:prstGeom prst="rect">
              <a:avLst/>
            </a:prstGeom>
            <a:effectLst/>
          </p:spPr>
        </p:pic>
        <p:pic>
          <p:nvPicPr>
            <p:cNvPr id="88" name="Picture 4" descr="logos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772" y="5220318"/>
              <a:ext cx="376536" cy="465981"/>
            </a:xfrm>
            <a:prstGeom prst="rect">
              <a:avLst/>
            </a:prstGeom>
            <a:effectLst/>
          </p:spPr>
        </p:pic>
      </p:grpSp>
      <p:grpSp>
        <p:nvGrpSpPr>
          <p:cNvPr id="96" name="Grupo 95"/>
          <p:cNvGrpSpPr/>
          <p:nvPr/>
        </p:nvGrpSpPr>
        <p:grpSpPr>
          <a:xfrm>
            <a:off x="4953000" y="4435110"/>
            <a:ext cx="3703774" cy="641968"/>
            <a:chOff x="4953000" y="4435110"/>
            <a:chExt cx="3703774" cy="641968"/>
          </a:xfrm>
        </p:grpSpPr>
        <p:sp>
          <p:nvSpPr>
            <p:cNvPr id="54" name="Retângulo de cantos arredondados 53"/>
            <p:cNvSpPr/>
            <p:nvPr/>
          </p:nvSpPr>
          <p:spPr>
            <a:xfrm>
              <a:off x="4953000" y="4435110"/>
              <a:ext cx="3703774" cy="641968"/>
            </a:xfrm>
            <a:prstGeom prst="roundRect">
              <a:avLst>
                <a:gd name="adj" fmla="val 1459"/>
              </a:avLst>
            </a:prstGeom>
            <a:solidFill>
              <a:srgbClr val="FFFFFF">
                <a:alpha val="67843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4985323" y="4625289"/>
              <a:ext cx="6046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003D6E"/>
                  </a:solidFill>
                </a:rPr>
                <a:t>Topic 1</a:t>
              </a:r>
              <a:endParaRPr lang="en-US" sz="1050" b="1" dirty="0">
                <a:solidFill>
                  <a:srgbClr val="003D6E"/>
                </a:solidFill>
              </a:endParaRPr>
            </a:p>
          </p:txBody>
        </p:sp>
        <p:pic>
          <p:nvPicPr>
            <p:cNvPr id="76" name="Picture 12" descr="logos-1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15" y="4566062"/>
              <a:ext cx="399618" cy="3996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Picture 13" descr="logos-1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724" y="4566062"/>
              <a:ext cx="399618" cy="3996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15" descr="logo2-0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922" y="4498923"/>
              <a:ext cx="481850" cy="481850"/>
            </a:xfrm>
            <a:prstGeom prst="rect">
              <a:avLst/>
            </a:prstGeom>
            <a:effectLst/>
          </p:spPr>
        </p:pic>
        <p:pic>
          <p:nvPicPr>
            <p:cNvPr id="79" name="Picture 15" descr="logo2-0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243" y="4498923"/>
              <a:ext cx="481850" cy="481850"/>
            </a:xfrm>
            <a:prstGeom prst="rect">
              <a:avLst/>
            </a:prstGeom>
            <a:effectLst/>
          </p:spPr>
        </p:pic>
        <p:pic>
          <p:nvPicPr>
            <p:cNvPr id="80" name="Picture 12" descr="logos-1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205" y="4566062"/>
              <a:ext cx="399618" cy="3996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8" name="Right Arrow 118"/>
          <p:cNvSpPr/>
          <p:nvPr/>
        </p:nvSpPr>
        <p:spPr>
          <a:xfrm>
            <a:off x="4205960" y="2248810"/>
            <a:ext cx="482987" cy="323175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118"/>
          <p:cNvSpPr/>
          <p:nvPr/>
        </p:nvSpPr>
        <p:spPr>
          <a:xfrm>
            <a:off x="4205960" y="3058013"/>
            <a:ext cx="482987" cy="323175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118"/>
          <p:cNvSpPr/>
          <p:nvPr/>
        </p:nvSpPr>
        <p:spPr>
          <a:xfrm>
            <a:off x="4205960" y="4466028"/>
            <a:ext cx="482987" cy="323175"/>
          </a:xfrm>
          <a:prstGeom prst="rightArrow">
            <a:avLst/>
          </a:prstGeom>
          <a:gradFill flip="none" rotWithShape="1">
            <a:gsLst>
              <a:gs pos="0">
                <a:srgbClr val="005BAC"/>
              </a:gs>
              <a:gs pos="100000">
                <a:srgbClr val="57BFE3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8" grpId="0" animBg="1"/>
      <p:bldP spid="99" grpId="0" animBg="1"/>
      <p:bldP spid="10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" name="Retângulo 204"/>
          <p:cNvSpPr/>
          <p:nvPr/>
        </p:nvSpPr>
        <p:spPr>
          <a:xfrm>
            <a:off x="1447800" y="1752600"/>
            <a:ext cx="6205330" cy="404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Indicadores Contextuais</a:t>
            </a:r>
          </a:p>
        </p:txBody>
      </p:sp>
      <p:pic>
        <p:nvPicPr>
          <p:cNvPr id="203" name="Imagem 2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206" name="Picture 6" descr="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/>
          <a:stretch/>
        </p:blipFill>
        <p:spPr>
          <a:xfrm>
            <a:off x="0" y="1373908"/>
            <a:ext cx="9144000" cy="54840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11356" r="3969" b="75603"/>
          <a:stretch/>
        </p:blipFill>
        <p:spPr bwMode="auto">
          <a:xfrm>
            <a:off x="1476375" y="1847850"/>
            <a:ext cx="6096000" cy="5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68550" r="3574" b="27652"/>
          <a:stretch/>
        </p:blipFill>
        <p:spPr bwMode="auto">
          <a:xfrm>
            <a:off x="1476375" y="5566169"/>
            <a:ext cx="6096000" cy="1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937468511"/>
              </p:ext>
            </p:extLst>
          </p:nvPr>
        </p:nvGraphicFramePr>
        <p:xfrm>
          <a:off x="3278955" y="2477487"/>
          <a:ext cx="4140000" cy="28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2281279633"/>
              </p:ext>
            </p:extLst>
          </p:nvPr>
        </p:nvGraphicFramePr>
        <p:xfrm>
          <a:off x="3282003" y="2460309"/>
          <a:ext cx="414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052" name="Picture 4" descr="C:\Users\flavio.cordova\Downloads\student_f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25" y="2590800"/>
            <a:ext cx="1674077" cy="28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19" grpId="1">
        <p:bldAsOne/>
      </p:bldGraphic>
      <p:bldGraphic spid="20" grpId="0">
        <p:bldAsOne/>
      </p:bldGraphic>
      <p:bldGraphic spid="20" grpId="1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" name="Retângulo 204"/>
          <p:cNvSpPr/>
          <p:nvPr/>
        </p:nvSpPr>
        <p:spPr>
          <a:xfrm>
            <a:off x="1447800" y="1752600"/>
            <a:ext cx="6205330" cy="404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3D6E"/>
                </a:solidFill>
              </a:rPr>
              <a:t>Indicadores Contextuais</a:t>
            </a:r>
          </a:p>
        </p:txBody>
      </p:sp>
      <p:pic>
        <p:nvPicPr>
          <p:cNvPr id="203" name="Imagem 2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pic>
        <p:nvPicPr>
          <p:cNvPr id="206" name="Picture 6" descr="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/>
          <a:stretch/>
        </p:blipFill>
        <p:spPr>
          <a:xfrm>
            <a:off x="0" y="1373908"/>
            <a:ext cx="9144000" cy="5484091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785789535"/>
              </p:ext>
            </p:extLst>
          </p:nvPr>
        </p:nvGraphicFramePr>
        <p:xfrm>
          <a:off x="1600200" y="2525449"/>
          <a:ext cx="3886200" cy="2866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11356" r="3969" b="75603"/>
          <a:stretch/>
        </p:blipFill>
        <p:spPr bwMode="auto">
          <a:xfrm>
            <a:off x="1476375" y="1847850"/>
            <a:ext cx="6096000" cy="5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68550" r="3574" b="27652"/>
          <a:stretch/>
        </p:blipFill>
        <p:spPr bwMode="auto">
          <a:xfrm>
            <a:off x="1476375" y="5566169"/>
            <a:ext cx="6096000" cy="1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4045895693"/>
              </p:ext>
            </p:extLst>
          </p:nvPr>
        </p:nvGraphicFramePr>
        <p:xfrm>
          <a:off x="1591056" y="2525449"/>
          <a:ext cx="3886200" cy="2866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72949">
                        <a14:backgroundMark x1="1563" y1="96973" x2="2246" y2="88770"/>
                        <a14:backgroundMark x1="488" y1="59277" x2="195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" r="26992"/>
          <a:stretch/>
        </p:blipFill>
        <p:spPr bwMode="auto">
          <a:xfrm>
            <a:off x="5486400" y="2362200"/>
            <a:ext cx="2175422" cy="302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855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21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Integra</a:t>
            </a:r>
            <a:r>
              <a:rPr lang="en-US" sz="2000" dirty="0" err="1" smtClean="0">
                <a:solidFill>
                  <a:srgbClr val="003D6E"/>
                </a:solidFill>
              </a:rPr>
              <a:t>ções</a:t>
            </a:r>
            <a:endParaRPr lang="pt-BR" sz="2000" dirty="0">
              <a:solidFill>
                <a:srgbClr val="003D6E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 rot="1682914">
            <a:off x="3490047" y="1279671"/>
            <a:ext cx="3205746" cy="35698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 Cloud Server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081451" y="220473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081451" y="315903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122024" y="315903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122024" y="220473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9997" r="19654" b="37523"/>
          <a:stretch/>
        </p:blipFill>
        <p:spPr>
          <a:xfrm>
            <a:off x="1632856" y="1371364"/>
            <a:ext cx="5713991" cy="2913254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0" y="4532811"/>
            <a:ext cx="4489850" cy="1685110"/>
            <a:chOff x="0" y="4532811"/>
            <a:chExt cx="4489850" cy="1685110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95" r="50899" b="9333"/>
            <a:stretch/>
          </p:blipFill>
          <p:spPr>
            <a:xfrm>
              <a:off x="0" y="4532811"/>
              <a:ext cx="4489850" cy="1685110"/>
            </a:xfrm>
            <a:prstGeom prst="rect">
              <a:avLst/>
            </a:prstGeom>
          </p:spPr>
        </p:pic>
        <p:sp>
          <p:nvSpPr>
            <p:cNvPr id="30" name="CaixaDeTexto 29"/>
            <p:cNvSpPr txBox="1"/>
            <p:nvPr/>
          </p:nvSpPr>
          <p:spPr>
            <a:xfrm>
              <a:off x="970949" y="5118854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Classis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2978549" y="5118854"/>
              <a:ext cx="684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Vitae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489850" y="4532811"/>
            <a:ext cx="2237519" cy="1685110"/>
            <a:chOff x="4489850" y="4532811"/>
            <a:chExt cx="2237519" cy="1685110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2" t="66095" r="26428" b="9333"/>
            <a:stretch/>
          </p:blipFill>
          <p:spPr>
            <a:xfrm>
              <a:off x="4489850" y="4532811"/>
              <a:ext cx="2237519" cy="1685110"/>
            </a:xfrm>
            <a:prstGeom prst="rect">
              <a:avLst/>
            </a:prstGeom>
          </p:spPr>
        </p:pic>
        <p:sp>
          <p:nvSpPr>
            <p:cNvPr id="32" name="CaixaDeTexto 31"/>
            <p:cNvSpPr txBox="1"/>
            <p:nvPr/>
          </p:nvSpPr>
          <p:spPr>
            <a:xfrm>
              <a:off x="5149814" y="5118854"/>
              <a:ext cx="1044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Protheus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6727370" y="4532811"/>
            <a:ext cx="2416629" cy="1685110"/>
            <a:chOff x="6727370" y="4532811"/>
            <a:chExt cx="2416629" cy="1685110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1" t="66095" b="9333"/>
            <a:stretch/>
          </p:blipFill>
          <p:spPr>
            <a:xfrm>
              <a:off x="6727370" y="4532811"/>
              <a:ext cx="2416629" cy="1685110"/>
            </a:xfrm>
            <a:prstGeom prst="rect">
              <a:avLst/>
            </a:prstGeom>
          </p:spPr>
        </p:pic>
        <p:sp>
          <p:nvSpPr>
            <p:cNvPr id="33" name="CaixaDeTexto 32"/>
            <p:cNvSpPr txBox="1"/>
            <p:nvPr/>
          </p:nvSpPr>
          <p:spPr>
            <a:xfrm>
              <a:off x="7387948" y="5118854"/>
              <a:ext cx="904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Datasul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1384663" y="2573383"/>
            <a:ext cx="1907177" cy="2074817"/>
            <a:chOff x="1384663" y="2573383"/>
            <a:chExt cx="1907177" cy="2074817"/>
          </a:xfrm>
        </p:grpSpPr>
        <p:cxnSp>
          <p:nvCxnSpPr>
            <p:cNvPr id="37" name="Conector reto 36"/>
            <p:cNvCxnSpPr/>
            <p:nvPr/>
          </p:nvCxnSpPr>
          <p:spPr>
            <a:xfrm flipV="1">
              <a:off x="1423852" y="2573383"/>
              <a:ext cx="796834" cy="0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>
              <a:off x="1384663" y="2582095"/>
              <a:ext cx="0" cy="2066105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1423852" y="4271554"/>
              <a:ext cx="1858151" cy="0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3291840" y="4271554"/>
              <a:ext cx="0" cy="376646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ector reto 26"/>
          <p:cNvCxnSpPr/>
          <p:nvPr/>
        </p:nvCxnSpPr>
        <p:spPr>
          <a:xfrm>
            <a:off x="5702424" y="3886200"/>
            <a:ext cx="0" cy="762000"/>
          </a:xfrm>
          <a:prstGeom prst="line">
            <a:avLst/>
          </a:prstGeom>
          <a:ln w="28575">
            <a:solidFill>
              <a:srgbClr val="005BAC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o 38"/>
          <p:cNvGrpSpPr/>
          <p:nvPr/>
        </p:nvGrpSpPr>
        <p:grpSpPr>
          <a:xfrm flipH="1">
            <a:off x="6936376" y="2573383"/>
            <a:ext cx="836023" cy="2074817"/>
            <a:chOff x="1384663" y="2573383"/>
            <a:chExt cx="836023" cy="2074817"/>
          </a:xfrm>
        </p:grpSpPr>
        <p:cxnSp>
          <p:nvCxnSpPr>
            <p:cNvPr id="40" name="Conector reto 39"/>
            <p:cNvCxnSpPr/>
            <p:nvPr/>
          </p:nvCxnSpPr>
          <p:spPr>
            <a:xfrm flipV="1">
              <a:off x="1423852" y="2573383"/>
              <a:ext cx="796834" cy="0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1384663" y="2582095"/>
              <a:ext cx="0" cy="2066105"/>
            </a:xfrm>
            <a:prstGeom prst="line">
              <a:avLst/>
            </a:prstGeom>
            <a:ln w="28575">
              <a:solidFill>
                <a:srgbClr val="005BAC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aixaDeTexto 5"/>
          <p:cNvSpPr txBox="1"/>
          <p:nvPr/>
        </p:nvSpPr>
        <p:spPr>
          <a:xfrm>
            <a:off x="440871" y="6000693"/>
            <a:ext cx="82622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integração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produtos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listados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neste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slide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não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fazem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parte do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primeiro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escopo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liberação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devem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incorporadas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via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pacotes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atualização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produto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81390" y="2518601"/>
            <a:ext cx="320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Integration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Integra</a:t>
            </a:r>
            <a:r>
              <a:rPr lang="en-US" sz="2000" dirty="0" err="1" smtClean="0">
                <a:solidFill>
                  <a:srgbClr val="003D6E"/>
                </a:solidFill>
              </a:rPr>
              <a:t>ções</a:t>
            </a:r>
            <a:endParaRPr lang="pt-BR" sz="2000" dirty="0">
              <a:solidFill>
                <a:srgbClr val="003D6E"/>
              </a:solidFill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grpSp>
        <p:nvGrpSpPr>
          <p:cNvPr id="10" name="Grupo 33"/>
          <p:cNvGrpSpPr/>
          <p:nvPr/>
        </p:nvGrpSpPr>
        <p:grpSpPr>
          <a:xfrm>
            <a:off x="9921" y="2505890"/>
            <a:ext cx="3171676" cy="2675710"/>
            <a:chOff x="363638" y="4532811"/>
            <a:chExt cx="1997460" cy="1685110"/>
          </a:xfrm>
        </p:grpSpPr>
        <p:pic>
          <p:nvPicPr>
            <p:cNvPr id="11" name="Imagem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 t="66095" r="74179" b="9333"/>
            <a:stretch/>
          </p:blipFill>
          <p:spPr>
            <a:xfrm>
              <a:off x="363638" y="4532811"/>
              <a:ext cx="1997460" cy="1685110"/>
            </a:xfrm>
            <a:prstGeom prst="rect">
              <a:avLst/>
            </a:prstGeom>
          </p:spPr>
        </p:pic>
        <p:sp>
          <p:nvSpPr>
            <p:cNvPr id="12" name="CaixaDeTexto 29"/>
            <p:cNvSpPr txBox="1"/>
            <p:nvPr/>
          </p:nvSpPr>
          <p:spPr>
            <a:xfrm>
              <a:off x="1034328" y="5118854"/>
              <a:ext cx="679875" cy="36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Vitae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Notched Right Arrow 1"/>
          <p:cNvSpPr/>
          <p:nvPr/>
        </p:nvSpPr>
        <p:spPr>
          <a:xfrm>
            <a:off x="3124201" y="2514600"/>
            <a:ext cx="3124200" cy="838200"/>
          </a:xfrm>
          <a:prstGeom prst="notchedRightArrow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o 33"/>
          <p:cNvGrpSpPr/>
          <p:nvPr/>
        </p:nvGrpSpPr>
        <p:grpSpPr>
          <a:xfrm>
            <a:off x="5972324" y="2438400"/>
            <a:ext cx="3171676" cy="2675710"/>
            <a:chOff x="363638" y="4532811"/>
            <a:chExt cx="1997460" cy="1685110"/>
          </a:xfrm>
        </p:grpSpPr>
        <p:pic>
          <p:nvPicPr>
            <p:cNvPr id="15" name="Imagem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7" t="65519" r="27529" b="9909"/>
            <a:stretch/>
          </p:blipFill>
          <p:spPr>
            <a:xfrm>
              <a:off x="363638" y="4532811"/>
              <a:ext cx="1997460" cy="1685110"/>
            </a:xfrm>
            <a:prstGeom prst="rect">
              <a:avLst/>
            </a:prstGeom>
          </p:spPr>
        </p:pic>
        <p:sp>
          <p:nvSpPr>
            <p:cNvPr id="18" name="CaixaDeTexto 29"/>
            <p:cNvSpPr txBox="1"/>
            <p:nvPr/>
          </p:nvSpPr>
          <p:spPr>
            <a:xfrm>
              <a:off x="705408" y="5118854"/>
              <a:ext cx="1337716" cy="36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TOTVS LMS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CaixaDeTexto 29"/>
          <p:cNvSpPr txBox="1"/>
          <p:nvPr/>
        </p:nvSpPr>
        <p:spPr>
          <a:xfrm>
            <a:off x="3408002" y="3200400"/>
            <a:ext cx="131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Funcionário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Matrícula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29"/>
          <p:cNvSpPr txBox="1"/>
          <p:nvPr/>
        </p:nvSpPr>
        <p:spPr>
          <a:xfrm>
            <a:off x="3408002" y="461146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Notched Right Arrow 20"/>
          <p:cNvSpPr/>
          <p:nvPr/>
        </p:nvSpPr>
        <p:spPr>
          <a:xfrm rot="10800000">
            <a:off x="2895601" y="3925669"/>
            <a:ext cx="3124200" cy="838200"/>
          </a:xfrm>
          <a:prstGeom prst="notchedRightArrow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53143" y="574528"/>
            <a:ext cx="525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57B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70078" y="971253"/>
            <a:ext cx="374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3D6E"/>
                </a:solidFill>
              </a:rPr>
              <a:t>Integra</a:t>
            </a:r>
            <a:r>
              <a:rPr lang="en-US" sz="2000" dirty="0" err="1" smtClean="0">
                <a:solidFill>
                  <a:srgbClr val="003D6E"/>
                </a:solidFill>
              </a:rPr>
              <a:t>ções</a:t>
            </a:r>
            <a:endParaRPr lang="pt-BR" sz="2000" dirty="0">
              <a:solidFill>
                <a:srgbClr val="003D6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2286000"/>
            <a:ext cx="3124200" cy="2618318"/>
            <a:chOff x="5562600" y="3810000"/>
            <a:chExt cx="2010688" cy="1685110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8" t="64166" r="52354" b="11262"/>
            <a:stretch/>
          </p:blipFill>
          <p:spPr>
            <a:xfrm>
              <a:off x="5562600" y="3810000"/>
              <a:ext cx="2010688" cy="1685110"/>
            </a:xfrm>
            <a:prstGeom prst="rect">
              <a:avLst/>
            </a:prstGeom>
          </p:spPr>
        </p:pic>
        <p:sp>
          <p:nvSpPr>
            <p:cNvPr id="31" name="CaixaDeTexto 30"/>
            <p:cNvSpPr txBox="1"/>
            <p:nvPr/>
          </p:nvSpPr>
          <p:spPr>
            <a:xfrm>
              <a:off x="6096868" y="4495800"/>
              <a:ext cx="834826" cy="376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Classis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7" y="71036"/>
            <a:ext cx="467168" cy="471796"/>
          </a:xfrm>
          <a:prstGeom prst="rect">
            <a:avLst/>
          </a:prstGeom>
        </p:spPr>
      </p:pic>
      <p:sp>
        <p:nvSpPr>
          <p:cNvPr id="12" name="Notched Right Arrow 11"/>
          <p:cNvSpPr/>
          <p:nvPr/>
        </p:nvSpPr>
        <p:spPr>
          <a:xfrm>
            <a:off x="2884926" y="1371600"/>
            <a:ext cx="3124200" cy="838200"/>
          </a:xfrm>
          <a:prstGeom prst="notchedRightArrow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29"/>
          <p:cNvSpPr txBox="1"/>
          <p:nvPr/>
        </p:nvSpPr>
        <p:spPr>
          <a:xfrm>
            <a:off x="3168727" y="2057400"/>
            <a:ext cx="28510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</a:t>
            </a: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Complementos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Disciplina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/Professor</a:t>
            </a: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Matrículas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Avaliações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Nota)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29"/>
          <p:cNvSpPr txBox="1"/>
          <p:nvPr/>
        </p:nvSpPr>
        <p:spPr>
          <a:xfrm>
            <a:off x="3408002" y="4800600"/>
            <a:ext cx="220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Avaliações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Notched Right Arrow 14"/>
          <p:cNvSpPr/>
          <p:nvPr/>
        </p:nvSpPr>
        <p:spPr>
          <a:xfrm rot="10800000">
            <a:off x="2895601" y="4114800"/>
            <a:ext cx="3124200" cy="838200"/>
          </a:xfrm>
          <a:prstGeom prst="notchedRightArrow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o 33"/>
          <p:cNvGrpSpPr/>
          <p:nvPr/>
        </p:nvGrpSpPr>
        <p:grpSpPr>
          <a:xfrm>
            <a:off x="5972324" y="2438400"/>
            <a:ext cx="3171676" cy="2675710"/>
            <a:chOff x="363638" y="4532811"/>
            <a:chExt cx="1997460" cy="1685110"/>
          </a:xfrm>
        </p:grpSpPr>
        <p:pic>
          <p:nvPicPr>
            <p:cNvPr id="19" name="Imagem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7" t="65519" r="27529" b="9909"/>
            <a:stretch/>
          </p:blipFill>
          <p:spPr>
            <a:xfrm>
              <a:off x="363638" y="4532811"/>
              <a:ext cx="1997460" cy="1685110"/>
            </a:xfrm>
            <a:prstGeom prst="rect">
              <a:avLst/>
            </a:prstGeom>
          </p:spPr>
        </p:pic>
        <p:sp>
          <p:nvSpPr>
            <p:cNvPr id="20" name="CaixaDeTexto 29"/>
            <p:cNvSpPr txBox="1"/>
            <p:nvPr/>
          </p:nvSpPr>
          <p:spPr>
            <a:xfrm>
              <a:off x="705408" y="5118854"/>
              <a:ext cx="1337716" cy="36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TOTVS LMS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7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04742" y="886969"/>
            <a:ext cx="2856359" cy="1163781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914394">
              <a:defRPr/>
            </a:pPr>
            <a:r>
              <a:rPr lang="pt-BR" sz="7300" b="1" dirty="0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flexível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2400" y="-6375"/>
            <a:ext cx="1236557" cy="2825775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defTabSz="914394">
              <a:defRPr sz="18100" b="1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defRPr>
            </a:lvl1pPr>
          </a:lstStyle>
          <a:p>
            <a:r>
              <a:rPr lang="pt-BR" dirty="0"/>
              <a:t>+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800968" y="1953398"/>
            <a:ext cx="1236557" cy="2825775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defTabSz="914394">
              <a:defRPr sz="18100" b="1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defRPr>
            </a:lvl1pPr>
          </a:lstStyle>
          <a:p>
            <a:r>
              <a:rPr lang="pt-BR" dirty="0"/>
              <a:t>+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22876" y="2828953"/>
            <a:ext cx="3768724" cy="1163781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defTabSz="914394">
              <a:defRPr sz="7300" b="1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defRPr>
            </a:lvl1pPr>
          </a:lstStyle>
          <a:p>
            <a:r>
              <a:rPr lang="pt-BR" dirty="0"/>
              <a:t>integrada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92775" y="4108425"/>
            <a:ext cx="1236557" cy="2825775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>
              <a:defRPr sz="16600" b="1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defRPr>
            </a:lvl1pPr>
          </a:lstStyle>
          <a:p>
            <a:pPr defTabSz="914394">
              <a:defRPr/>
            </a:pPr>
            <a:r>
              <a:rPr lang="pt-BR" sz="18100" dirty="0"/>
              <a:t>+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553516" y="4957982"/>
            <a:ext cx="3704284" cy="1163781"/>
          </a:xfrm>
          <a:prstGeom prst="rect">
            <a:avLst/>
          </a:prstGeom>
          <a:noFill/>
        </p:spPr>
        <p:txBody>
          <a:bodyPr wrap="non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914394">
              <a:defRPr/>
            </a:pPr>
            <a:r>
              <a:rPr lang="pt-BR" sz="7300" b="1" dirty="0" smtClean="0">
                <a:gradFill flip="none" rotWithShape="1">
                  <a:gsLst>
                    <a:gs pos="0">
                      <a:schemeClr val="bg1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71000"/>
                        <a:alpha val="63000"/>
                      </a:schemeClr>
                    </a:gs>
                    <a:gs pos="100000">
                      <a:schemeClr val="bg1">
                        <a:lumMod val="0"/>
                        <a:lumOff val="10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completa</a:t>
            </a:r>
            <a:endParaRPr lang="pt-BR" sz="7300" b="1" dirty="0">
              <a:gradFill flip="none" rotWithShape="1">
                <a:gsLst>
                  <a:gs pos="0">
                    <a:schemeClr val="bg1">
                      <a:lumMod val="0"/>
                      <a:lumOff val="100000"/>
                    </a:schemeClr>
                  </a:gs>
                  <a:gs pos="50000">
                    <a:schemeClr val="bg1">
                      <a:lumMod val="71000"/>
                      <a:alpha val="63000"/>
                    </a:schemeClr>
                  </a:gs>
                  <a:gs pos="100000">
                    <a:schemeClr val="bg1">
                      <a:lumMod val="0"/>
                      <a:lumOff val="100000"/>
                    </a:schemeClr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572000" y="770760"/>
            <a:ext cx="4038600" cy="1271503"/>
          </a:xfrm>
          <a:prstGeom prst="rect">
            <a:avLst/>
          </a:prstGeom>
          <a:noFill/>
        </p:spPr>
        <p:txBody>
          <a:bodyPr wrap="squar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914394">
              <a:defRPr/>
            </a:pPr>
            <a:r>
              <a:rPr lang="pt-BR" sz="2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Cloud</a:t>
            </a: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Server</a:t>
            </a:r>
          </a:p>
          <a:p>
            <a:pPr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Conteúdos em Disciplinas ou Turmas</a:t>
            </a:r>
          </a:p>
          <a:p>
            <a:pPr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Múltiplos Formatos</a:t>
            </a:r>
            <a:b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Catálogo Compartilhável</a:t>
            </a:r>
            <a:endParaRPr lang="pt-B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09835" y="3036087"/>
            <a:ext cx="3505200" cy="963726"/>
          </a:xfrm>
          <a:prstGeom prst="rect">
            <a:avLst/>
          </a:prstGeom>
          <a:noFill/>
        </p:spPr>
        <p:txBody>
          <a:bodyPr wrap="squar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Integração com BackOffice (Educacional e Recursos Humanos)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334000" y="4750232"/>
            <a:ext cx="3505200" cy="1579279"/>
          </a:xfrm>
          <a:prstGeom prst="rect">
            <a:avLst/>
          </a:prstGeom>
          <a:noFill/>
        </p:spPr>
        <p:txBody>
          <a:bodyPr wrap="square" lIns="40005" tIns="20003" rIns="40005" bIns="20003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Corporativo e Acadêmico em uma única solução</a:t>
            </a:r>
          </a:p>
          <a:p>
            <a:pPr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Filosofia centrada no indivíduo</a:t>
            </a:r>
          </a:p>
          <a:p>
            <a:pPr defTabSz="914394">
              <a:defRPr/>
            </a:pP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Indicadores de Contexto</a:t>
            </a:r>
          </a:p>
          <a:p>
            <a:pPr defTabSz="914394">
              <a:defRPr/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SCORM 1.2 nível </a:t>
            </a: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3</a:t>
            </a:r>
            <a:endParaRPr lang="pt-B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7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4"/>
          <a:stretch/>
        </p:blipFill>
        <p:spPr>
          <a:xfrm>
            <a:off x="1295400" y="-533400"/>
            <a:ext cx="9448800" cy="69202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5393" y="511314"/>
            <a:ext cx="649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LMS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4358" y="482958"/>
            <a:ext cx="649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TOTVS e-Learning </a:t>
            </a:r>
            <a:r>
              <a:rPr lang="pt-BR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LMS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718516" y="2553237"/>
            <a:ext cx="60424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monica.restrepo@totvs.com.br</a:t>
            </a: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Gestora do Segmento Educacional</a:t>
            </a:r>
          </a:p>
          <a:p>
            <a:pPr algn="r"/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sheyla@totvs.com.br</a:t>
            </a: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Gestora RH/Negócios</a:t>
            </a:r>
          </a:p>
          <a:p>
            <a:pPr algn="r"/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flavio.cordova@totvs.com.br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Coordenador Inovação/Sustentação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tarcizio.pinto@totvs.com.br</a:t>
            </a:r>
          </a:p>
          <a:p>
            <a:pPr algn="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 de Inovação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83099" y="2514600"/>
            <a:ext cx="60424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monica.restrepo@totvs.com.br</a:t>
            </a: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Gestora do Segmento Educacional</a:t>
            </a:r>
          </a:p>
          <a:p>
            <a:pPr algn="r"/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sheyla@totvs.com.br</a:t>
            </a: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Gestora RH/Negócios</a:t>
            </a:r>
          </a:p>
          <a:p>
            <a:pPr algn="r"/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flavio.cordova@totvs.com.br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Coordenador Inovação/Sustentação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tarcizio.pinto@totvs.com.br</a:t>
            </a:r>
          </a:p>
          <a:p>
            <a:pPr algn="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 de Inovação</a:t>
            </a:r>
          </a:p>
        </p:txBody>
      </p:sp>
    </p:spTree>
    <p:extLst>
      <p:ext uri="{BB962C8B-B14F-4D97-AF65-F5344CB8AC3E}">
        <p14:creationId xmlns:p14="http://schemas.microsoft.com/office/powerpoint/2010/main" val="33673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psf\Home\Desktop\fun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85720" y="4429132"/>
            <a:ext cx="8643966" cy="1143008"/>
          </a:xfrm>
          <a:prstGeom prst="rect">
            <a:avLst/>
          </a:prstGeom>
          <a:noFill/>
        </p:spPr>
      </p:pic>
      <p:sp>
        <p:nvSpPr>
          <p:cNvPr id="62" name="CaixaDeTexto 61"/>
          <p:cNvSpPr txBox="1"/>
          <p:nvPr/>
        </p:nvSpPr>
        <p:spPr>
          <a:xfrm>
            <a:off x="0" y="500042"/>
            <a:ext cx="91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RECONHECIMENTO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Sobre a TOTVS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A0F5C-632D-478B-801B-C3B923105598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785818" y="1850586"/>
            <a:ext cx="42862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Eleita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Empresa do Ano 2012 </a:t>
            </a:r>
            <a:b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pelo especial Melhores e Maiores </a:t>
            </a:r>
            <a:b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da Revista Exame.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Imagem 24" descr="SELO EXECUTIVO200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74926" y="3929066"/>
            <a:ext cx="597536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agem 25" descr="C:\Documents and Settings\aline.luiz\Meus documentos\TOTVS\Fotos\Prêmio Destaque Agência Estado_2012\selo_empresas_alta.jpg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2504" y="3929066"/>
            <a:ext cx="701190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0" name="Conector reto 29"/>
          <p:cNvCxnSpPr/>
          <p:nvPr/>
        </p:nvCxnSpPr>
        <p:spPr>
          <a:xfrm rot="5400000">
            <a:off x="1282696" y="5285594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rot="5400000">
            <a:off x="3454610" y="5285594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rot="5400000">
            <a:off x="5525118" y="5285594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285860"/>
            <a:ext cx="275398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m 26" descr="C:\Documents and Settings\aline.luiz\Desktop\Logo_Melhores_Dinheir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857628"/>
            <a:ext cx="690242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000628" y="4857760"/>
            <a:ext cx="14287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000" b="1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As Melhores da Dinheiro 2012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000" b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Empresa número 1 na categoria “Gestão, Inovação e Qualidade” e a melhor no setor de “Tecnologia - Software e Serviços.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2857488" y="4857760"/>
            <a:ext cx="14287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b="1" dirty="0" smtClean="0">
                <a:solidFill>
                  <a:schemeClr val="tx2"/>
                </a:solidFill>
                <a:cs typeface="Arial" pitchFamily="34" charset="0"/>
              </a:rPr>
              <a:t>Destaque Agência Estado Empresas 2012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Vencedora do prêmio Destaque Agência Estado Empresas 2012 na categoria estreante </a:t>
            </a:r>
            <a:r>
              <a:rPr lang="pt-BR" sz="1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Small Caps</a:t>
            </a: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lang="pt-BR" sz="1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Imagem 27" descr="http://www.cury.net/blog/wp-content/uploads/2012/08/ranking2012_valor1000_21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18138" y="3857628"/>
            <a:ext cx="599784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14348" y="4857760"/>
            <a:ext cx="14287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b="1" dirty="0" smtClean="0">
                <a:solidFill>
                  <a:schemeClr val="tx2"/>
                </a:solidFill>
                <a:cs typeface="Arial" pitchFamily="34" charset="0"/>
              </a:rPr>
              <a:t>Valor 1000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lang="pt-BR" sz="1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1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Campeã na categoria Tecnologia da Informação.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7072330" y="4857760"/>
            <a:ext cx="14287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b="1" dirty="0" smtClean="0">
                <a:solidFill>
                  <a:schemeClr val="tx2"/>
                </a:solidFill>
                <a:cs typeface="Arial" pitchFamily="34" charset="0"/>
              </a:rPr>
              <a:t>Prêmio Executivo de Valor 2012 – categoria Tecnologia da Informação e Serviços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Laércio </a:t>
            </a:r>
            <a:r>
              <a:rPr lang="pt-BR" sz="1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Cosentino</a:t>
            </a: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foi eleito pela quarta vez consecutiva Executivo de Valor na área de Tecnologia da Informação e Serviços.</a:t>
            </a:r>
            <a:endParaRPr lang="pt-BR" sz="1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40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Sobre a TOTVS</a:t>
            </a:r>
            <a:endParaRPr lang="en-US" i="1" dirty="0"/>
          </a:p>
        </p:txBody>
      </p:sp>
      <p:sp>
        <p:nvSpPr>
          <p:cNvPr id="6" name="CaixaDeTexto 61"/>
          <p:cNvSpPr txBox="1"/>
          <p:nvPr/>
        </p:nvSpPr>
        <p:spPr>
          <a:xfrm>
            <a:off x="761524" y="538108"/>
            <a:ext cx="8389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spc="-300" dirty="0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NÚMEROS</a:t>
            </a:r>
            <a:endParaRPr lang="pt-BR" sz="88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25" name="Rectangle 7"/>
          <p:cNvSpPr/>
          <p:nvPr/>
        </p:nvSpPr>
        <p:spPr bwMode="auto">
          <a:xfrm>
            <a:off x="7691052" y="1552300"/>
            <a:ext cx="177800" cy="6270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26" name="Espaço Reservado para Texto 6"/>
          <p:cNvSpPr txBox="1">
            <a:spLocks/>
          </p:cNvSpPr>
          <p:nvPr/>
        </p:nvSpPr>
        <p:spPr bwMode="auto">
          <a:xfrm flipH="1">
            <a:off x="0" y="5085184"/>
            <a:ext cx="3817119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endParaRPr lang="en-US" sz="900" dirty="0" smtClean="0">
              <a:latin typeface="+mn-lt"/>
              <a:cs typeface="+mn-cs"/>
            </a:endParaRPr>
          </a:p>
        </p:txBody>
      </p: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0" y="2127081"/>
            <a:ext cx="4465122" cy="627064"/>
            <a:chOff x="-120952" y="1613580"/>
            <a:chExt cx="4064264" cy="571505"/>
          </a:xfrm>
        </p:grpSpPr>
        <p:sp>
          <p:nvSpPr>
            <p:cNvPr id="28" name="Rectangle 6"/>
            <p:cNvSpPr/>
            <p:nvPr/>
          </p:nvSpPr>
          <p:spPr bwMode="auto">
            <a:xfrm>
              <a:off x="-120952" y="1613580"/>
              <a:ext cx="3779630" cy="571504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902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1600" b="1" dirty="0" smtClean="0">
                  <a:solidFill>
                    <a:schemeClr val="bg2">
                      <a:lumMod val="25000"/>
                    </a:schemeClr>
                  </a:solidFill>
                </a:rPr>
                <a:t>IDC – Mercado </a:t>
              </a:r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</a:rPr>
                <a:t>Brasileiro Total</a:t>
              </a:r>
            </a:p>
          </p:txBody>
        </p:sp>
        <p:sp>
          <p:nvSpPr>
            <p:cNvPr id="29" name="Rectangle 7"/>
            <p:cNvSpPr/>
            <p:nvPr/>
          </p:nvSpPr>
          <p:spPr bwMode="auto">
            <a:xfrm>
              <a:off x="3658678" y="1613581"/>
              <a:ext cx="284634" cy="571504"/>
            </a:xfrm>
            <a:prstGeom prst="rect">
              <a:avLst/>
            </a:prstGeom>
            <a:solidFill>
              <a:srgbClr val="7F7F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latin typeface="+mn-lt"/>
                <a:cs typeface="+mn-cs"/>
              </a:endParaRPr>
            </a:p>
          </p:txBody>
        </p:sp>
      </p:grp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4465121" y="2127082"/>
            <a:ext cx="4678879" cy="627064"/>
            <a:chOff x="-120952" y="1613580"/>
            <a:chExt cx="4064264" cy="571505"/>
          </a:xfrm>
          <a:solidFill>
            <a:schemeClr val="bg1">
              <a:lumMod val="85000"/>
            </a:schemeClr>
          </a:solidFill>
        </p:grpSpPr>
        <p:sp>
          <p:nvSpPr>
            <p:cNvPr id="31" name="Rectangle 6"/>
            <p:cNvSpPr/>
            <p:nvPr/>
          </p:nvSpPr>
          <p:spPr bwMode="auto">
            <a:xfrm>
              <a:off x="-120952" y="1613580"/>
              <a:ext cx="3779630" cy="57150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r>
                <a:rPr lang="en-US" sz="1600" b="1" i="1" dirty="0" smtClean="0">
                  <a:solidFill>
                    <a:schemeClr val="bg2">
                      <a:lumMod val="25000"/>
                    </a:schemeClr>
                  </a:solidFill>
                </a:rPr>
                <a:t>Ranking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</a:rPr>
                <a:t> Mundial</a:t>
              </a:r>
              <a:endParaRPr lang="en-US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" name="Rectangle 7"/>
            <p:cNvSpPr/>
            <p:nvPr/>
          </p:nvSpPr>
          <p:spPr bwMode="auto">
            <a:xfrm>
              <a:off x="3658678" y="1613581"/>
              <a:ext cx="284634" cy="57150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latin typeface="+mn-lt"/>
                <a:cs typeface="+mn-cs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77532" y="2897596"/>
            <a:ext cx="537741" cy="52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upo 9"/>
          <p:cNvGrpSpPr/>
          <p:nvPr/>
        </p:nvGrpSpPr>
        <p:grpSpPr>
          <a:xfrm>
            <a:off x="4144725" y="2973631"/>
            <a:ext cx="5022664" cy="3623721"/>
            <a:chOff x="4173421" y="1629961"/>
            <a:chExt cx="5022664" cy="3623721"/>
          </a:xfrm>
        </p:grpSpPr>
        <p:grpSp>
          <p:nvGrpSpPr>
            <p:cNvPr id="35" name="Grupo 1"/>
            <p:cNvGrpSpPr/>
            <p:nvPr/>
          </p:nvGrpSpPr>
          <p:grpSpPr>
            <a:xfrm>
              <a:off x="4173421" y="2032918"/>
              <a:ext cx="5022664" cy="3220764"/>
              <a:chOff x="4173421" y="2032918"/>
              <a:chExt cx="5022664" cy="3220764"/>
            </a:xfrm>
          </p:grpSpPr>
          <p:graphicFrame>
            <p:nvGraphicFramePr>
              <p:cNvPr id="46" name="Gráfico 20"/>
              <p:cNvGraphicFramePr>
                <a:graphicFrameLocks/>
              </p:cNvGraphicFramePr>
              <p:nvPr>
                <p:extLst/>
              </p:nvPr>
            </p:nvGraphicFramePr>
            <p:xfrm>
              <a:off x="4173421" y="2057400"/>
              <a:ext cx="2054764" cy="31962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47" name="Gráfico 21"/>
              <p:cNvGraphicFramePr>
                <a:graphicFrameLocks/>
              </p:cNvGraphicFramePr>
              <p:nvPr>
                <p:extLst/>
              </p:nvPr>
            </p:nvGraphicFramePr>
            <p:xfrm>
              <a:off x="6662435" y="2032918"/>
              <a:ext cx="2533650" cy="31962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36" name="Seta para a esquerda e para a direita 2"/>
            <p:cNvSpPr/>
            <p:nvPr/>
          </p:nvSpPr>
          <p:spPr>
            <a:xfrm>
              <a:off x="5512867" y="3763578"/>
              <a:ext cx="1842692" cy="240387"/>
            </a:xfrm>
            <a:prstGeom prst="left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CaixaDeTexto 5"/>
            <p:cNvSpPr txBox="1"/>
            <p:nvPr/>
          </p:nvSpPr>
          <p:spPr>
            <a:xfrm>
              <a:off x="6900502" y="3987523"/>
              <a:ext cx="940281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pt-BR"/>
              </a:defPPr>
              <a:lvl1pPr>
                <a:defRPr sz="1000"/>
              </a:lvl1pPr>
            </a:lstStyle>
            <a:p>
              <a:r>
                <a:rPr lang="pt-BR" sz="1100" b="1" dirty="0" smtClean="0">
                  <a:solidFill>
                    <a:srgbClr val="003366"/>
                  </a:solidFill>
                </a:rPr>
                <a:t>CRESCIMENTO</a:t>
              </a:r>
              <a:endParaRPr lang="pt-BR" sz="1100" b="1" dirty="0">
                <a:solidFill>
                  <a:srgbClr val="003366"/>
                </a:solidFill>
              </a:endParaRPr>
            </a:p>
          </p:txBody>
        </p:sp>
        <p:sp>
          <p:nvSpPr>
            <p:cNvPr id="38" name="CaixaDeTexto 29"/>
            <p:cNvSpPr txBox="1"/>
            <p:nvPr/>
          </p:nvSpPr>
          <p:spPr>
            <a:xfrm>
              <a:off x="5436096" y="3593402"/>
              <a:ext cx="576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b="1" dirty="0" smtClean="0">
                  <a:solidFill>
                    <a:srgbClr val="003366"/>
                  </a:solidFill>
                </a:rPr>
                <a:t>6ª</a:t>
              </a:r>
              <a:endParaRPr lang="pt-BR" sz="1100" b="1" dirty="0">
                <a:solidFill>
                  <a:srgbClr val="003366"/>
                </a:solidFill>
              </a:endParaRPr>
            </a:p>
          </p:txBody>
        </p:sp>
        <p:sp>
          <p:nvSpPr>
            <p:cNvPr id="39" name="CaixaDeTexto 30"/>
            <p:cNvSpPr txBox="1"/>
            <p:nvPr/>
          </p:nvSpPr>
          <p:spPr>
            <a:xfrm>
              <a:off x="5843167" y="4315073"/>
              <a:ext cx="1229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06699"/>
                  </a:solidFill>
                </a:rPr>
                <a:t>2010: 6ª</a:t>
              </a:r>
            </a:p>
            <a:p>
              <a:pPr algn="ctr"/>
              <a:r>
                <a:rPr lang="pt-BR" sz="1600" b="1" dirty="0" smtClean="0">
                  <a:solidFill>
                    <a:srgbClr val="006699"/>
                  </a:solidFill>
                </a:rPr>
                <a:t>2009: 7ª</a:t>
              </a:r>
            </a:p>
            <a:p>
              <a:pPr algn="ctr"/>
              <a:r>
                <a:rPr lang="pt-BR" sz="1400" b="1" dirty="0" smtClean="0">
                  <a:solidFill>
                    <a:srgbClr val="006699"/>
                  </a:solidFill>
                </a:rPr>
                <a:t>2008: 8ª</a:t>
              </a:r>
              <a:endParaRPr lang="pt-BR" sz="1400" b="1" dirty="0">
                <a:solidFill>
                  <a:srgbClr val="006699"/>
                </a:solidFill>
              </a:endParaRPr>
            </a:p>
          </p:txBody>
        </p:sp>
        <p:sp>
          <p:nvSpPr>
            <p:cNvPr id="40" name="CaixaDeTexto 32"/>
            <p:cNvSpPr txBox="1"/>
            <p:nvPr/>
          </p:nvSpPr>
          <p:spPr>
            <a:xfrm>
              <a:off x="5195823" y="3825568"/>
              <a:ext cx="771364" cy="4308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endParaRPr lang="pt-BR" sz="1100" b="1" dirty="0" smtClean="0">
                <a:solidFill>
                  <a:srgbClr val="003366"/>
                </a:solidFill>
              </a:endParaRPr>
            </a:p>
            <a:p>
              <a:pPr algn="r"/>
              <a:r>
                <a:rPr lang="pt-BR" sz="1100" b="1" dirty="0" smtClean="0">
                  <a:solidFill>
                    <a:srgbClr val="003366"/>
                  </a:solidFill>
                </a:rPr>
                <a:t>EMPRESA</a:t>
              </a:r>
              <a:endParaRPr lang="pt-BR" sz="1100" b="1" dirty="0">
                <a:solidFill>
                  <a:srgbClr val="003366"/>
                </a:solidFill>
              </a:endParaRPr>
            </a:p>
          </p:txBody>
        </p:sp>
        <p:sp>
          <p:nvSpPr>
            <p:cNvPr id="41" name="CaixaDeTexto 35"/>
            <p:cNvSpPr txBox="1"/>
            <p:nvPr/>
          </p:nvSpPr>
          <p:spPr>
            <a:xfrm>
              <a:off x="6900503" y="3593402"/>
              <a:ext cx="756084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pt-BR"/>
              </a:defPPr>
              <a:lvl1pPr algn="r">
                <a:defRPr sz="1000"/>
              </a:lvl1pPr>
            </a:lstStyle>
            <a:p>
              <a:pPr algn="l"/>
              <a:r>
                <a:rPr lang="pt-BR" sz="1100" b="1" dirty="0">
                  <a:solidFill>
                    <a:srgbClr val="003366"/>
                  </a:solidFill>
                </a:rPr>
                <a:t>1ª</a:t>
              </a:r>
            </a:p>
          </p:txBody>
        </p:sp>
        <p:sp>
          <p:nvSpPr>
            <p:cNvPr id="42" name="Elipse 24"/>
            <p:cNvSpPr/>
            <p:nvPr/>
          </p:nvSpPr>
          <p:spPr>
            <a:xfrm>
              <a:off x="6070007" y="3245924"/>
              <a:ext cx="720000" cy="720000"/>
            </a:xfrm>
            <a:prstGeom prst="ellipse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t="-2000" r="-4000" b="-3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CaixaDeTexto 7"/>
            <p:cNvSpPr txBox="1"/>
            <p:nvPr/>
          </p:nvSpPr>
          <p:spPr>
            <a:xfrm>
              <a:off x="5815457" y="3995772"/>
              <a:ext cx="1229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TOTVS</a:t>
              </a:r>
              <a:endParaRPr lang="pt-BR" b="1" dirty="0"/>
            </a:p>
          </p:txBody>
        </p:sp>
        <p:sp>
          <p:nvSpPr>
            <p:cNvPr id="44" name="CaixaDeTexto 8"/>
            <p:cNvSpPr txBox="1"/>
            <p:nvPr/>
          </p:nvSpPr>
          <p:spPr>
            <a:xfrm>
              <a:off x="7072268" y="1754694"/>
              <a:ext cx="1614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 smtClean="0"/>
                <a:t>Evolução 2009 vs 2010</a:t>
              </a:r>
              <a:endParaRPr lang="pt-BR" sz="1100" b="1" dirty="0"/>
            </a:p>
          </p:txBody>
        </p:sp>
        <p:sp>
          <p:nvSpPr>
            <p:cNvPr id="45" name="CaixaDeTexto 40"/>
            <p:cNvSpPr txBox="1"/>
            <p:nvPr/>
          </p:nvSpPr>
          <p:spPr>
            <a:xfrm>
              <a:off x="4397827" y="1629961"/>
              <a:ext cx="18590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 smtClean="0"/>
                <a:t>Receitas com Licenças e Manutenção (US$ milhões)</a:t>
              </a:r>
              <a:endParaRPr lang="pt-BR" sz="1100" b="1" dirty="0"/>
            </a:p>
          </p:txBody>
        </p:sp>
      </p:grpSp>
      <p:sp>
        <p:nvSpPr>
          <p:cNvPr id="48" name="Espaço Reservado para Texto 6"/>
          <p:cNvSpPr txBox="1">
            <a:spLocks/>
          </p:cNvSpPr>
          <p:nvPr/>
        </p:nvSpPr>
        <p:spPr bwMode="auto">
          <a:xfrm flipH="1">
            <a:off x="4153807" y="6643688"/>
            <a:ext cx="3605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900" dirty="0" smtClean="0">
                <a:latin typeface="+mn-lt"/>
                <a:cs typeface="+mn-cs"/>
              </a:rPr>
              <a:t>Fonte: Gartner – ERP Software, Worldwide, 2010</a:t>
            </a:r>
            <a:endParaRPr lang="en-US" sz="900" dirty="0">
              <a:latin typeface="+mn-lt"/>
              <a:cs typeface="+mn-cs"/>
            </a:endParaRPr>
          </a:p>
        </p:txBody>
      </p:sp>
      <p:sp>
        <p:nvSpPr>
          <p:cNvPr id="49" name="Rectangle 6"/>
          <p:cNvSpPr/>
          <p:nvPr/>
        </p:nvSpPr>
        <p:spPr bwMode="auto">
          <a:xfrm>
            <a:off x="0" y="1625202"/>
            <a:ext cx="6401311" cy="6480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accent1"/>
                </a:solidFill>
                <a:ea typeface="MS PGothic" pitchFamily="34" charset="-128"/>
              </a:rPr>
              <a:t>6ª no mundo em ERP </a:t>
            </a:r>
            <a:r>
              <a:rPr lang="pt-BR" sz="2400" b="1" i="1" dirty="0" smtClean="0">
                <a:solidFill>
                  <a:schemeClr val="accent1"/>
                </a:solidFill>
                <a:ea typeface="MS PGothic" pitchFamily="34" charset="-128"/>
              </a:rPr>
              <a:t>Suite</a:t>
            </a:r>
            <a:r>
              <a:rPr lang="pt-BR" sz="2400" b="1" dirty="0" smtClean="0">
                <a:solidFill>
                  <a:schemeClr val="accent1"/>
                </a:solidFill>
                <a:ea typeface="MS PGothic" pitchFamily="34" charset="-128"/>
              </a:rPr>
              <a:t> e 1ª </a:t>
            </a:r>
            <a:r>
              <a:rPr lang="pt-BR" sz="2400" b="1" dirty="0">
                <a:solidFill>
                  <a:schemeClr val="accent1"/>
                </a:solidFill>
                <a:ea typeface="MS PGothic" pitchFamily="34" charset="-128"/>
              </a:rPr>
              <a:t>em crescimento</a:t>
            </a:r>
            <a:endParaRPr lang="pt-BR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50" name="Gráfico 31"/>
          <p:cNvGraphicFramePr/>
          <p:nvPr>
            <p:extLst/>
          </p:nvPr>
        </p:nvGraphicFramePr>
        <p:xfrm>
          <a:off x="144016" y="2948867"/>
          <a:ext cx="3673103" cy="3624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1" name="CaixaDeTexto 33"/>
          <p:cNvSpPr txBox="1"/>
          <p:nvPr/>
        </p:nvSpPr>
        <p:spPr>
          <a:xfrm>
            <a:off x="3635896" y="45811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CaixaDeTexto 34"/>
          <p:cNvSpPr txBox="1"/>
          <p:nvPr/>
        </p:nvSpPr>
        <p:spPr>
          <a:xfrm>
            <a:off x="3635896" y="569578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C000"/>
                </a:solidFill>
              </a:rPr>
              <a:t>B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53" name="Espaço Reservado para Texto 6"/>
          <p:cNvSpPr txBox="1">
            <a:spLocks/>
          </p:cNvSpPr>
          <p:nvPr/>
        </p:nvSpPr>
        <p:spPr bwMode="auto">
          <a:xfrm flipH="1">
            <a:off x="250825" y="6643688"/>
            <a:ext cx="3605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900" dirty="0" smtClean="0"/>
              <a:t>Fonte: IDC Latin America Semiannual ERM Applications Tracker 1H11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68A0-D3AF-D949-9E19-917F10D4D75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0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a TOTVS é a melhor escolha?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Abrangência</a:t>
            </a:r>
            <a:endParaRPr lang="en-US" sz="1800" dirty="0"/>
          </a:p>
        </p:txBody>
      </p:sp>
      <p:sp>
        <p:nvSpPr>
          <p:cNvPr id="7" name="Arredondar Retângulo em um Canto Diagonal 6"/>
          <p:cNvSpPr/>
          <p:nvPr/>
        </p:nvSpPr>
        <p:spPr>
          <a:xfrm>
            <a:off x="107504" y="1056928"/>
            <a:ext cx="2160241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PVT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8" name="Arredondar Retângulo em um Canto Diagonal 7"/>
          <p:cNvSpPr/>
          <p:nvPr/>
        </p:nvSpPr>
        <p:spPr>
          <a:xfrm>
            <a:off x="2267745" y="1056928"/>
            <a:ext cx="4680520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SMB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9" name="Arredondar Retângulo em um Canto Diagonal 8"/>
          <p:cNvSpPr/>
          <p:nvPr/>
        </p:nvSpPr>
        <p:spPr>
          <a:xfrm>
            <a:off x="6948265" y="1056928"/>
            <a:ext cx="2101176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Private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948264" y="605539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prstClr val="black"/>
                </a:solidFill>
              </a:rPr>
              <a:t>**Fonte: </a:t>
            </a:r>
          </a:p>
          <a:p>
            <a:r>
              <a:rPr lang="pt-BR" sz="900" dirty="0" smtClean="0">
                <a:solidFill>
                  <a:prstClr val="black"/>
                </a:solidFill>
              </a:rPr>
              <a:t>IR Global Rankings</a:t>
            </a:r>
            <a:endParaRPr lang="pt-BR" sz="900" dirty="0">
              <a:solidFill>
                <a:prstClr val="black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2269604" y="1340768"/>
            <a:ext cx="0" cy="53240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07504" y="1620324"/>
            <a:ext cx="2088129" cy="101566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C65B4"/>
                </a:solidFill>
              </a:rPr>
              <a:t>+38.000</a:t>
            </a: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clínicas e consultórios médicos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354" y="3309367"/>
            <a:ext cx="2100279" cy="101566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C65B4"/>
                </a:solidFill>
              </a:rPr>
              <a:t>+10.000</a:t>
            </a: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lojas e pequenos varejos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5354" y="4876700"/>
            <a:ext cx="2100279" cy="129266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C65B4"/>
                </a:solidFill>
              </a:rPr>
              <a:t>+6.500</a:t>
            </a: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pequenas indústrias e prestadores de serviços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102764" y="1556792"/>
            <a:ext cx="1847292" cy="129266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C65B4"/>
                </a:solidFill>
              </a:rPr>
              <a:t>+27%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</a:t>
            </a:r>
            <a:r>
              <a:rPr lang="pt-BR" dirty="0" smtClean="0">
                <a:solidFill>
                  <a:prstClr val="black"/>
                </a:solidFill>
              </a:rPr>
              <a:t>e todas as empresas listadas na Bovespa*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102764" y="3284984"/>
            <a:ext cx="1847292" cy="240065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C65B4"/>
                </a:solidFill>
              </a:rPr>
              <a:t>+46%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</a:t>
            </a:r>
            <a:r>
              <a:rPr lang="pt-BR" dirty="0" smtClean="0">
                <a:solidFill>
                  <a:prstClr val="black"/>
                </a:solidFill>
              </a:rPr>
              <a:t>e todas as empresas premiadas por excelência em Governança Corporativa na América Latina**</a:t>
            </a:r>
            <a:endParaRPr lang="pt-BR" dirty="0">
              <a:solidFill>
                <a:prstClr val="black"/>
              </a:solidFill>
            </a:endParaRPr>
          </a:p>
        </p:txBody>
      </p:sp>
      <p:grpSp>
        <p:nvGrpSpPr>
          <p:cNvPr id="3" name="Grupo 17"/>
          <p:cNvGrpSpPr/>
          <p:nvPr/>
        </p:nvGrpSpPr>
        <p:grpSpPr>
          <a:xfrm>
            <a:off x="6959137" y="5775993"/>
            <a:ext cx="2304256" cy="230832"/>
            <a:chOff x="6122268" y="6438528"/>
            <a:chExt cx="2304256" cy="230832"/>
          </a:xfrm>
        </p:grpSpPr>
        <p:sp>
          <p:nvSpPr>
            <p:cNvPr id="19" name="CaixaDeTexto 18"/>
            <p:cNvSpPr txBox="1"/>
            <p:nvPr/>
          </p:nvSpPr>
          <p:spPr>
            <a:xfrm>
              <a:off x="6122268" y="6438528"/>
              <a:ext cx="2304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 smtClean="0">
                  <a:solidFill>
                    <a:prstClr val="black"/>
                  </a:solidFill>
                </a:rPr>
                <a:t>*Auditado pela</a:t>
              </a:r>
              <a:endParaRPr lang="pt-BR" sz="900" dirty="0">
                <a:solidFill>
                  <a:prstClr val="black"/>
                </a:solidFill>
              </a:endParaRPr>
            </a:p>
          </p:txBody>
        </p:sp>
        <p:pic>
          <p:nvPicPr>
            <p:cNvPr id="20" name="Picture 2" descr="C:\DOCUME~1\JOANAB~1\CONFIG~1\Temp\Rar$DR01.890\EYTerc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7865" y="6449076"/>
              <a:ext cx="1143928" cy="216000"/>
            </a:xfrm>
            <a:prstGeom prst="rect">
              <a:avLst/>
            </a:prstGeom>
            <a:noFill/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7753" y="6164298"/>
            <a:ext cx="689047" cy="2604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CaixaDeTexto 21"/>
          <p:cNvSpPr txBox="1"/>
          <p:nvPr/>
        </p:nvSpPr>
        <p:spPr>
          <a:xfrm>
            <a:off x="2514224" y="1667949"/>
            <a:ext cx="3369340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pt-BR" sz="2400" b="1" dirty="0" smtClean="0">
                <a:solidFill>
                  <a:srgbClr val="3C65B4"/>
                </a:solidFill>
              </a:rPr>
              <a:t>+26.000 </a:t>
            </a:r>
            <a:r>
              <a:rPr lang="pt-BR" dirty="0" smtClean="0">
                <a:solidFill>
                  <a:prstClr val="black"/>
                </a:solidFill>
              </a:rPr>
              <a:t>clientes ativos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483768" y="3556730"/>
            <a:ext cx="2100279" cy="129266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pt-BR" sz="2400" b="1" dirty="0" smtClean="0">
                <a:solidFill>
                  <a:srgbClr val="3C65B4"/>
                </a:solidFill>
              </a:rPr>
              <a:t>+2.000.000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Pessoas usando nossos softwares todos os dias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426039" y="5949280"/>
            <a:ext cx="2892023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Presente em </a:t>
            </a:r>
            <a:r>
              <a:rPr lang="pt-BR" sz="2400" b="1" dirty="0" smtClean="0">
                <a:solidFill>
                  <a:srgbClr val="3C65B4"/>
                </a:solidFill>
              </a:rPr>
              <a:t>23 países</a:t>
            </a:r>
            <a:r>
              <a:rPr lang="pt-BR" sz="2000" dirty="0" smtClean="0">
                <a:solidFill>
                  <a:srgbClr val="3C65B4"/>
                </a:solidFill>
              </a:rPr>
              <a:t> </a:t>
            </a:r>
            <a:endParaRPr lang="pt-BR" sz="2000" dirty="0">
              <a:solidFill>
                <a:srgbClr val="3C65B4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703969" y="4797152"/>
            <a:ext cx="2100279" cy="101566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3C65B4"/>
                </a:solidFill>
              </a:rPr>
              <a:t>+48%</a:t>
            </a:r>
          </a:p>
          <a:p>
            <a:pPr algn="r"/>
            <a:r>
              <a:rPr lang="pt-BR" dirty="0">
                <a:solidFill>
                  <a:prstClr val="black"/>
                </a:solidFill>
              </a:rPr>
              <a:t>d</a:t>
            </a:r>
            <a:r>
              <a:rPr lang="pt-BR" dirty="0" smtClean="0">
                <a:solidFill>
                  <a:prstClr val="black"/>
                </a:solidFill>
              </a:rPr>
              <a:t>e participação no mercado brasileiro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347864" y="2318496"/>
            <a:ext cx="3528392" cy="101566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3C65B4"/>
                </a:solidFill>
              </a:rPr>
              <a:t>A maior empresa</a:t>
            </a:r>
          </a:p>
          <a:p>
            <a:pPr algn="r"/>
            <a:r>
              <a:rPr lang="pt-BR" dirty="0">
                <a:solidFill>
                  <a:prstClr val="black"/>
                </a:solidFill>
              </a:rPr>
              <a:t>e</a:t>
            </a:r>
            <a:r>
              <a:rPr lang="pt-BR" dirty="0" smtClean="0">
                <a:solidFill>
                  <a:prstClr val="black"/>
                </a:solidFill>
              </a:rPr>
              <a:t>m aplicativos de gestão empresarial fora do eixo EUA/Europa</a:t>
            </a:r>
            <a:endParaRPr lang="pt-BR" dirty="0">
              <a:solidFill>
                <a:prstClr val="black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107504" y="1340768"/>
            <a:ext cx="0" cy="53240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6959137" y="1340768"/>
            <a:ext cx="0" cy="53240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H="1" flipV="1">
            <a:off x="107504" y="6664864"/>
            <a:ext cx="8928992" cy="104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9030969" y="1308340"/>
            <a:ext cx="0" cy="53240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61"/>
          <p:cNvSpPr txBox="1"/>
          <p:nvPr/>
        </p:nvSpPr>
        <p:spPr>
          <a:xfrm>
            <a:off x="95354" y="1089415"/>
            <a:ext cx="91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300" dirty="0" err="1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Abrangência</a:t>
            </a:r>
            <a:endParaRPr lang="pt-BR" sz="80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45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671B7-B483-430F-B490-61D0F82AC2A8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980729"/>
            <a:ext cx="8892480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067944" y="0"/>
            <a:ext cx="206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+mn-lt"/>
              </a:rPr>
              <a:t>OFERTA TOTVS</a:t>
            </a:r>
            <a:endParaRPr lang="pt-BR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41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/>
          <a:srcRect l="3216" t="22323" r="2820" b="22852"/>
          <a:stretch/>
        </p:blipFill>
        <p:spPr bwMode="auto">
          <a:xfrm>
            <a:off x="323527" y="1046787"/>
            <a:ext cx="7969573" cy="3751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a TOTVS é a melhor escolha?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Especialização e Qualidade</a:t>
            </a:r>
            <a:endParaRPr lang="en-US" sz="1800" dirty="0"/>
          </a:p>
        </p:txBody>
      </p:sp>
      <p:sp>
        <p:nvSpPr>
          <p:cNvPr id="14" name="Arredondar Retângulo em um Canto Diagonal 13"/>
          <p:cNvSpPr/>
          <p:nvPr/>
        </p:nvSpPr>
        <p:spPr>
          <a:xfrm>
            <a:off x="323527" y="4861971"/>
            <a:ext cx="8435240" cy="5040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1"/>
          <a:lstStyle/>
          <a:p>
            <a:pPr algn="ctr"/>
            <a:endParaRPr lang="pt-BR" sz="1100" dirty="0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6220" y="4933979"/>
            <a:ext cx="476471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white"/>
                </a:solidFill>
              </a:rPr>
              <a:t>AR</a:t>
            </a:r>
            <a:endParaRPr lang="pt-BR" sz="1600" b="1" dirty="0">
              <a:solidFill>
                <a:prstClr val="white"/>
              </a:solidFill>
            </a:endParaRPr>
          </a:p>
        </p:txBody>
      </p:sp>
      <p:sp>
        <p:nvSpPr>
          <p:cNvPr id="16" name="Arredondar Retângulo em um Canto Diagonal 15"/>
          <p:cNvSpPr/>
          <p:nvPr/>
        </p:nvSpPr>
        <p:spPr>
          <a:xfrm>
            <a:off x="1706148" y="4925595"/>
            <a:ext cx="1202870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PVT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7" name="Arredondar Retângulo em um Canto Diagonal 16"/>
          <p:cNvSpPr/>
          <p:nvPr/>
        </p:nvSpPr>
        <p:spPr>
          <a:xfrm>
            <a:off x="2909018" y="4925595"/>
            <a:ext cx="4320480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SMB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8" name="Arredondar Retângulo em um Canto Diagonal 17"/>
          <p:cNvSpPr/>
          <p:nvPr/>
        </p:nvSpPr>
        <p:spPr>
          <a:xfrm>
            <a:off x="7229498" y="4925595"/>
            <a:ext cx="1173394" cy="36004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Private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9" name="Arredondar Retângulo em um Canto Diagonal 18"/>
          <p:cNvSpPr/>
          <p:nvPr/>
        </p:nvSpPr>
        <p:spPr>
          <a:xfrm>
            <a:off x="317397" y="5438034"/>
            <a:ext cx="8494093" cy="643039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1"/>
          <a:lstStyle/>
          <a:p>
            <a:pPr algn="ctr"/>
            <a:endParaRPr lang="pt-BR" sz="1100" dirty="0">
              <a:solidFill>
                <a:prstClr val="white"/>
              </a:solidFill>
            </a:endParaRPr>
          </a:p>
        </p:txBody>
      </p:sp>
      <p:sp>
        <p:nvSpPr>
          <p:cNvPr id="20" name="Arredondar Retângulo em um Canto Diagonal 19"/>
          <p:cNvSpPr/>
          <p:nvPr/>
        </p:nvSpPr>
        <p:spPr>
          <a:xfrm>
            <a:off x="1259632" y="5488799"/>
            <a:ext cx="7375308" cy="462528"/>
          </a:xfrm>
          <a:prstGeom prst="round2DiagRect">
            <a:avLst>
              <a:gd name="adj1" fmla="val 50000"/>
              <a:gd name="adj2" fmla="val 4600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pt-BR" sz="1000" dirty="0">
              <a:solidFill>
                <a:prstClr val="white"/>
              </a:solidFill>
            </a:endParaRPr>
          </a:p>
        </p:txBody>
      </p:sp>
      <p:sp>
        <p:nvSpPr>
          <p:cNvPr id="21" name="Arredondar Retângulo em um Canto Diagonal 20"/>
          <p:cNvSpPr/>
          <p:nvPr/>
        </p:nvSpPr>
        <p:spPr>
          <a:xfrm>
            <a:off x="2548422" y="5529450"/>
            <a:ext cx="914838" cy="36635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prstClr val="white"/>
                </a:solidFill>
              </a:rPr>
              <a:t>MIT S1</a:t>
            </a:r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22" name="Arredondar Retângulo em um Canto Diagonal 21"/>
          <p:cNvSpPr/>
          <p:nvPr/>
        </p:nvSpPr>
        <p:spPr>
          <a:xfrm>
            <a:off x="3481732" y="5529450"/>
            <a:ext cx="1368152" cy="36635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prstClr val="white"/>
                </a:solidFill>
              </a:rPr>
              <a:t>MIT S3 - SCRUM</a:t>
            </a:r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23" name="Arredondar Retângulo em um Canto Diagonal 22"/>
          <p:cNvSpPr/>
          <p:nvPr/>
        </p:nvSpPr>
        <p:spPr>
          <a:xfrm>
            <a:off x="4886036" y="5529451"/>
            <a:ext cx="2418048" cy="36648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prstClr val="white"/>
                </a:solidFill>
              </a:rPr>
              <a:t>MIT ST – PMI/PMBOK</a:t>
            </a:r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16220" y="5548143"/>
            <a:ext cx="99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prstClr val="white"/>
                </a:solidFill>
              </a:rPr>
              <a:t>Serviços</a:t>
            </a:r>
            <a:endParaRPr lang="pt-BR" sz="1600" b="1" dirty="0">
              <a:solidFill>
                <a:prstClr val="white"/>
              </a:solidFill>
            </a:endParaRPr>
          </a:p>
        </p:txBody>
      </p:sp>
      <p:sp>
        <p:nvSpPr>
          <p:cNvPr id="25" name="Arredondar Retângulo em um Canto Diagonal 24"/>
          <p:cNvSpPr/>
          <p:nvPr/>
        </p:nvSpPr>
        <p:spPr>
          <a:xfrm>
            <a:off x="7308262" y="5520215"/>
            <a:ext cx="1080000" cy="36648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prstClr val="white"/>
                </a:solidFill>
              </a:rPr>
              <a:t>MIT PRIVATE</a:t>
            </a:r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516122" y="6133029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solidFill>
                  <a:prstClr val="black"/>
                </a:solidFill>
              </a:rPr>
              <a:t>“A Metodologia é da TOTVS e não do prestador de serviço”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268244" y="5510979"/>
            <a:ext cx="13548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>
                <a:solidFill>
                  <a:prstClr val="white"/>
                </a:solidFill>
              </a:rPr>
              <a:t>MIT OCEAN </a:t>
            </a:r>
          </a:p>
          <a:p>
            <a:r>
              <a:rPr lang="pt-BR" sz="1000" b="1" dirty="0" smtClean="0">
                <a:solidFill>
                  <a:prstClr val="white"/>
                </a:solidFill>
              </a:rPr>
              <a:t> Web Implementation</a:t>
            </a:r>
            <a:endParaRPr lang="pt-BR" sz="1000" b="1" dirty="0">
              <a:solidFill>
                <a:prstClr val="white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684231" y="4544721"/>
            <a:ext cx="1085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>
                <a:solidFill>
                  <a:srgbClr val="4F81BD">
                    <a:lumMod val="50000"/>
                  </a:srgbClr>
                </a:solidFill>
              </a:rPr>
              <a:t>COMPLEXIDADE</a:t>
            </a:r>
            <a:endParaRPr lang="pt-BR" sz="105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42" name="Conector de seta reta 41"/>
          <p:cNvCxnSpPr/>
          <p:nvPr/>
        </p:nvCxnSpPr>
        <p:spPr>
          <a:xfrm>
            <a:off x="1008117" y="4471764"/>
            <a:ext cx="676875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720085" y="1375420"/>
            <a:ext cx="0" cy="280831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1029383" y="4263634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Baixa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4124667" y="4267481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Média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7260025" y="4267481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Alta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48077" y="3895700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Micro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648077" y="310361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Pequeno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648077" y="2311524"/>
            <a:ext cx="4972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Médio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648077" y="1519436"/>
            <a:ext cx="5405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>
                <a:solidFill>
                  <a:srgbClr val="4F81BD">
                    <a:lumMod val="50000"/>
                  </a:srgbClr>
                </a:solidFill>
              </a:rPr>
              <a:t>Grande</a:t>
            </a:r>
            <a:endParaRPr lang="pt-BR" sz="9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 rot="16200000">
            <a:off x="314845" y="2534856"/>
            <a:ext cx="5565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>
                <a:solidFill>
                  <a:srgbClr val="4F81BD">
                    <a:lumMod val="50000"/>
                  </a:srgbClr>
                </a:solidFill>
              </a:rPr>
              <a:t>PORTE</a:t>
            </a:r>
            <a:endParaRPr lang="pt-BR" sz="105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106554" y="6578857"/>
            <a:ext cx="4536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 smtClean="0">
                <a:solidFill>
                  <a:prstClr val="black"/>
                </a:solidFill>
              </a:rPr>
              <a:t>MIT: Metodologia de Implementação TOTVS</a:t>
            </a:r>
          </a:p>
        </p:txBody>
      </p:sp>
      <p:sp>
        <p:nvSpPr>
          <p:cNvPr id="32" name="CaixaDeTexto 4"/>
          <p:cNvSpPr txBox="1"/>
          <p:nvPr/>
        </p:nvSpPr>
        <p:spPr>
          <a:xfrm>
            <a:off x="214282" y="574003"/>
            <a:ext cx="8930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spc="-300" dirty="0" err="1" smtClean="0">
                <a:solidFill>
                  <a:schemeClr val="bg1">
                    <a:lumMod val="75000"/>
                    <a:alpha val="50000"/>
                  </a:schemeClr>
                </a:solidFill>
              </a:rPr>
              <a:t>Qualidade</a:t>
            </a:r>
            <a:endParaRPr lang="pt-BR" sz="9600" b="1" spc="-300" dirty="0">
              <a:solidFill>
                <a:schemeClr val="bg1">
                  <a:lumMod val="75000"/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76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d2fe383ff2d6058ee4b68af0ed56a7b167f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ID" val=""/>
  <p:tag name="WSTITLE" val="Slide 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ID" val=""/>
  <p:tag name="WSTITLE" val="Slide 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ID" val=""/>
  <p:tag name="WSTITLE" val="Slide 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ID" val=""/>
  <p:tag name="WSTITLE" val="Slide 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ID" val=""/>
  <p:tag name="WSTITLE" val="Slide 49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17374</TotalTime>
  <Words>2329</Words>
  <Application>Microsoft Office PowerPoint</Application>
  <PresentationFormat>Apresentação na tela (4:3)</PresentationFormat>
  <Paragraphs>520</Paragraphs>
  <Slides>49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Tema do Office</vt:lpstr>
      <vt:lpstr>19 CIAD – ABED  Salvador – BA - Brasil</vt:lpstr>
      <vt:lpstr>Sobre a TOTVS</vt:lpstr>
      <vt:lpstr>Por que a TOTVS é a melhor escolha?</vt:lpstr>
      <vt:lpstr>Por que a TOTVS é a melhor escolha?</vt:lpstr>
      <vt:lpstr>Sobre a TOTVS</vt:lpstr>
      <vt:lpstr>Sobre a TOTVS</vt:lpstr>
      <vt:lpstr>Por que a TOTVS é a melhor escolha?</vt:lpstr>
      <vt:lpstr>Apresentação do PowerPoint</vt:lpstr>
      <vt:lpstr>Por que a TOTVS é a melhor escolha?</vt:lpstr>
      <vt:lpstr>Por que a TOTVS é a melhor escolha?</vt:lpstr>
      <vt:lpstr>Apresentação do PowerPoint</vt:lpstr>
      <vt:lpstr>Educacional</vt:lpstr>
      <vt:lpstr>Apresentação do PowerPoint</vt:lpstr>
      <vt:lpstr>Proposta de Valor</vt:lpstr>
      <vt:lpstr>Apresentação do PowerPoint</vt:lpstr>
      <vt:lpstr>Apresentação do PowerPoint</vt:lpstr>
      <vt:lpstr>Apresentação do PowerPoint</vt:lpstr>
      <vt:lpstr>Apresentação do PowerPoint</vt:lpstr>
      <vt:lpstr>Indicadores de Gestão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Soluções para Educação 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Tarcizio Rodrigues Pinto</dc:creator>
  <cp:lastModifiedBy>Not1000</cp:lastModifiedBy>
  <cp:revision>260</cp:revision>
  <dcterms:created xsi:type="dcterms:W3CDTF">2013-05-13T16:17:50Z</dcterms:created>
  <dcterms:modified xsi:type="dcterms:W3CDTF">2013-09-09T14:45:20Z</dcterms:modified>
</cp:coreProperties>
</file>